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56" r:id="rId2"/>
    <p:sldId id="347" r:id="rId3"/>
    <p:sldId id="370" r:id="rId4"/>
    <p:sldId id="300" r:id="rId5"/>
    <p:sldId id="317" r:id="rId6"/>
    <p:sldId id="369" r:id="rId7"/>
    <p:sldId id="372" r:id="rId8"/>
    <p:sldId id="374" r:id="rId9"/>
    <p:sldId id="371" r:id="rId10"/>
    <p:sldId id="315" r:id="rId11"/>
    <p:sldId id="327" r:id="rId12"/>
    <p:sldId id="375" r:id="rId13"/>
    <p:sldId id="376" r:id="rId14"/>
    <p:sldId id="368" r:id="rId15"/>
  </p:sldIdLst>
  <p:sldSz cx="9144000" cy="6858000" type="letter"/>
  <p:notesSz cx="6985000" cy="9283700"/>
  <p:defaultTextStyle>
    <a:defPPr>
      <a:defRPr lang="en-US"/>
    </a:defPPr>
    <a:lvl1pPr algn="l" rtl="0" fontAlgn="base">
      <a:spcBef>
        <a:spcPct val="0"/>
      </a:spcBef>
      <a:spcAft>
        <a:spcPct val="0"/>
      </a:spcAft>
      <a:defRPr sz="2800" kern="1200">
        <a:solidFill>
          <a:schemeClr val="tx1"/>
        </a:solidFill>
        <a:latin typeface="Helvetica" pitchFamily="-65" charset="0"/>
        <a:ea typeface="+mn-ea"/>
        <a:cs typeface="+mn-cs"/>
      </a:defRPr>
    </a:lvl1pPr>
    <a:lvl2pPr marL="457200" algn="l" rtl="0" fontAlgn="base">
      <a:spcBef>
        <a:spcPct val="0"/>
      </a:spcBef>
      <a:spcAft>
        <a:spcPct val="0"/>
      </a:spcAft>
      <a:defRPr sz="2800" kern="1200">
        <a:solidFill>
          <a:schemeClr val="tx1"/>
        </a:solidFill>
        <a:latin typeface="Helvetica" pitchFamily="-65" charset="0"/>
        <a:ea typeface="+mn-ea"/>
        <a:cs typeface="+mn-cs"/>
      </a:defRPr>
    </a:lvl2pPr>
    <a:lvl3pPr marL="914400" algn="l" rtl="0" fontAlgn="base">
      <a:spcBef>
        <a:spcPct val="0"/>
      </a:spcBef>
      <a:spcAft>
        <a:spcPct val="0"/>
      </a:spcAft>
      <a:defRPr sz="2800" kern="1200">
        <a:solidFill>
          <a:schemeClr val="tx1"/>
        </a:solidFill>
        <a:latin typeface="Helvetica" pitchFamily="-65" charset="0"/>
        <a:ea typeface="+mn-ea"/>
        <a:cs typeface="+mn-cs"/>
      </a:defRPr>
    </a:lvl3pPr>
    <a:lvl4pPr marL="1371600" algn="l" rtl="0" fontAlgn="base">
      <a:spcBef>
        <a:spcPct val="0"/>
      </a:spcBef>
      <a:spcAft>
        <a:spcPct val="0"/>
      </a:spcAft>
      <a:defRPr sz="2800" kern="1200">
        <a:solidFill>
          <a:schemeClr val="tx1"/>
        </a:solidFill>
        <a:latin typeface="Helvetica" pitchFamily="-65" charset="0"/>
        <a:ea typeface="+mn-ea"/>
        <a:cs typeface="+mn-cs"/>
      </a:defRPr>
    </a:lvl4pPr>
    <a:lvl5pPr marL="1828800" algn="l" rtl="0" fontAlgn="base">
      <a:spcBef>
        <a:spcPct val="0"/>
      </a:spcBef>
      <a:spcAft>
        <a:spcPct val="0"/>
      </a:spcAft>
      <a:defRPr sz="2800" kern="1200">
        <a:solidFill>
          <a:schemeClr val="tx1"/>
        </a:solidFill>
        <a:latin typeface="Helvetica" pitchFamily="-65" charset="0"/>
        <a:ea typeface="+mn-ea"/>
        <a:cs typeface="+mn-cs"/>
      </a:defRPr>
    </a:lvl5pPr>
    <a:lvl6pPr marL="2286000" algn="l" defTabSz="457200" rtl="0" eaLnBrk="1" latinLnBrk="0" hangingPunct="1">
      <a:defRPr sz="2800" kern="1200">
        <a:solidFill>
          <a:schemeClr val="tx1"/>
        </a:solidFill>
        <a:latin typeface="Helvetica" pitchFamily="-65" charset="0"/>
        <a:ea typeface="+mn-ea"/>
        <a:cs typeface="+mn-cs"/>
      </a:defRPr>
    </a:lvl6pPr>
    <a:lvl7pPr marL="2743200" algn="l" defTabSz="457200" rtl="0" eaLnBrk="1" latinLnBrk="0" hangingPunct="1">
      <a:defRPr sz="2800" kern="1200">
        <a:solidFill>
          <a:schemeClr val="tx1"/>
        </a:solidFill>
        <a:latin typeface="Helvetica" pitchFamily="-65" charset="0"/>
        <a:ea typeface="+mn-ea"/>
        <a:cs typeface="+mn-cs"/>
      </a:defRPr>
    </a:lvl7pPr>
    <a:lvl8pPr marL="3200400" algn="l" defTabSz="457200" rtl="0" eaLnBrk="1" latinLnBrk="0" hangingPunct="1">
      <a:defRPr sz="2800" kern="1200">
        <a:solidFill>
          <a:schemeClr val="tx1"/>
        </a:solidFill>
        <a:latin typeface="Helvetica" pitchFamily="-65" charset="0"/>
        <a:ea typeface="+mn-ea"/>
        <a:cs typeface="+mn-cs"/>
      </a:defRPr>
    </a:lvl8pPr>
    <a:lvl9pPr marL="3657600" algn="l" defTabSz="457200" rtl="0" eaLnBrk="1" latinLnBrk="0" hangingPunct="1">
      <a:defRPr sz="2800" kern="1200">
        <a:solidFill>
          <a:schemeClr val="tx1"/>
        </a:solidFill>
        <a:latin typeface="Helvetica" pitchFamily="-65" charset="0"/>
        <a:ea typeface="+mn-ea"/>
        <a:cs typeface="+mn-cs"/>
      </a:defRPr>
    </a:lvl9pPr>
  </p:defaultTextStyle>
  <p:extLst>
    <p:ext uri="{521415D9-36F7-43E2-AB2F-B90AF26B5E84}">
      <p14:sectionLst xmlns:p14="http://schemas.microsoft.com/office/powerpoint/2010/main">
        <p14:section name="Default Section" id="{35B1F665-52B3-5D41-80BA-2B4552A1DACF}">
          <p14:sldIdLst>
            <p14:sldId id="256"/>
            <p14:sldId id="347"/>
            <p14:sldId id="370"/>
            <p14:sldId id="300"/>
            <p14:sldId id="317"/>
            <p14:sldId id="369"/>
            <p14:sldId id="372"/>
            <p14:sldId id="374"/>
            <p14:sldId id="371"/>
            <p14:sldId id="315"/>
            <p14:sldId id="327"/>
            <p14:sldId id="375"/>
            <p14:sldId id="376"/>
            <p14:sldId id="36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8E00"/>
    <a:srgbClr val="4D4D4D"/>
    <a:srgbClr val="FFFD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5"/>
    <p:restoredTop sz="88628" autoAdjust="0"/>
  </p:normalViewPr>
  <p:slideViewPr>
    <p:cSldViewPr snapToGrid="0" snapToObjects="1">
      <p:cViewPr varScale="1">
        <p:scale>
          <a:sx n="125" d="100"/>
          <a:sy n="125" d="100"/>
        </p:scale>
        <p:origin x="-1840"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775903266674"/>
          <c:y val="0.0606598133566637"/>
          <c:w val="0.700276793303078"/>
          <c:h val="0.680888672101828"/>
        </c:manualLayout>
      </c:layout>
      <c:lineChart>
        <c:grouping val="standard"/>
        <c:varyColors val="0"/>
        <c:dLbls>
          <c:showLegendKey val="0"/>
          <c:showVal val="0"/>
          <c:showCatName val="0"/>
          <c:showSerName val="0"/>
          <c:showPercent val="0"/>
          <c:showBubbleSize val="0"/>
        </c:dLbls>
        <c:marker val="1"/>
        <c:smooth val="0"/>
        <c:axId val="2045580920"/>
        <c:axId val="2045584120"/>
      </c:lineChart>
      <c:catAx>
        <c:axId val="2045580920"/>
        <c:scaling>
          <c:orientation val="minMax"/>
        </c:scaling>
        <c:delete val="1"/>
        <c:axPos val="b"/>
        <c:numFmt formatCode="General" sourceLinked="1"/>
        <c:majorTickMark val="out"/>
        <c:minorTickMark val="none"/>
        <c:tickLblPos val="nextTo"/>
        <c:crossAx val="2045584120"/>
        <c:crosses val="autoZero"/>
        <c:auto val="1"/>
        <c:lblAlgn val="ctr"/>
        <c:lblOffset val="100"/>
        <c:noMultiLvlLbl val="0"/>
      </c:catAx>
      <c:valAx>
        <c:axId val="2045584120"/>
        <c:scaling>
          <c:orientation val="minMax"/>
        </c:scaling>
        <c:delete val="1"/>
        <c:axPos val="l"/>
        <c:numFmt formatCode="General" sourceLinked="1"/>
        <c:majorTickMark val="out"/>
        <c:minorTickMark val="none"/>
        <c:tickLblPos val="nextTo"/>
        <c:crossAx val="2045580920"/>
        <c:crosses val="autoZero"/>
        <c:crossBetween val="between"/>
      </c:valAx>
      <c:spPr>
        <a:noFill/>
        <a:ln w="25400">
          <a:noFill/>
        </a:ln>
      </c:spPr>
    </c:plotArea>
    <c:plotVisOnly val="1"/>
    <c:dispBlanksAs val="gap"/>
    <c:showDLblsOverMax val="0"/>
  </c:chart>
  <c:spPr>
    <a:ln>
      <a:noFill/>
    </a:ln>
  </c:spPr>
  <c:txPr>
    <a:bodyPr/>
    <a:lstStyle/>
    <a:p>
      <a:pPr>
        <a:defRPr sz="105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numRef>
              <c:f>Sheet1!$J$2:$J$8</c:f>
              <c:numCache>
                <c:formatCode>General</c:formatCode>
                <c:ptCount val="7"/>
                <c:pt idx="0">
                  <c:v>2000.0</c:v>
                </c:pt>
                <c:pt idx="1">
                  <c:v>2005.0</c:v>
                </c:pt>
                <c:pt idx="2">
                  <c:v>2010.0</c:v>
                </c:pt>
                <c:pt idx="3">
                  <c:v>2015.0</c:v>
                </c:pt>
                <c:pt idx="4">
                  <c:v>2020.0</c:v>
                </c:pt>
                <c:pt idx="5">
                  <c:v>2025.0</c:v>
                </c:pt>
                <c:pt idx="6">
                  <c:v>2030.0</c:v>
                </c:pt>
              </c:numCache>
            </c:numRef>
          </c:cat>
          <c:val>
            <c:numRef>
              <c:f>Sheet1!$K$2:$K$8</c:f>
              <c:numCache>
                <c:formatCode>General</c:formatCode>
                <c:ptCount val="7"/>
                <c:pt idx="0">
                  <c:v>415.391</c:v>
                </c:pt>
                <c:pt idx="1">
                  <c:v>691.2292751012494</c:v>
                </c:pt>
                <c:pt idx="2">
                  <c:v>1055.022222410184</c:v>
                </c:pt>
                <c:pt idx="3">
                  <c:v>1658.776702615994</c:v>
                </c:pt>
                <c:pt idx="4">
                  <c:v>2672.803691089724</c:v>
                </c:pt>
                <c:pt idx="5">
                  <c:v>4572.923397776159</c:v>
                </c:pt>
                <c:pt idx="6">
                  <c:v>8386.796254983103</c:v>
                </c:pt>
              </c:numCache>
            </c:numRef>
          </c:val>
        </c:ser>
        <c:dLbls>
          <c:showLegendKey val="0"/>
          <c:showVal val="0"/>
          <c:showCatName val="0"/>
          <c:showSerName val="0"/>
          <c:showPercent val="0"/>
          <c:showBubbleSize val="0"/>
        </c:dLbls>
        <c:gapWidth val="51"/>
        <c:overlap val="100"/>
        <c:axId val="-2132030968"/>
        <c:axId val="-2132025512"/>
      </c:barChart>
      <c:catAx>
        <c:axId val="-2132030968"/>
        <c:scaling>
          <c:orientation val="minMax"/>
        </c:scaling>
        <c:delete val="0"/>
        <c:axPos val="b"/>
        <c:title>
          <c:tx>
            <c:rich>
              <a:bodyPr/>
              <a:lstStyle/>
              <a:p>
                <a:pPr>
                  <a:defRPr sz="2800"/>
                </a:pPr>
                <a:r>
                  <a:rPr lang="en-US" sz="2800"/>
                  <a:t>Year</a:t>
                </a:r>
              </a:p>
            </c:rich>
          </c:tx>
          <c:layout/>
          <c:overlay val="0"/>
        </c:title>
        <c:numFmt formatCode="General" sourceLinked="1"/>
        <c:majorTickMark val="out"/>
        <c:minorTickMark val="none"/>
        <c:tickLblPos val="nextTo"/>
        <c:crossAx val="-2132025512"/>
        <c:crossesAt val="0.0"/>
        <c:auto val="1"/>
        <c:lblAlgn val="ctr"/>
        <c:lblOffset val="100"/>
        <c:noMultiLvlLbl val="0"/>
      </c:catAx>
      <c:valAx>
        <c:axId val="-2132025512"/>
        <c:scaling>
          <c:orientation val="minMax"/>
          <c:max val="10000.0"/>
          <c:min val="0.0"/>
        </c:scaling>
        <c:delete val="0"/>
        <c:axPos val="l"/>
        <c:majorGridlines/>
        <c:title>
          <c:tx>
            <c:rich>
              <a:bodyPr rot="-5400000" vert="horz"/>
              <a:lstStyle/>
              <a:p>
                <a:pPr>
                  <a:defRPr sz="2800"/>
                </a:pPr>
                <a:r>
                  <a:rPr lang="en-US" sz="2800"/>
                  <a:t>TWHr</a:t>
                </a:r>
              </a:p>
            </c:rich>
          </c:tx>
          <c:layout>
            <c:manualLayout>
              <c:xMode val="edge"/>
              <c:yMode val="edge"/>
              <c:x val="0.028591584380334"/>
              <c:y val="0.266212069672234"/>
            </c:manualLayout>
          </c:layout>
          <c:overlay val="0"/>
        </c:title>
        <c:numFmt formatCode="General" sourceLinked="1"/>
        <c:majorTickMark val="out"/>
        <c:minorTickMark val="none"/>
        <c:tickLblPos val="nextTo"/>
        <c:crossAx val="-2132030968"/>
        <c:crossesAt val="1.0"/>
        <c:crossBetween val="between"/>
        <c:majorUnit val="2000.0"/>
      </c:valAx>
    </c:plotArea>
    <c:plotVisOnly val="1"/>
    <c:dispBlanksAs val="gap"/>
    <c:showDLblsOverMax val="0"/>
  </c:chart>
  <c:spPr>
    <a:noFill/>
    <a:ln>
      <a:noFill/>
    </a:ln>
  </c:spPr>
  <c:txPr>
    <a:bodyPr/>
    <a:lstStyle/>
    <a:p>
      <a:pPr>
        <a:defRPr sz="20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863474" cy="363442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2AF8350A-46C9-7846-92F8-D03E417D0C3F}" type="datetimeFigureOut">
              <a:rPr lang="en-US" smtClean="0"/>
              <a:t>10/18/16</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4CB46A7A-2AF4-2F42-935C-746D014B0842}" type="slidenum">
              <a:rPr lang="en-US" smtClean="0"/>
              <a:t>‹#›</a:t>
            </a:fld>
            <a:endParaRPr lang="en-US"/>
          </a:p>
        </p:txBody>
      </p:sp>
    </p:spTree>
    <p:extLst>
      <p:ext uri="{BB962C8B-B14F-4D97-AF65-F5344CB8AC3E}">
        <p14:creationId xmlns:p14="http://schemas.microsoft.com/office/powerpoint/2010/main" val="425503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7221AA39-B2B4-9640-A111-7DD29C40CF74}" type="datetimeFigureOut">
              <a:rPr lang="en-US" smtClean="0"/>
              <a:t>10/18/16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872B99FE-0621-4447-904D-F9BAC5DEC96F}" type="slidenum">
              <a:rPr lang="en-US" smtClean="0"/>
              <a:t>‹#›</a:t>
            </a:fld>
            <a:endParaRPr lang="en-US"/>
          </a:p>
        </p:txBody>
      </p:sp>
    </p:spTree>
    <p:extLst>
      <p:ext uri="{BB962C8B-B14F-4D97-AF65-F5344CB8AC3E}">
        <p14:creationId xmlns:p14="http://schemas.microsoft.com/office/powerpoint/2010/main" val="4002611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even have</a:t>
            </a:r>
            <a:r>
              <a:rPr lang="en-US" baseline="0" dirty="0" smtClean="0"/>
              <a:t> a plan for this.  </a:t>
            </a:r>
          </a:p>
          <a:p>
            <a:r>
              <a:rPr lang="en-US" baseline="0" dirty="0" smtClean="0"/>
              <a:t>We have a lot of ideas</a:t>
            </a:r>
          </a:p>
          <a:p>
            <a:r>
              <a:rPr lang="en-US" baseline="0" dirty="0" smtClean="0"/>
              <a:t>But we don’t have much time</a:t>
            </a:r>
            <a:endParaRPr lang="en-US" dirty="0"/>
          </a:p>
        </p:txBody>
      </p:sp>
      <p:sp>
        <p:nvSpPr>
          <p:cNvPr id="4" name="Slide Number Placeholder 3"/>
          <p:cNvSpPr>
            <a:spLocks noGrp="1"/>
          </p:cNvSpPr>
          <p:nvPr>
            <p:ph type="sldNum" sz="quarter" idx="10"/>
          </p:nvPr>
        </p:nvSpPr>
        <p:spPr/>
        <p:txBody>
          <a:bodyPr/>
          <a:lstStyle/>
          <a:p>
            <a:fld id="{872B99FE-0621-4447-904D-F9BAC5DEC96F}" type="slidenum">
              <a:rPr lang="en-US" smtClean="0"/>
              <a:t>2</a:t>
            </a:fld>
            <a:endParaRPr lang="en-US"/>
          </a:p>
        </p:txBody>
      </p:sp>
    </p:spTree>
    <p:extLst>
      <p:ext uri="{BB962C8B-B14F-4D97-AF65-F5344CB8AC3E}">
        <p14:creationId xmlns:p14="http://schemas.microsoft.com/office/powerpoint/2010/main" val="125907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said he wouldn’t show this diagram</a:t>
            </a:r>
            <a:r>
              <a:rPr lang="is-IS" dirty="0" smtClean="0"/>
              <a:t>….. OK.  I will then.</a:t>
            </a:r>
            <a:endParaRPr lang="en-US" dirty="0" smtClean="0"/>
          </a:p>
          <a:p>
            <a:r>
              <a:rPr lang="en-US" dirty="0" smtClean="0"/>
              <a:t>Well at least we’ve got Moore’s Law (lithography scaling)</a:t>
            </a:r>
          </a:p>
          <a:p>
            <a:r>
              <a:rPr lang="en-US" dirty="0" smtClean="0"/>
              <a:t>But in 2025</a:t>
            </a:r>
            <a:r>
              <a:rPr lang="en-US" baseline="0" dirty="0" smtClean="0"/>
              <a:t> we won’t have that any more, and our current play of doubling processor cores that gets us to </a:t>
            </a:r>
            <a:r>
              <a:rPr lang="en-US" baseline="0" dirty="0" err="1" smtClean="0"/>
              <a:t>exascale</a:t>
            </a:r>
            <a:r>
              <a:rPr lang="en-US" baseline="0" dirty="0" smtClean="0"/>
              <a:t> is no longer going to be available as a source of technology scaling.</a:t>
            </a:r>
          </a:p>
          <a:p>
            <a:endParaRPr lang="en-US" dirty="0" smtClean="0"/>
          </a:p>
          <a:p>
            <a:r>
              <a:rPr lang="en-US" dirty="0" smtClean="0"/>
              <a:t>Could</a:t>
            </a:r>
            <a:r>
              <a:rPr lang="en-US" baseline="0" dirty="0" smtClean="0"/>
              <a:t> extend this if you build out in 3D!  But energy density is already at the limits, so you cant.</a:t>
            </a:r>
          </a:p>
          <a:p>
            <a:r>
              <a:rPr lang="en-US" baseline="0" dirty="0" smtClean="0"/>
              <a:t>And data movement goes lower if you have photonics or if you have lower voltages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5</a:t>
            </a:fld>
            <a:endParaRPr lang="en-US"/>
          </a:p>
        </p:txBody>
      </p:sp>
    </p:spTree>
    <p:extLst>
      <p:ext uri="{BB962C8B-B14F-4D97-AF65-F5344CB8AC3E}">
        <p14:creationId xmlns:p14="http://schemas.microsoft.com/office/powerpoint/2010/main" val="158375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your need for success  (the scare diagram)</a:t>
            </a:r>
          </a:p>
          <a:p>
            <a:r>
              <a:rPr lang="en-US" dirty="0" smtClean="0"/>
              <a:t>Its not just about reducing</a:t>
            </a:r>
            <a:r>
              <a:rPr lang="en-US" baseline="0" dirty="0" smtClean="0"/>
              <a:t> power consumption.  Its about being able to meet the needs (that you other guys are depending upon)</a:t>
            </a:r>
          </a:p>
          <a:p>
            <a:r>
              <a:rPr lang="en-US" baseline="0" dirty="0" smtClean="0"/>
              <a:t>What if we couldn’t deliver that.  What if industry could not deliver the expanded compute capability that you demand?</a:t>
            </a:r>
          </a:p>
          <a:p>
            <a:endParaRPr lang="en-US" baseline="0" dirty="0" smtClean="0"/>
          </a:p>
          <a:p>
            <a:r>
              <a:rPr lang="en-US" baseline="0" dirty="0" smtClean="0"/>
              <a:t>Why do we believe this will happen?</a:t>
            </a:r>
            <a:endParaRPr lang="en-US" dirty="0" smtClean="0"/>
          </a:p>
          <a:p>
            <a:endParaRPr lang="en-US" dirty="0" smtClean="0"/>
          </a:p>
          <a:p>
            <a:r>
              <a:rPr lang="en-US" dirty="0" smtClean="0"/>
              <a:t>You’ve exceeded your carbon</a:t>
            </a:r>
            <a:r>
              <a:rPr lang="en-US" baseline="0" dirty="0" smtClean="0"/>
              <a:t> budget. No iPhone upgrade for you!</a:t>
            </a:r>
          </a:p>
          <a:p>
            <a:r>
              <a:rPr lang="en-US" baseline="0" dirty="0" err="1" smtClean="0"/>
              <a:t>Yout</a:t>
            </a:r>
            <a:r>
              <a:rPr lang="en-US" baseline="0" dirty="0" smtClean="0"/>
              <a:t> guys are contributing to the problem:  Charlie wants to put IOT packages on top of telephone poles</a:t>
            </a:r>
          </a:p>
          <a:p>
            <a:r>
              <a:rPr lang="en-US" baseline="0" dirty="0" smtClean="0"/>
              <a:t>	the biosphere thing wants sensor data and then back-end resources to process the data?</a:t>
            </a:r>
          </a:p>
          <a:p>
            <a:r>
              <a:rPr lang="en-US" baseline="0" dirty="0" smtClean="0"/>
              <a:t>	no soup for you </a:t>
            </a:r>
            <a:r>
              <a:rPr lang="en-US" baseline="0" dirty="0" err="1" smtClean="0"/>
              <a:t>charlie</a:t>
            </a:r>
            <a:endParaRPr lang="en-US" baseline="0" dirty="0" smtClean="0"/>
          </a:p>
          <a:p>
            <a:r>
              <a:rPr lang="en-US" baseline="0" dirty="0" smtClean="0"/>
              <a:t>Show the </a:t>
            </a:r>
            <a:r>
              <a:rPr lang="en-US" baseline="0" dirty="0" err="1" smtClean="0"/>
              <a:t>economoic</a:t>
            </a:r>
            <a:r>
              <a:rPr lang="en-US" baseline="0" dirty="0" smtClean="0"/>
              <a:t> and energy impact of employing even more pervasive IOT technology and associated data mining.</a:t>
            </a:r>
          </a:p>
          <a:p>
            <a:endParaRPr lang="en-US" baseline="0" dirty="0" smtClean="0"/>
          </a:p>
          <a:p>
            <a:r>
              <a:rPr lang="en-US" dirty="0" smtClean="0"/>
              <a:t>From the spreadsheet, total energy</a:t>
            </a:r>
            <a:r>
              <a:rPr lang="en-US" baseline="0" dirty="0" smtClean="0"/>
              <a:t> in 2030 is 33,000 </a:t>
            </a:r>
            <a:r>
              <a:rPr lang="en-US" baseline="0" dirty="0" err="1" smtClean="0"/>
              <a:t>PWhr</a:t>
            </a:r>
            <a:r>
              <a:rPr lang="en-US" baseline="0" dirty="0" smtClean="0"/>
              <a:t>, of which 9.5 </a:t>
            </a:r>
            <a:r>
              <a:rPr lang="en-US" baseline="0" dirty="0" err="1" smtClean="0"/>
              <a:t>PWhr</a:t>
            </a:r>
            <a:r>
              <a:rPr lang="en-US" baseline="0" dirty="0" smtClean="0"/>
              <a:t> is ICT related (28.6%).</a:t>
            </a:r>
          </a:p>
          <a:p>
            <a:r>
              <a:rPr lang="en-US" dirty="0"/>
              <a:t>Had 30% of of the project electric supply by 2030 just based on current trends and it went up to 50% with Moore's Law ending, but that part certainly much more speculative.</a:t>
            </a:r>
          </a:p>
          <a:p>
            <a:endParaRPr lang="en-US" baseline="0" dirty="0" smtClean="0"/>
          </a:p>
          <a:p>
            <a:r>
              <a:rPr lang="en-US" baseline="0" dirty="0" smtClean="0"/>
              <a:t>With Beyond Moore, we assume we can get ~ 2X reduction to 5.3 </a:t>
            </a:r>
            <a:r>
              <a:rPr lang="en-US" baseline="0" dirty="0" err="1" smtClean="0"/>
              <a:t>PWhr</a:t>
            </a:r>
            <a:r>
              <a:rPr lang="en-US" baseline="0" dirty="0" smtClean="0"/>
              <a:t>, which is 15.9% of 33 </a:t>
            </a:r>
            <a:r>
              <a:rPr lang="en-US" baseline="0" dirty="0" err="1" smtClean="0"/>
              <a:t>PWhr</a:t>
            </a:r>
            <a:r>
              <a:rPr lang="en-US" baseline="0" dirty="0" smtClean="0"/>
              <a:t>, but this number is ‘</a:t>
            </a:r>
            <a:r>
              <a:rPr lang="en-US" baseline="0" dirty="0" err="1" smtClean="0"/>
              <a:t>fungeable</a:t>
            </a:r>
            <a:r>
              <a:rPr lang="en-US" baseline="0" dirty="0" smtClean="0"/>
              <a:t>’. (we could assume more). </a:t>
            </a:r>
          </a:p>
          <a:p>
            <a:endParaRPr lang="en-US" baseline="0" dirty="0" smtClean="0"/>
          </a:p>
          <a:p>
            <a:r>
              <a:rPr lang="en-US" baseline="0" dirty="0" smtClean="0"/>
              <a:t>The reduction of 9.5 – 5.3 = 4.2 </a:t>
            </a:r>
            <a:r>
              <a:rPr lang="en-US" baseline="0" dirty="0" err="1" smtClean="0"/>
              <a:t>PWhr</a:t>
            </a:r>
            <a:r>
              <a:rPr lang="en-US" baseline="0" dirty="0" smtClean="0"/>
              <a:t>; 4.2 </a:t>
            </a:r>
            <a:r>
              <a:rPr lang="en-US" baseline="0" dirty="0" err="1" smtClean="0"/>
              <a:t>PWhr</a:t>
            </a:r>
            <a:r>
              <a:rPr lang="en-US" baseline="0" dirty="0" smtClean="0"/>
              <a:t> / 33 </a:t>
            </a:r>
            <a:r>
              <a:rPr lang="en-US" baseline="0" dirty="0" err="1" smtClean="0"/>
              <a:t>PWhr</a:t>
            </a:r>
            <a:r>
              <a:rPr lang="en-US" baseline="0" dirty="0" smtClean="0"/>
              <a:t> = 12.6%. </a:t>
            </a:r>
          </a:p>
          <a:p>
            <a:endParaRPr lang="en-US" baseline="0" dirty="0" smtClean="0"/>
          </a:p>
          <a:p>
            <a:r>
              <a:rPr lang="en-US" baseline="0" dirty="0" smtClean="0"/>
              <a:t>The graph is drawn a little lower, but I think it’s ok. </a:t>
            </a:r>
          </a:p>
          <a:p>
            <a:endParaRPr lang="en-US" baseline="0" dirty="0" smtClean="0"/>
          </a:p>
          <a:p>
            <a:r>
              <a:rPr lang="en-US" baseline="0" dirty="0" smtClean="0"/>
              <a:t>This is achieved with only a 3.5 - 6X reduction in energy per external data rate (Cisco reference) in 2030 vs. the existing trends, the spread depends on the ‘path’ to the energy savings. (greater in early years vs. later years). </a:t>
            </a:r>
            <a:endParaRPr lang="en-US" dirty="0" smtClean="0"/>
          </a:p>
          <a:p>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9</a:t>
            </a:fld>
            <a:endParaRPr lang="en-US"/>
          </a:p>
        </p:txBody>
      </p:sp>
    </p:spTree>
    <p:extLst>
      <p:ext uri="{BB962C8B-B14F-4D97-AF65-F5344CB8AC3E}">
        <p14:creationId xmlns:p14="http://schemas.microsoft.com/office/powerpoint/2010/main" val="213136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how this integrated framework leverages the labs strength and MISSION, and engages both modeling and experimental science </a:t>
            </a:r>
          </a:p>
          <a:p>
            <a:r>
              <a:rPr lang="en-US" baseline="0" dirty="0" smtClean="0"/>
              <a:t>There are many </a:t>
            </a:r>
            <a:r>
              <a:rPr lang="en-US" baseline="0" dirty="0" err="1" smtClean="0"/>
              <a:t>indiviual</a:t>
            </a:r>
            <a:r>
              <a:rPr lang="en-US" baseline="0" dirty="0" smtClean="0"/>
              <a:t> activities happening in each of these areas, but there is nothing that integrates them together. </a:t>
            </a:r>
          </a:p>
          <a:p>
            <a:r>
              <a:rPr lang="en-US" baseline="0" dirty="0" smtClean="0"/>
              <a:t>In the Charter of the National Strategic Computing Initiative, the DOE is identified as a lead agency for computing systems, </a:t>
            </a:r>
          </a:p>
          <a:p>
            <a:r>
              <a:rPr lang="en-US" baseline="0" dirty="0" smtClean="0"/>
              <a:t>with a mission to create integrated efforts that LEAD to fully integrated systems.</a:t>
            </a:r>
          </a:p>
          <a:p>
            <a:endParaRPr lang="en-US" baseline="0" dirty="0" smtClean="0"/>
          </a:p>
          <a:p>
            <a:r>
              <a:rPr lang="en-US" baseline="0" dirty="0" smtClean="0"/>
              <a:t>It is our job</a:t>
            </a:r>
            <a:r>
              <a:rPr lang="is-IS" baseline="0" dirty="0" smtClean="0"/>
              <a:t>… it is our MISSION to address this first order energy challenge...</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14</a:t>
            </a:fld>
            <a:endParaRPr lang="en-US"/>
          </a:p>
        </p:txBody>
      </p:sp>
    </p:spTree>
    <p:extLst>
      <p:ext uri="{BB962C8B-B14F-4D97-AF65-F5344CB8AC3E}">
        <p14:creationId xmlns:p14="http://schemas.microsoft.com/office/powerpoint/2010/main" val="5476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2098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770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3" y="1371600"/>
            <a:ext cx="8237537" cy="4343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7934325" y="6477000"/>
            <a:ext cx="752475" cy="3048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8600602" y="6415662"/>
            <a:ext cx="415925" cy="304800"/>
          </a:xfrm>
          <a:prstGeom prst="rect">
            <a:avLst/>
          </a:prstGeom>
        </p:spPr>
        <p:txBody>
          <a:bodyPr/>
          <a:lstStyle>
            <a:lvl1pPr>
              <a:defRPr/>
            </a:lvl1pPr>
          </a:lstStyle>
          <a:p>
            <a:fld id="{4C9EF6DD-2F0E-4DA3-86B3-A83FC60F563C}" type="slidenum">
              <a:rPr lang="en-US"/>
              <a:pPr/>
              <a:t>‹#›</a:t>
            </a:fld>
            <a:endParaRPr lang="en-US"/>
          </a:p>
        </p:txBody>
      </p:sp>
    </p:spTree>
    <p:extLst>
      <p:ext uri="{BB962C8B-B14F-4D97-AF65-F5344CB8AC3E}">
        <p14:creationId xmlns:p14="http://schemas.microsoft.com/office/powerpoint/2010/main" val="3716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76200"/>
            <a:ext cx="5943600" cy="76200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152400" y="1143000"/>
            <a:ext cx="8839200" cy="5334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Line 5"/>
          <p:cNvSpPr>
            <a:spLocks noChangeShapeType="1"/>
          </p:cNvSpPr>
          <p:nvPr/>
        </p:nvSpPr>
        <p:spPr bwMode="auto">
          <a:xfrm flipH="1">
            <a:off x="-1" y="6629400"/>
            <a:ext cx="9144000" cy="0"/>
          </a:xfrm>
          <a:prstGeom prst="line">
            <a:avLst/>
          </a:prstGeom>
          <a:noFill/>
          <a:ln w="76200">
            <a:solidFill>
              <a:srgbClr val="00279F"/>
            </a:solidFill>
            <a:round/>
            <a:headEnd type="none" w="sm" len="sm"/>
            <a:tailEnd type="none" w="sm" len="sm"/>
          </a:ln>
          <a:effectLst/>
        </p:spPr>
        <p:txBody>
          <a:bodyPr wrap="none" anchor="ctr">
            <a:prstTxWarp prst="textNoShape">
              <a:avLst/>
            </a:prstTxWarp>
          </a:bodyPr>
          <a:lstStyle/>
          <a:p>
            <a:endParaRPr lang="en-US"/>
          </a:p>
        </p:txBody>
      </p:sp>
      <p:sp>
        <p:nvSpPr>
          <p:cNvPr id="1035" name="Line 11"/>
          <p:cNvSpPr>
            <a:spLocks noChangeShapeType="1"/>
          </p:cNvSpPr>
          <p:nvPr/>
        </p:nvSpPr>
        <p:spPr bwMode="auto">
          <a:xfrm flipH="1">
            <a:off x="-2" y="990600"/>
            <a:ext cx="9144001" cy="0"/>
          </a:xfrm>
          <a:prstGeom prst="line">
            <a:avLst/>
          </a:prstGeom>
          <a:noFill/>
          <a:ln w="77788">
            <a:solidFill>
              <a:srgbClr val="00279F"/>
            </a:solidFill>
            <a:round/>
            <a:headEnd/>
            <a:tailEnd/>
          </a:ln>
        </p:spPr>
        <p:txBody>
          <a:bodyP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lnSpc>
          <a:spcPct val="85000"/>
        </a:lnSpc>
        <a:spcBef>
          <a:spcPct val="0"/>
        </a:spcBef>
        <a:spcAft>
          <a:spcPct val="0"/>
        </a:spcAft>
        <a:defRPr sz="2400" b="1">
          <a:solidFill>
            <a:srgbClr val="00279F"/>
          </a:solidFill>
          <a:latin typeface="+mj-lt"/>
          <a:ea typeface="+mj-ea"/>
          <a:cs typeface="+mj-cs"/>
        </a:defRPr>
      </a:lvl1pPr>
      <a:lvl2pPr algn="ctr" rtl="0" eaLnBrk="1" fontAlgn="base" hangingPunct="1">
        <a:lnSpc>
          <a:spcPct val="85000"/>
        </a:lnSpc>
        <a:spcBef>
          <a:spcPct val="0"/>
        </a:spcBef>
        <a:spcAft>
          <a:spcPct val="0"/>
        </a:spcAft>
        <a:defRPr sz="2400" b="1">
          <a:solidFill>
            <a:srgbClr val="00279F"/>
          </a:solidFill>
          <a:latin typeface="Arial" pitchFamily="-65" charset="0"/>
        </a:defRPr>
      </a:lvl2pPr>
      <a:lvl3pPr algn="ctr" rtl="0" eaLnBrk="1" fontAlgn="base" hangingPunct="1">
        <a:lnSpc>
          <a:spcPct val="85000"/>
        </a:lnSpc>
        <a:spcBef>
          <a:spcPct val="0"/>
        </a:spcBef>
        <a:spcAft>
          <a:spcPct val="0"/>
        </a:spcAft>
        <a:defRPr sz="2400" b="1">
          <a:solidFill>
            <a:srgbClr val="00279F"/>
          </a:solidFill>
          <a:latin typeface="Arial" pitchFamily="-65" charset="0"/>
        </a:defRPr>
      </a:lvl3pPr>
      <a:lvl4pPr algn="ctr" rtl="0" eaLnBrk="1" fontAlgn="base" hangingPunct="1">
        <a:lnSpc>
          <a:spcPct val="85000"/>
        </a:lnSpc>
        <a:spcBef>
          <a:spcPct val="0"/>
        </a:spcBef>
        <a:spcAft>
          <a:spcPct val="0"/>
        </a:spcAft>
        <a:defRPr sz="2400" b="1">
          <a:solidFill>
            <a:srgbClr val="00279F"/>
          </a:solidFill>
          <a:latin typeface="Arial" pitchFamily="-65" charset="0"/>
        </a:defRPr>
      </a:lvl4pPr>
      <a:lvl5pPr algn="ctr" rtl="0" eaLnBrk="1" fontAlgn="base" hangingPunct="1">
        <a:lnSpc>
          <a:spcPct val="85000"/>
        </a:lnSpc>
        <a:spcBef>
          <a:spcPct val="0"/>
        </a:spcBef>
        <a:spcAft>
          <a:spcPct val="0"/>
        </a:spcAft>
        <a:defRPr sz="2400" b="1">
          <a:solidFill>
            <a:srgbClr val="00279F"/>
          </a:solidFill>
          <a:latin typeface="Arial" pitchFamily="-65" charset="0"/>
        </a:defRPr>
      </a:lvl5pPr>
      <a:lvl6pPr marL="457200" algn="ctr" rtl="0" eaLnBrk="1" fontAlgn="base" hangingPunct="1">
        <a:lnSpc>
          <a:spcPct val="85000"/>
        </a:lnSpc>
        <a:spcBef>
          <a:spcPct val="0"/>
        </a:spcBef>
        <a:spcAft>
          <a:spcPct val="0"/>
        </a:spcAft>
        <a:defRPr sz="2400" b="1">
          <a:solidFill>
            <a:srgbClr val="00279F"/>
          </a:solidFill>
          <a:latin typeface="Arial" pitchFamily="-65" charset="0"/>
        </a:defRPr>
      </a:lvl6pPr>
      <a:lvl7pPr marL="914400" algn="ctr" rtl="0" eaLnBrk="1" fontAlgn="base" hangingPunct="1">
        <a:lnSpc>
          <a:spcPct val="85000"/>
        </a:lnSpc>
        <a:spcBef>
          <a:spcPct val="0"/>
        </a:spcBef>
        <a:spcAft>
          <a:spcPct val="0"/>
        </a:spcAft>
        <a:defRPr sz="2400" b="1">
          <a:solidFill>
            <a:srgbClr val="00279F"/>
          </a:solidFill>
          <a:latin typeface="Arial" pitchFamily="-65" charset="0"/>
        </a:defRPr>
      </a:lvl7pPr>
      <a:lvl8pPr marL="1371600" algn="ctr" rtl="0" eaLnBrk="1" fontAlgn="base" hangingPunct="1">
        <a:lnSpc>
          <a:spcPct val="85000"/>
        </a:lnSpc>
        <a:spcBef>
          <a:spcPct val="0"/>
        </a:spcBef>
        <a:spcAft>
          <a:spcPct val="0"/>
        </a:spcAft>
        <a:defRPr sz="2400" b="1">
          <a:solidFill>
            <a:srgbClr val="00279F"/>
          </a:solidFill>
          <a:latin typeface="Arial" pitchFamily="-65" charset="0"/>
        </a:defRPr>
      </a:lvl8pPr>
      <a:lvl9pPr marL="1828800" algn="ctr" rtl="0" eaLnBrk="1" fontAlgn="base" hangingPunct="1">
        <a:lnSpc>
          <a:spcPct val="85000"/>
        </a:lnSpc>
        <a:spcBef>
          <a:spcPct val="0"/>
        </a:spcBef>
        <a:spcAft>
          <a:spcPct val="0"/>
        </a:spcAft>
        <a:defRPr sz="2400" b="1">
          <a:solidFill>
            <a:srgbClr val="00279F"/>
          </a:solidFill>
          <a:latin typeface="Arial" pitchFamily="-65" charset="0"/>
        </a:defRPr>
      </a:lvl9pPr>
    </p:titleStyle>
    <p:bodyStyle>
      <a:lvl1pPr marL="342900" indent="-342900" algn="l" rtl="0" eaLnBrk="1" fontAlgn="base" hangingPunct="1">
        <a:spcBef>
          <a:spcPct val="20000"/>
        </a:spcBef>
        <a:spcAft>
          <a:spcPct val="0"/>
        </a:spcAft>
        <a:buClr>
          <a:srgbClr val="3406E9"/>
        </a:buClr>
        <a:buFont typeface="Wingdings 2" pitchFamily="-65" charset="2"/>
        <a:buChar char="·"/>
        <a:defRPr sz="2200">
          <a:solidFill>
            <a:schemeClr val="tx1"/>
          </a:solidFill>
          <a:latin typeface="+mn-lt"/>
          <a:ea typeface="+mn-ea"/>
          <a:cs typeface="+mn-cs"/>
        </a:defRPr>
      </a:lvl1pPr>
      <a:lvl2pPr marL="858838" indent="-401638" algn="l" rtl="0" eaLnBrk="1" fontAlgn="base" hangingPunct="1">
        <a:spcBef>
          <a:spcPct val="20000"/>
        </a:spcBef>
        <a:spcAft>
          <a:spcPct val="0"/>
        </a:spcAft>
        <a:buClr>
          <a:srgbClr val="009688"/>
        </a:buClr>
        <a:buFont typeface="Wingdings" pitchFamily="-65" charset="2"/>
        <a:buChar char="§"/>
        <a:defRPr sz="2000">
          <a:solidFill>
            <a:schemeClr val="tx1"/>
          </a:solidFill>
          <a:latin typeface="+mn-lt"/>
          <a:ea typeface="ＭＳ Ｐゴシック" pitchFamily="-65" charset="-128"/>
        </a:defRPr>
      </a:lvl2pPr>
      <a:lvl3pPr marL="1201738" indent="-228600" algn="l" rtl="0" eaLnBrk="1" fontAlgn="base" hangingPunct="1">
        <a:spcBef>
          <a:spcPct val="20000"/>
        </a:spcBef>
        <a:spcAft>
          <a:spcPct val="0"/>
        </a:spcAft>
        <a:buClr>
          <a:schemeClr val="hlink"/>
        </a:buClr>
        <a:buFont typeface="Wingdings" pitchFamily="-65" charset="2"/>
        <a:buChar char="§"/>
        <a:defRPr sz="1800">
          <a:solidFill>
            <a:schemeClr val="tx1"/>
          </a:solidFill>
          <a:latin typeface="+mn-lt"/>
          <a:ea typeface="ＭＳ Ｐゴシック" pitchFamily="-65" charset="-128"/>
        </a:defRPr>
      </a:lvl3pPr>
      <a:lvl4pPr marL="1655763" indent="-336550" algn="l" rtl="0" eaLnBrk="1" fontAlgn="base" hangingPunct="1">
        <a:spcBef>
          <a:spcPct val="20000"/>
        </a:spcBef>
        <a:spcAft>
          <a:spcPct val="0"/>
        </a:spcAft>
        <a:buChar char="—"/>
        <a:defRPr sz="1600">
          <a:solidFill>
            <a:schemeClr val="tx1"/>
          </a:solidFill>
          <a:latin typeface="+mn-lt"/>
          <a:ea typeface="ＭＳ Ｐゴシック" pitchFamily="-65" charset="-128"/>
        </a:defRPr>
      </a:lvl4pPr>
      <a:lvl5pPr marL="2060575" indent="-228600" algn="l" rtl="0" eaLnBrk="1" fontAlgn="base" hangingPunct="1">
        <a:spcBef>
          <a:spcPct val="20000"/>
        </a:spcBef>
        <a:spcAft>
          <a:spcPct val="0"/>
        </a:spcAft>
        <a:buChar char="»"/>
        <a:defRPr sz="2000">
          <a:solidFill>
            <a:schemeClr val="tx1"/>
          </a:solidFill>
          <a:latin typeface="Times" pitchFamily="-65" charset="0"/>
          <a:ea typeface="ＭＳ Ｐゴシック" pitchFamily="-65" charset="-128"/>
        </a:defRPr>
      </a:lvl5pPr>
      <a:lvl6pPr marL="2517775" indent="-228600" algn="l" rtl="0" eaLnBrk="1" fontAlgn="base" hangingPunct="1">
        <a:spcBef>
          <a:spcPct val="20000"/>
        </a:spcBef>
        <a:spcAft>
          <a:spcPct val="0"/>
        </a:spcAft>
        <a:buChar char="»"/>
        <a:defRPr sz="2000">
          <a:solidFill>
            <a:schemeClr val="tx1"/>
          </a:solidFill>
          <a:latin typeface="Times" pitchFamily="-65" charset="0"/>
          <a:ea typeface="ＭＳ Ｐゴシック" pitchFamily="-65" charset="-128"/>
        </a:defRPr>
      </a:lvl6pPr>
      <a:lvl7pPr marL="2974975" indent="-228600" algn="l" rtl="0" eaLnBrk="1" fontAlgn="base" hangingPunct="1">
        <a:spcBef>
          <a:spcPct val="20000"/>
        </a:spcBef>
        <a:spcAft>
          <a:spcPct val="0"/>
        </a:spcAft>
        <a:buChar char="»"/>
        <a:defRPr sz="2000">
          <a:solidFill>
            <a:schemeClr val="tx1"/>
          </a:solidFill>
          <a:latin typeface="Times" pitchFamily="-65" charset="0"/>
          <a:ea typeface="ＭＳ Ｐゴシック" pitchFamily="-65" charset="-128"/>
        </a:defRPr>
      </a:lvl7pPr>
      <a:lvl8pPr marL="3432175" indent="-228600" algn="l" rtl="0" eaLnBrk="1" fontAlgn="base" hangingPunct="1">
        <a:spcBef>
          <a:spcPct val="20000"/>
        </a:spcBef>
        <a:spcAft>
          <a:spcPct val="0"/>
        </a:spcAft>
        <a:buChar char="»"/>
        <a:defRPr sz="2000">
          <a:solidFill>
            <a:schemeClr val="tx1"/>
          </a:solidFill>
          <a:latin typeface="Times" pitchFamily="-65" charset="0"/>
          <a:ea typeface="ＭＳ Ｐゴシック" pitchFamily="-65" charset="-128"/>
        </a:defRPr>
      </a:lvl8pPr>
      <a:lvl9pPr marL="3889375" indent="-228600" algn="l" rtl="0" eaLnBrk="1" fontAlgn="base" hangingPunct="1">
        <a:spcBef>
          <a:spcPct val="20000"/>
        </a:spcBef>
        <a:spcAft>
          <a:spcPct val="0"/>
        </a:spcAft>
        <a:buChar char="»"/>
        <a:defRPr sz="2000">
          <a:solidFill>
            <a:schemeClr val="tx1"/>
          </a:solidFill>
          <a:latin typeface="Times" pitchFamily="-65" charset="0"/>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jpeg"/><Relationship Id="rId21" Type="http://schemas.microsoft.com/office/2007/relationships/hdphoto" Target="../media/hdphoto1.wdp"/><Relationship Id="rId22" Type="http://schemas.openxmlformats.org/officeDocument/2006/relationships/image" Target="../media/image29.jpeg"/><Relationship Id="rId23" Type="http://schemas.openxmlformats.org/officeDocument/2006/relationships/image" Target="../media/image30.jpe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emf"/><Relationship Id="rId14" Type="http://schemas.openxmlformats.org/officeDocument/2006/relationships/image" Target="../media/image22.emf"/><Relationship Id="rId15" Type="http://schemas.openxmlformats.org/officeDocument/2006/relationships/image" Target="../media/image23.emf"/><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e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2796"/>
            <a:ext cx="7772400" cy="1470025"/>
          </a:xfrm>
        </p:spPr>
        <p:txBody>
          <a:bodyPr/>
          <a:lstStyle/>
          <a:p>
            <a:r>
              <a:rPr lang="en-US" sz="3600" dirty="0" smtClean="0"/>
              <a:t>Scaling Digital Computing Beyond Moore’s Law</a:t>
            </a:r>
            <a:endParaRPr lang="en-US" sz="3600" dirty="0"/>
          </a:p>
        </p:txBody>
      </p:sp>
      <p:sp>
        <p:nvSpPr>
          <p:cNvPr id="3" name="Subtitle 2"/>
          <p:cNvSpPr>
            <a:spLocks noGrp="1"/>
          </p:cNvSpPr>
          <p:nvPr>
            <p:ph type="subTitle" idx="1"/>
          </p:nvPr>
        </p:nvSpPr>
        <p:spPr>
          <a:xfrm>
            <a:off x="1127391" y="2981504"/>
            <a:ext cx="7006951" cy="2512056"/>
          </a:xfrm>
        </p:spPr>
        <p:txBody>
          <a:bodyPr/>
          <a:lstStyle/>
          <a:p>
            <a:endParaRPr lang="en-US" sz="2400" dirty="0"/>
          </a:p>
        </p:txBody>
      </p:sp>
    </p:spTree>
    <p:extLst>
      <p:ext uri="{BB962C8B-B14F-4D97-AF65-F5344CB8AC3E}">
        <p14:creationId xmlns:p14="http://schemas.microsoft.com/office/powerpoint/2010/main" val="1657408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36" y="0"/>
            <a:ext cx="9038964" cy="1143000"/>
          </a:xfrm>
        </p:spPr>
        <p:txBody>
          <a:bodyPr>
            <a:normAutofit/>
          </a:bodyPr>
          <a:lstStyle/>
          <a:p>
            <a:endParaRPr lang="en-US" sz="2200" b="0" i="1" dirty="0"/>
          </a:p>
        </p:txBody>
      </p:sp>
      <p:sp>
        <p:nvSpPr>
          <p:cNvPr id="3" name="Content Placeholder 2"/>
          <p:cNvSpPr>
            <a:spLocks noGrp="1"/>
          </p:cNvSpPr>
          <p:nvPr>
            <p:ph idx="1"/>
          </p:nvPr>
        </p:nvSpPr>
        <p:spPr>
          <a:xfrm>
            <a:off x="457200" y="2511329"/>
            <a:ext cx="8229600" cy="3993533"/>
          </a:xfrm>
        </p:spPr>
        <p:txBody>
          <a:bodyPr>
            <a:normAutofit/>
          </a:bodyPr>
          <a:lstStyle/>
          <a:p>
            <a:pPr marL="0" indent="0" algn="ctr">
              <a:buNone/>
            </a:pPr>
            <a:r>
              <a:rPr lang="en-US" sz="2800" b="1" dirty="0"/>
              <a:t>Moore’s Law is an </a:t>
            </a:r>
            <a:r>
              <a:rPr lang="en-US" sz="2800" b="1" dirty="0" smtClean="0"/>
              <a:t>techno-economic </a:t>
            </a:r>
            <a:r>
              <a:rPr lang="en-US" sz="2800" b="1" dirty="0"/>
              <a:t>theory.  </a:t>
            </a:r>
            <a:r>
              <a:rPr lang="en-US" sz="2800" b="1" i="1" dirty="0">
                <a:solidFill>
                  <a:srgbClr val="0000FF"/>
                </a:solidFill>
              </a:rPr>
              <a:t>There are ways to </a:t>
            </a:r>
            <a:r>
              <a:rPr lang="en-US" sz="2800" b="1" i="1" dirty="0" smtClean="0">
                <a:solidFill>
                  <a:srgbClr val="0000FF"/>
                </a:solidFill>
              </a:rPr>
              <a:t>continue scaling of digital </a:t>
            </a:r>
            <a:r>
              <a:rPr lang="en-US" sz="2800" b="1" i="1" dirty="0">
                <a:solidFill>
                  <a:srgbClr val="0000FF"/>
                </a:solidFill>
              </a:rPr>
              <a:t>technology after the end of classical lithographic </a:t>
            </a:r>
            <a:r>
              <a:rPr lang="en-US" sz="2800" b="1" i="1" dirty="0" smtClean="0">
                <a:solidFill>
                  <a:srgbClr val="0000FF"/>
                </a:solidFill>
              </a:rPr>
              <a:t>scaling</a:t>
            </a:r>
            <a:endParaRPr lang="en-US" sz="2800" b="1" dirty="0" smtClean="0"/>
          </a:p>
          <a:p>
            <a:endParaRPr lang="en-US" sz="2400" b="1" dirty="0"/>
          </a:p>
          <a:p>
            <a:pPr marL="0" indent="0" algn="ctr">
              <a:buNone/>
            </a:pPr>
            <a:r>
              <a:rPr lang="en-US" sz="2400" b="1" i="1" dirty="0" smtClean="0"/>
              <a:t>We must find the new path to scaling</a:t>
            </a:r>
          </a:p>
          <a:p>
            <a:pPr marL="0" indent="0" algn="ctr">
              <a:buNone/>
            </a:pPr>
            <a:r>
              <a:rPr lang="en-US" sz="2400" i="1" dirty="0" smtClean="0"/>
              <a:t>Before it impacts our economy</a:t>
            </a:r>
          </a:p>
          <a:p>
            <a:pPr marL="0" indent="0" algn="ctr">
              <a:buNone/>
            </a:pPr>
            <a:r>
              <a:rPr lang="en-US" sz="2400" i="1" dirty="0" smtClean="0"/>
              <a:t>Before someone else does</a:t>
            </a:r>
          </a:p>
          <a:p>
            <a:pPr marL="0" indent="0">
              <a:buNone/>
            </a:pPr>
            <a:endParaRPr lang="en-US" sz="2400" dirty="0"/>
          </a:p>
        </p:txBody>
      </p:sp>
    </p:spTree>
    <p:extLst>
      <p:ext uri="{BB962C8B-B14F-4D97-AF65-F5344CB8AC3E}">
        <p14:creationId xmlns:p14="http://schemas.microsoft.com/office/powerpoint/2010/main" val="7654648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6821" y="3246000"/>
            <a:ext cx="985430" cy="965200"/>
            <a:chOff x="2844800" y="3110532"/>
            <a:chExt cx="985430" cy="965200"/>
          </a:xfrm>
        </p:grpSpPr>
        <p:sp>
          <p:nvSpPr>
            <p:cNvPr id="2" name="Oval 1"/>
            <p:cNvSpPr/>
            <p:nvPr/>
          </p:nvSpPr>
          <p:spPr>
            <a:xfrm>
              <a:off x="2844800" y="3110532"/>
              <a:ext cx="965200" cy="9652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a:p>
          </p:txBody>
        </p:sp>
        <p:sp>
          <p:nvSpPr>
            <p:cNvPr id="3" name="TextBox 2"/>
            <p:cNvSpPr txBox="1"/>
            <p:nvPr/>
          </p:nvSpPr>
          <p:spPr>
            <a:xfrm>
              <a:off x="2848871" y="3300744"/>
              <a:ext cx="981359" cy="584775"/>
            </a:xfrm>
            <a:prstGeom prst="rect">
              <a:avLst/>
            </a:prstGeom>
            <a:noFill/>
            <a:ln>
              <a:noFill/>
            </a:ln>
          </p:spPr>
          <p:txBody>
            <a:bodyPr wrap="none" rtlCol="0">
              <a:spAutoFit/>
            </a:bodyPr>
            <a:lstStyle/>
            <a:p>
              <a:pPr algn="ctr"/>
              <a:r>
                <a:rPr lang="en-US" sz="1600" dirty="0">
                  <a:solidFill>
                    <a:schemeClr val="bg1"/>
                  </a:solidFill>
                  <a:latin typeface="Arial" panose="020B0604020202020204" pitchFamily="34" charset="0"/>
                  <a:cs typeface="Arial" panose="020B0604020202020204" pitchFamily="34" charset="0"/>
                </a:rPr>
                <a:t>Photonic</a:t>
              </a:r>
            </a:p>
            <a:p>
              <a:pPr algn="ctr"/>
              <a:r>
                <a:rPr lang="en-US" sz="1600" dirty="0" smtClean="0">
                  <a:solidFill>
                    <a:schemeClr val="bg1"/>
                  </a:solidFill>
                  <a:latin typeface="Arial" panose="020B0604020202020204" pitchFamily="34" charset="0"/>
                  <a:cs typeface="Arial" panose="020B0604020202020204" pitchFamily="34" charset="0"/>
                </a:rPr>
                <a:t>ICs</a:t>
              </a:r>
              <a:endParaRPr lang="en-US" sz="1600" dirty="0">
                <a:solidFill>
                  <a:schemeClr val="bg1"/>
                </a:solidFill>
                <a:latin typeface="Arial" panose="020B0604020202020204" pitchFamily="34" charset="0"/>
                <a:cs typeface="Arial" panose="020B0604020202020204" pitchFamily="34" charset="0"/>
              </a:endParaRPr>
            </a:p>
          </p:txBody>
        </p:sp>
      </p:grpSp>
      <p:pic>
        <p:nvPicPr>
          <p:cNvPr id="4" name="Picture 3" descr="shalf_fig1_NT_J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8099" y="1450081"/>
            <a:ext cx="7421313" cy="5105612"/>
          </a:xfrm>
          <a:prstGeom prst="rect">
            <a:avLst/>
          </a:prstGeom>
        </p:spPr>
      </p:pic>
      <p:sp>
        <p:nvSpPr>
          <p:cNvPr id="7" name="Rectangle 6"/>
          <p:cNvSpPr/>
          <p:nvPr/>
        </p:nvSpPr>
        <p:spPr>
          <a:xfrm>
            <a:off x="0" y="65782"/>
            <a:ext cx="8987966" cy="954107"/>
          </a:xfrm>
          <a:prstGeom prst="rect">
            <a:avLst/>
          </a:prstGeom>
        </p:spPr>
        <p:txBody>
          <a:bodyPr wrap="square">
            <a:spAutoFit/>
          </a:bodyPr>
          <a:lstStyle/>
          <a:p>
            <a:pPr algn="ctr"/>
            <a:r>
              <a:rPr lang="en-US" b="1" dirty="0" smtClean="0"/>
              <a:t>Numerous </a:t>
            </a:r>
            <a:r>
              <a:rPr lang="en-US" b="1" dirty="0"/>
              <a:t>O</a:t>
            </a:r>
            <a:r>
              <a:rPr lang="en-US" b="1" dirty="0" smtClean="0"/>
              <a:t>pportunities to Continue Moore’s Law Technology! </a:t>
            </a:r>
            <a:r>
              <a:rPr lang="en-US" sz="2400" i="1" dirty="0" smtClean="0"/>
              <a:t>(but winning solution is unclear)</a:t>
            </a:r>
          </a:p>
        </p:txBody>
      </p:sp>
      <p:grpSp>
        <p:nvGrpSpPr>
          <p:cNvPr id="348" name="Group 347"/>
          <p:cNvGrpSpPr/>
          <p:nvPr/>
        </p:nvGrpSpPr>
        <p:grpSpPr>
          <a:xfrm>
            <a:off x="4991700" y="1012827"/>
            <a:ext cx="3996266" cy="2182696"/>
            <a:chOff x="4919130" y="649977"/>
            <a:chExt cx="3996266" cy="2182696"/>
          </a:xfrm>
        </p:grpSpPr>
        <p:sp>
          <p:nvSpPr>
            <p:cNvPr id="349" name="Cloud Callout 348"/>
            <p:cNvSpPr/>
            <p:nvPr/>
          </p:nvSpPr>
          <p:spPr>
            <a:xfrm>
              <a:off x="4919130" y="649977"/>
              <a:ext cx="3996266" cy="2182696"/>
            </a:xfrm>
            <a:prstGeom prst="cloudCallout">
              <a:avLst>
                <a:gd name="adj1" fmla="val -36087"/>
                <a:gd name="adj2" fmla="val 17947"/>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 name="TextBox 349"/>
            <p:cNvSpPr txBox="1"/>
            <p:nvPr/>
          </p:nvSpPr>
          <p:spPr>
            <a:xfrm>
              <a:off x="5388547" y="734027"/>
              <a:ext cx="2971685" cy="19389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algn="ctr">
                <a:defRPr sz="2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50800" dist="76200" dir="2700000" algn="tl" rotWithShape="0">
                      <a:prstClr val="black">
                        <a:alpha val="40000"/>
                      </a:prstClr>
                    </a:outerShdw>
                  </a:effectLst>
                </a:rPr>
                <a:t>Revolutionary Heterogeneous HPC architectures &amp; software </a:t>
              </a:r>
            </a:p>
          </p:txBody>
        </p:sp>
      </p:grpSp>
      <p:sp>
        <p:nvSpPr>
          <p:cNvPr id="6" name="Striped Right Arrow 5"/>
          <p:cNvSpPr/>
          <p:nvPr/>
        </p:nvSpPr>
        <p:spPr bwMode="auto">
          <a:xfrm>
            <a:off x="3173506" y="4607859"/>
            <a:ext cx="5468470" cy="2250142"/>
          </a:xfrm>
          <a:prstGeom prst="striped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rPr>
              <a:t>More Efficient Architectures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rPr>
              <a:t>and Packaging</a:t>
            </a:r>
          </a:p>
          <a:p>
            <a:pPr marL="0" marR="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FFFFFF"/>
                </a:solidFill>
              </a:rPr>
              <a:t>First 10 years</a:t>
            </a:r>
            <a:endParaRPr kumimoji="0" lang="en-US" sz="2400" b="0" i="0" u="none" strike="noStrike" cap="none" normalizeH="0" baseline="0" dirty="0">
              <a:ln>
                <a:noFill/>
              </a:ln>
              <a:solidFill>
                <a:srgbClr val="FFFFFF"/>
              </a:solidFill>
              <a:effectLst/>
            </a:endParaRPr>
          </a:p>
        </p:txBody>
      </p:sp>
      <p:sp>
        <p:nvSpPr>
          <p:cNvPr id="13" name="Striped Right Arrow 12"/>
          <p:cNvSpPr/>
          <p:nvPr/>
        </p:nvSpPr>
        <p:spPr bwMode="auto">
          <a:xfrm rot="16200000">
            <a:off x="-1293629" y="2444387"/>
            <a:ext cx="5468470" cy="2250142"/>
          </a:xfrm>
          <a:prstGeom prst="stripedRightArrow">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b="1" dirty="0" smtClean="0"/>
              <a:t>New Materials and Efficient Devices</a:t>
            </a:r>
            <a:endParaRPr kumimoji="0" lang="en-US" sz="2400" b="1" i="0" u="none" strike="noStrike" cap="none" normalizeH="0" baseline="0" dirty="0" smtClean="0">
              <a:ln>
                <a:noFill/>
              </a:ln>
              <a:effectLst/>
            </a:endParaRPr>
          </a:p>
          <a:p>
            <a:pPr marL="0" marR="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FFFFFF"/>
                </a:solidFill>
              </a:rPr>
              <a:t>10</a:t>
            </a:r>
            <a:r>
              <a:rPr lang="en-US" sz="2400" dirty="0">
                <a:solidFill>
                  <a:srgbClr val="FFFFFF"/>
                </a:solidFill>
              </a:rPr>
              <a:t>+</a:t>
            </a:r>
            <a:r>
              <a:rPr lang="en-US" sz="2400" dirty="0" smtClean="0">
                <a:solidFill>
                  <a:srgbClr val="FFFFFF"/>
                </a:solidFill>
              </a:rPr>
              <a:t> years (10 year lead time)</a:t>
            </a:r>
            <a:endParaRPr kumimoji="0" lang="en-US" sz="2400" b="0" i="0" u="none" strike="noStrike" cap="none" normalizeH="0" baseline="0" dirty="0">
              <a:ln>
                <a:noFill/>
              </a:ln>
              <a:solidFill>
                <a:srgbClr val="FFFFFF"/>
              </a:solidFill>
              <a:effectLst/>
            </a:endParaRPr>
          </a:p>
        </p:txBody>
      </p:sp>
    </p:spTree>
    <p:extLst>
      <p:ext uri="{BB962C8B-B14F-4D97-AF65-F5344CB8AC3E}">
        <p14:creationId xmlns:p14="http://schemas.microsoft.com/office/powerpoint/2010/main" val="49536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8"/>
                                        </p:tgtEl>
                                        <p:attrNameLst>
                                          <p:attrName>style.visibility</p:attrName>
                                        </p:attrNameLst>
                                      </p:cBhvr>
                                      <p:to>
                                        <p:strVal val="visible"/>
                                      </p:to>
                                    </p:set>
                                    <p:animEffect transition="in" filter="dissolve">
                                      <p:cBhvr>
                                        <p:cTn id="17"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Call To Action</a:t>
            </a:r>
            <a:endParaRPr lang="en-US" dirty="0"/>
          </a:p>
        </p:txBody>
      </p:sp>
      <p:sp>
        <p:nvSpPr>
          <p:cNvPr id="4" name="Content Placeholder 3"/>
          <p:cNvSpPr>
            <a:spLocks noGrp="1"/>
          </p:cNvSpPr>
          <p:nvPr>
            <p:ph idx="1"/>
          </p:nvPr>
        </p:nvSpPr>
        <p:spPr>
          <a:xfrm>
            <a:off x="152400" y="1143000"/>
            <a:ext cx="8839200" cy="3764280"/>
          </a:xfrm>
        </p:spPr>
        <p:txBody>
          <a:bodyPr/>
          <a:lstStyle/>
          <a:p>
            <a:r>
              <a:rPr lang="en-US" dirty="0" smtClean="0"/>
              <a:t>The upcoming end </a:t>
            </a:r>
            <a:r>
              <a:rPr lang="en-US" dirty="0"/>
              <a:t>to Moore’s Law </a:t>
            </a:r>
            <a:r>
              <a:rPr lang="en-US" dirty="0" smtClean="0"/>
              <a:t>will have a severe impact </a:t>
            </a:r>
            <a:r>
              <a:rPr lang="en-US" dirty="0"/>
              <a:t>on U.S. industry and competitiveness</a:t>
            </a:r>
          </a:p>
          <a:p>
            <a:r>
              <a:rPr lang="en-US" dirty="0"/>
              <a:t>The importance of this issue and its technical complication will require innovative approaches to keep the U.S. in a leadership position</a:t>
            </a:r>
          </a:p>
          <a:p>
            <a:r>
              <a:rPr lang="en-US" dirty="0" smtClean="0"/>
              <a:t>Solving a problem of this scale will require “</a:t>
            </a:r>
            <a:r>
              <a:rPr lang="en-US" dirty="0"/>
              <a:t>whole of government” approach and to consider implementing a robust public/private partnership to apply the best research from industry and government research facilities to allow the U.S. to successfully make this technology transition</a:t>
            </a:r>
          </a:p>
          <a:p>
            <a:endParaRPr lang="en-US" dirty="0"/>
          </a:p>
        </p:txBody>
      </p:sp>
      <p:sp>
        <p:nvSpPr>
          <p:cNvPr id="5" name="TextBox 4"/>
          <p:cNvSpPr txBox="1"/>
          <p:nvPr/>
        </p:nvSpPr>
        <p:spPr>
          <a:xfrm>
            <a:off x="241359" y="5483965"/>
            <a:ext cx="8713966" cy="707886"/>
          </a:xfrm>
          <a:prstGeom prst="rect">
            <a:avLst/>
          </a:prstGeom>
          <a:solidFill>
            <a:schemeClr val="accent6">
              <a:lumMod val="40000"/>
              <a:lumOff val="60000"/>
            </a:schemeClr>
          </a:solidFill>
          <a:effectLst>
            <a:glow rad="88900">
              <a:schemeClr val="accent1">
                <a:lumMod val="40000"/>
                <a:lumOff val="60000"/>
                <a:alpha val="58000"/>
              </a:schemeClr>
            </a:glow>
            <a:softEdge rad="114300"/>
          </a:effectLst>
        </p:spPr>
        <p:txBody>
          <a:bodyPr wrap="square" rtlCol="0">
            <a:spAutoFit/>
          </a:bodyPr>
          <a:lstStyle>
            <a:defPPr>
              <a:defRPr lang="en-US"/>
            </a:defPPr>
            <a:lvl1pPr>
              <a:defRPr sz="2400" b="1">
                <a:solidFill>
                  <a:srgbClr val="00CD01"/>
                </a:solidFill>
              </a:defRPr>
            </a:lvl1pPr>
          </a:lstStyle>
          <a:p>
            <a:pPr algn="ctr"/>
            <a:r>
              <a:rPr lang="en-US" sz="2000" dirty="0" smtClean="0">
                <a:solidFill>
                  <a:srgbClr val="3366FF"/>
                </a:solidFill>
              </a:rPr>
              <a:t>Such breakthroughs </a:t>
            </a:r>
            <a:r>
              <a:rPr lang="en-US" sz="2000" dirty="0">
                <a:solidFill>
                  <a:srgbClr val="3366FF"/>
                </a:solidFill>
              </a:rPr>
              <a:t>will enable </a:t>
            </a:r>
            <a:r>
              <a:rPr lang="en-US" sz="2000" u="sng" dirty="0">
                <a:solidFill>
                  <a:srgbClr val="3366FF"/>
                </a:solidFill>
              </a:rPr>
              <a:t>continued affordability</a:t>
            </a:r>
            <a:r>
              <a:rPr lang="en-US" sz="2000" dirty="0">
                <a:solidFill>
                  <a:srgbClr val="3366FF"/>
                </a:solidFill>
              </a:rPr>
              <a:t> of our information </a:t>
            </a:r>
            <a:r>
              <a:rPr lang="en-US" sz="2000" dirty="0" smtClean="0">
                <a:solidFill>
                  <a:srgbClr val="3366FF"/>
                </a:solidFill>
              </a:rPr>
              <a:t>economy and </a:t>
            </a:r>
            <a:r>
              <a:rPr lang="en-US" sz="2000" u="sng" dirty="0" smtClean="0">
                <a:solidFill>
                  <a:srgbClr val="3366FF"/>
                </a:solidFill>
              </a:rPr>
              <a:t>US economic competitiveness</a:t>
            </a:r>
            <a:r>
              <a:rPr lang="en-US" sz="2000" dirty="0" smtClean="0">
                <a:solidFill>
                  <a:srgbClr val="3366FF"/>
                </a:solidFill>
              </a:rPr>
              <a:t>.</a:t>
            </a:r>
            <a:endParaRPr lang="en-US" sz="2000" dirty="0">
              <a:solidFill>
                <a:srgbClr val="3366FF"/>
              </a:solidFill>
            </a:endParaRPr>
          </a:p>
        </p:txBody>
      </p:sp>
    </p:spTree>
    <p:extLst>
      <p:ext uri="{BB962C8B-B14F-4D97-AF65-F5344CB8AC3E}">
        <p14:creationId xmlns:p14="http://schemas.microsoft.com/office/powerpoint/2010/main" val="7657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 Slides</a:t>
            </a:r>
            <a:br>
              <a:rPr lang="en-US" dirty="0" smtClean="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6736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6351" y="5311313"/>
            <a:ext cx="915913" cy="63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15671" y="60960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45" name="Straight Connector 44"/>
          <p:cNvCxnSpPr/>
          <p:nvPr/>
        </p:nvCxnSpPr>
        <p:spPr bwMode="auto">
          <a:xfrm>
            <a:off x="15671" y="53086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46" name="Straight Connector 45"/>
          <p:cNvCxnSpPr/>
          <p:nvPr/>
        </p:nvCxnSpPr>
        <p:spPr bwMode="auto">
          <a:xfrm>
            <a:off x="15671" y="45212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48" name="Straight Connector 47"/>
          <p:cNvCxnSpPr/>
          <p:nvPr/>
        </p:nvCxnSpPr>
        <p:spPr bwMode="auto">
          <a:xfrm>
            <a:off x="15671" y="37338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52" name="Straight Connector 51"/>
          <p:cNvCxnSpPr/>
          <p:nvPr/>
        </p:nvCxnSpPr>
        <p:spPr bwMode="auto">
          <a:xfrm>
            <a:off x="15671" y="29464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54" name="Straight Connector 53"/>
          <p:cNvCxnSpPr/>
          <p:nvPr/>
        </p:nvCxnSpPr>
        <p:spPr bwMode="auto">
          <a:xfrm>
            <a:off x="15671" y="21590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cxnSp>
        <p:nvCxnSpPr>
          <p:cNvPr id="56" name="Straight Connector 55"/>
          <p:cNvCxnSpPr/>
          <p:nvPr/>
        </p:nvCxnSpPr>
        <p:spPr bwMode="auto">
          <a:xfrm>
            <a:off x="15671" y="1371600"/>
            <a:ext cx="9075941" cy="0"/>
          </a:xfrm>
          <a:prstGeom prst="line">
            <a:avLst/>
          </a:prstGeom>
          <a:solidFill>
            <a:schemeClr val="accent1"/>
          </a:solidFill>
          <a:ln w="38100" cap="flat" cmpd="sng" algn="ctr">
            <a:solidFill>
              <a:schemeClr val="accent6">
                <a:lumMod val="40000"/>
                <a:lumOff val="60000"/>
              </a:schemeClr>
            </a:solidFill>
            <a:prstDash val="solid"/>
            <a:round/>
            <a:headEnd type="none" w="med" len="med"/>
            <a:tailEnd type="none" w="med" len="med"/>
          </a:ln>
          <a:effectLst/>
        </p:spPr>
      </p:cxn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57002" y="3103868"/>
            <a:ext cx="991565" cy="44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62600" y="2195764"/>
            <a:ext cx="685967" cy="68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5671" y="33338"/>
            <a:ext cx="9128329" cy="474524"/>
          </a:xfrm>
        </p:spPr>
        <p:txBody>
          <a:bodyPr>
            <a:normAutofit/>
          </a:bodyPr>
          <a:lstStyle/>
          <a:p>
            <a:r>
              <a:rPr lang="en-US" b="1" dirty="0" smtClean="0"/>
              <a:t>Beyond Moore </a:t>
            </a:r>
            <a:r>
              <a:rPr lang="en-US" b="1" dirty="0" err="1" smtClean="0"/>
              <a:t>Codesign</a:t>
            </a:r>
            <a:r>
              <a:rPr lang="en-US" b="1" dirty="0" smtClean="0"/>
              <a:t> Framework</a:t>
            </a:r>
            <a:endParaRPr lang="en-US" b="1" dirty="0"/>
          </a:p>
        </p:txBody>
      </p:sp>
      <p:sp>
        <p:nvSpPr>
          <p:cNvPr id="5" name="Right Arrow 4"/>
          <p:cNvSpPr/>
          <p:nvPr/>
        </p:nvSpPr>
        <p:spPr bwMode="auto">
          <a:xfrm rot="18115272">
            <a:off x="890323" y="3437663"/>
            <a:ext cx="6883068" cy="680128"/>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600" smtClean="0">
              <a:solidFill>
                <a:srgbClr val="000000"/>
              </a:solidFill>
              <a:latin typeface="Arial" charset="0"/>
            </a:endParaRPr>
          </a:p>
        </p:txBody>
      </p:sp>
      <p:sp>
        <p:nvSpPr>
          <p:cNvPr id="15" name="Rounded Rectangle 14"/>
          <p:cNvSpPr/>
          <p:nvPr/>
        </p:nvSpPr>
        <p:spPr bwMode="auto">
          <a:xfrm>
            <a:off x="0" y="719521"/>
            <a:ext cx="1822274" cy="457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000" b="1" dirty="0" smtClean="0">
                <a:solidFill>
                  <a:srgbClr val="000000"/>
                </a:solidFill>
              </a:rPr>
              <a:t>Modeling</a:t>
            </a:r>
          </a:p>
        </p:txBody>
      </p:sp>
      <p:sp>
        <p:nvSpPr>
          <p:cNvPr id="19" name="TextBox 18"/>
          <p:cNvSpPr txBox="1"/>
          <p:nvPr/>
        </p:nvSpPr>
        <p:spPr>
          <a:xfrm>
            <a:off x="304800" y="6084927"/>
            <a:ext cx="2743200" cy="861774"/>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Atomistic and Ab-Initio Modeling</a:t>
            </a:r>
            <a:endParaRPr lang="en-US" sz="1000" b="1" dirty="0" smtClean="0">
              <a:solidFill>
                <a:srgbClr val="000000"/>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latin typeface="Arial" charset="0"/>
              </a:rPr>
              <a:t>DFT – VASP</a:t>
            </a:r>
            <a:endParaRPr lang="en-US" sz="1000" b="1" dirty="0">
              <a:solidFill>
                <a:srgbClr val="000000"/>
              </a:solidFill>
              <a:latin typeface="Arial" charset="0"/>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latin typeface="Arial" charset="0"/>
              </a:rPr>
              <a:t>MD – LAAMPS </a:t>
            </a:r>
            <a:endParaRPr lang="en-US" sz="1000" b="1" dirty="0">
              <a:solidFill>
                <a:srgbClr val="000000"/>
              </a:solidFill>
              <a:latin typeface="Arial" charset="0"/>
            </a:endParaRPr>
          </a:p>
          <a:p>
            <a:pPr marL="171450" indent="-171450" defTabSz="914400" eaLnBrk="0" fontAlgn="base" hangingPunct="0">
              <a:spcBef>
                <a:spcPct val="0"/>
              </a:spcBef>
              <a:spcAft>
                <a:spcPct val="0"/>
              </a:spcAft>
              <a:buFont typeface="Arial" pitchFamily="34" charset="0"/>
              <a:buChar char="•"/>
            </a:pP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22" name="TextBox 21"/>
          <p:cNvSpPr txBox="1"/>
          <p:nvPr/>
        </p:nvSpPr>
        <p:spPr>
          <a:xfrm>
            <a:off x="6400800" y="2128063"/>
            <a:ext cx="2018732"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Component Fabrication </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Processors, ASICs</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Photonics</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Memory</a:t>
            </a:r>
            <a:endParaRPr lang="en-US" sz="1000" b="1" dirty="0">
              <a:solidFill>
                <a:srgbClr val="000000"/>
              </a:solidFill>
            </a:endParaRPr>
          </a:p>
        </p:txBody>
      </p:sp>
      <p:sp>
        <p:nvSpPr>
          <p:cNvPr id="23" name="TextBox 22"/>
          <p:cNvSpPr txBox="1"/>
          <p:nvPr/>
        </p:nvSpPr>
        <p:spPr>
          <a:xfrm>
            <a:off x="332121" y="2948226"/>
            <a:ext cx="2133601"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Circuit/IP Block Design and Modeling</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SPICE/</a:t>
            </a:r>
            <a:r>
              <a:rPr lang="en-US" sz="1000" b="1" dirty="0" err="1" smtClean="0">
                <a:solidFill>
                  <a:srgbClr val="000000"/>
                </a:solidFill>
              </a:rPr>
              <a:t>Xyce</a:t>
            </a:r>
            <a:r>
              <a:rPr lang="en-US" sz="1000" b="1" dirty="0" smtClean="0">
                <a:solidFill>
                  <a:srgbClr val="000000"/>
                </a:solidFill>
              </a:rPr>
              <a:t> model</a:t>
            </a:r>
          </a:p>
          <a:p>
            <a:pPr defTabSz="914400" eaLnBrk="0" fontAlgn="base" hangingPunct="0">
              <a:spcBef>
                <a:spcPct val="0"/>
              </a:spcBef>
              <a:spcAft>
                <a:spcPct val="0"/>
              </a:spcAft>
            </a:pPr>
            <a:endParaRPr lang="en-US" sz="1000" b="1" dirty="0">
              <a:solidFill>
                <a:srgbClr val="000000"/>
              </a:solidFill>
            </a:endParaRPr>
          </a:p>
        </p:txBody>
      </p:sp>
      <p:sp>
        <p:nvSpPr>
          <p:cNvPr id="25" name="TextBox 24"/>
          <p:cNvSpPr txBox="1"/>
          <p:nvPr/>
        </p:nvSpPr>
        <p:spPr>
          <a:xfrm>
            <a:off x="324395" y="3733800"/>
            <a:ext cx="3048000"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Compact Device Models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Single device electrical models</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Variability and corner models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26" name="TextBox 25"/>
          <p:cNvSpPr txBox="1"/>
          <p:nvPr/>
        </p:nvSpPr>
        <p:spPr>
          <a:xfrm>
            <a:off x="332121" y="4495800"/>
            <a:ext cx="2743200" cy="861774"/>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Device Physics Modeling</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Device physics modeling (TCAD)</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Electron transport, ion transport</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Magnetic properties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pic>
        <p:nvPicPr>
          <p:cNvPr id="29"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447627" y="6201731"/>
            <a:ext cx="826024" cy="64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TextBox 108"/>
          <p:cNvSpPr txBox="1"/>
          <p:nvPr/>
        </p:nvSpPr>
        <p:spPr>
          <a:xfrm>
            <a:off x="6039133" y="469102"/>
            <a:ext cx="2495267" cy="577081"/>
          </a:xfrm>
          <a:prstGeom prst="rect">
            <a:avLst/>
          </a:prstGeom>
          <a:noFill/>
        </p:spPr>
        <p:txBody>
          <a:bodyPr wrap="square" rtlCol="0">
            <a:spAutoFit/>
          </a:bodyPr>
          <a:lstStyle/>
          <a:p>
            <a:pPr defTabSz="914400" eaLnBrk="0" fontAlgn="base" hangingPunct="0">
              <a:spcBef>
                <a:spcPct val="0"/>
              </a:spcBef>
              <a:spcAft>
                <a:spcPct val="0"/>
              </a:spcAft>
            </a:pPr>
            <a:r>
              <a:rPr lang="en-US" sz="1050" b="1" dirty="0" smtClean="0">
                <a:solidFill>
                  <a:srgbClr val="FF0000"/>
                </a:solidFill>
              </a:rPr>
              <a:t>10,000x improvement: </a:t>
            </a:r>
          </a:p>
          <a:p>
            <a:pPr defTabSz="914400" eaLnBrk="0" fontAlgn="base" hangingPunct="0">
              <a:spcBef>
                <a:spcPct val="0"/>
              </a:spcBef>
              <a:spcAft>
                <a:spcPct val="0"/>
              </a:spcAft>
            </a:pPr>
            <a:r>
              <a:rPr lang="en-US" sz="1050" b="1" dirty="0" smtClean="0">
                <a:solidFill>
                  <a:srgbClr val="FF0000"/>
                </a:solidFill>
              </a:rPr>
              <a:t>20 </a:t>
            </a:r>
            <a:r>
              <a:rPr lang="en-US" sz="1050" b="1" dirty="0" err="1" smtClean="0">
                <a:solidFill>
                  <a:srgbClr val="FF0000"/>
                </a:solidFill>
              </a:rPr>
              <a:t>fJ</a:t>
            </a:r>
            <a:r>
              <a:rPr lang="en-US" sz="1050" b="1" dirty="0" smtClean="0">
                <a:solidFill>
                  <a:srgbClr val="FF0000"/>
                </a:solidFill>
              </a:rPr>
              <a:t> per instruction equivalent</a:t>
            </a:r>
            <a:endParaRPr lang="en-US" sz="1050" b="1" dirty="0">
              <a:solidFill>
                <a:srgbClr val="FF0000"/>
              </a:solidFill>
            </a:endParaRPr>
          </a:p>
          <a:p>
            <a:pPr defTabSz="914400" eaLnBrk="0" fontAlgn="base" hangingPunct="0">
              <a:spcBef>
                <a:spcPct val="0"/>
              </a:spcBef>
              <a:spcAft>
                <a:spcPct val="0"/>
              </a:spcAft>
            </a:pPr>
            <a:endParaRPr lang="en-US" sz="1050" b="1" dirty="0">
              <a:solidFill>
                <a:srgbClr val="FF0000"/>
              </a:solidFill>
            </a:endParaRPr>
          </a:p>
        </p:txBody>
      </p:sp>
      <p:sp>
        <p:nvSpPr>
          <p:cNvPr id="118" name="TextBox 117"/>
          <p:cNvSpPr txBox="1"/>
          <p:nvPr/>
        </p:nvSpPr>
        <p:spPr>
          <a:xfrm>
            <a:off x="217529" y="4236155"/>
            <a:ext cx="1946478" cy="246221"/>
          </a:xfrm>
          <a:prstGeom prst="rect">
            <a:avLst/>
          </a:prstGeom>
          <a:noFill/>
        </p:spPr>
        <p:txBody>
          <a:bodyPr wrap="square" rtlCol="0">
            <a:spAutoFit/>
          </a:bodyPr>
          <a:lstStyle/>
          <a:p>
            <a:pPr defTabSz="914400" eaLnBrk="0" fontAlgn="base" hangingPunct="0">
              <a:spcBef>
                <a:spcPct val="0"/>
              </a:spcBef>
              <a:spcAft>
                <a:spcPct val="0"/>
              </a:spcAft>
            </a:pPr>
            <a:r>
              <a:rPr lang="en-US" sz="1000" b="1" dirty="0" smtClean="0">
                <a:solidFill>
                  <a:srgbClr val="FFFFFF"/>
                </a:solidFill>
              </a:rPr>
              <a:t>TEM/EELS</a:t>
            </a:r>
            <a:endParaRPr lang="en-US" sz="1000" b="1" dirty="0">
              <a:solidFill>
                <a:srgbClr val="FFFFFF"/>
              </a:solidFill>
            </a:endParaRPr>
          </a:p>
        </p:txBody>
      </p:sp>
      <p:pic>
        <p:nvPicPr>
          <p:cNvPr id="123" name="Content Placeholder 5" descr="rw_genericscheme.png"/>
          <p:cNvPicPr>
            <a:picLocks noChangeAspect="1"/>
          </p:cNvPicPr>
          <p:nvPr/>
        </p:nvPicPr>
        <p:blipFill rotWithShape="1">
          <a:blip r:embed="rId7" cstate="print">
            <a:extLst>
              <a:ext uri="{28A0092B-C50C-407E-A947-70E740481C1C}">
                <a14:useLocalDpi xmlns:a14="http://schemas.microsoft.com/office/drawing/2010/main"/>
              </a:ext>
            </a:extLst>
          </a:blip>
          <a:srcRect l="-4289" t="-19315" b="-20557"/>
          <a:stretch/>
        </p:blipFill>
        <p:spPr bwMode="auto">
          <a:xfrm>
            <a:off x="2539593" y="2870517"/>
            <a:ext cx="861377" cy="980856"/>
          </a:xfrm>
          <a:prstGeom prst="rect">
            <a:avLst/>
          </a:prstGeom>
          <a:noFill/>
          <a:ln w="12700">
            <a:noFill/>
            <a:miter lim="800000"/>
            <a:headEnd/>
            <a:tailEnd/>
          </a:ln>
        </p:spPr>
      </p:pic>
      <p:sp>
        <p:nvSpPr>
          <p:cNvPr id="34" name="Oval 33"/>
          <p:cNvSpPr/>
          <p:nvPr/>
        </p:nvSpPr>
        <p:spPr bwMode="auto">
          <a:xfrm>
            <a:off x="3583249" y="6208167"/>
            <a:ext cx="433015" cy="50536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600" smtClean="0">
              <a:solidFill>
                <a:srgbClr val="000000"/>
              </a:solidFill>
              <a:latin typeface="Arial" charset="0"/>
            </a:endParaRPr>
          </a:p>
        </p:txBody>
      </p:sp>
      <p:pic>
        <p:nvPicPr>
          <p:cNvPr id="4105" name="Picture 9" descr="http://lammps.sandia.gov/images/carbon3.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527852" y="6286640"/>
            <a:ext cx="724043" cy="53767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400800" y="3711714"/>
            <a:ext cx="2218565"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Device Measurements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Single device electrical behavior</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Parametric variability</a:t>
            </a:r>
            <a:endParaRPr lang="en-US" sz="1000" b="1" dirty="0">
              <a:solidFill>
                <a:srgbClr val="000000"/>
              </a:solidFill>
            </a:endParaRPr>
          </a:p>
        </p:txBody>
      </p:sp>
      <p:sp>
        <p:nvSpPr>
          <p:cNvPr id="49" name="Rounded Rectangle 48"/>
          <p:cNvSpPr/>
          <p:nvPr/>
        </p:nvSpPr>
        <p:spPr bwMode="auto">
          <a:xfrm>
            <a:off x="6837120" y="6236742"/>
            <a:ext cx="2209800" cy="4572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2000" b="1" dirty="0" smtClean="0">
                <a:solidFill>
                  <a:srgbClr val="000000"/>
                </a:solidFill>
              </a:rPr>
              <a:t>Experimental</a:t>
            </a:r>
          </a:p>
        </p:txBody>
      </p:sp>
      <p:sp>
        <p:nvSpPr>
          <p:cNvPr id="50" name="TextBox 49"/>
          <p:cNvSpPr txBox="1"/>
          <p:nvPr/>
        </p:nvSpPr>
        <p:spPr>
          <a:xfrm>
            <a:off x="6400800" y="4495800"/>
            <a:ext cx="2743200"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Device Structure Integration and Demonstration</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Novel device structure demonstration</a:t>
            </a:r>
            <a:endParaRPr lang="en-US" sz="1000" b="1" dirty="0">
              <a:solidFill>
                <a:srgbClr val="000000"/>
              </a:solidFill>
            </a:endParaRPr>
          </a:p>
        </p:txBody>
      </p:sp>
      <p:sp>
        <p:nvSpPr>
          <p:cNvPr id="51" name="TextBox 50"/>
          <p:cNvSpPr txBox="1"/>
          <p:nvPr/>
        </p:nvSpPr>
        <p:spPr>
          <a:xfrm>
            <a:off x="332121" y="2133600"/>
            <a:ext cx="2018732" cy="707886"/>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Component Level Models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Gem5, </a:t>
            </a:r>
            <a:r>
              <a:rPr lang="en-US" sz="1000" b="1" dirty="0" err="1" smtClean="0">
                <a:solidFill>
                  <a:srgbClr val="000000"/>
                </a:solidFill>
              </a:rPr>
              <a:t>McPAT</a:t>
            </a:r>
            <a:r>
              <a:rPr lang="en-US" sz="1000" b="1" dirty="0" smtClean="0">
                <a:solidFill>
                  <a:srgbClr val="000000"/>
                </a:solidFill>
              </a:rPr>
              <a:t>, </a:t>
            </a:r>
            <a:r>
              <a:rPr lang="en-US" sz="1000" b="1" dirty="0" err="1" smtClean="0">
                <a:solidFill>
                  <a:srgbClr val="000000"/>
                </a:solidFill>
              </a:rPr>
              <a:t>HiHAT</a:t>
            </a:r>
            <a:r>
              <a:rPr lang="en-US" sz="1000" b="1" dirty="0" smtClean="0">
                <a:solidFill>
                  <a:srgbClr val="000000"/>
                </a:solidFill>
              </a:rPr>
              <a:t>, CACTI, NVSIM</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53" name="TextBox 52"/>
          <p:cNvSpPr txBox="1"/>
          <p:nvPr/>
        </p:nvSpPr>
        <p:spPr>
          <a:xfrm>
            <a:off x="332121" y="1357312"/>
            <a:ext cx="3115506" cy="861774"/>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Computer System Architecture Modeling </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Next generation of Structural Simulation Toolkit</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Heterogeneous systems HPC models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pic>
        <p:nvPicPr>
          <p:cNvPr id="8194"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02176" y="1375788"/>
            <a:ext cx="690275" cy="38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a:off x="1828800" y="533400"/>
            <a:ext cx="3115506" cy="400110"/>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Application Performance Modeling</a:t>
            </a:r>
            <a:endParaRPr lang="en-US" sz="1000" b="1" u="sng" dirty="0">
              <a:solidFill>
                <a:srgbClr val="3333CC"/>
              </a:solidFill>
            </a:endParaRPr>
          </a:p>
          <a:p>
            <a:pPr defTabSz="914400" eaLnBrk="0" fontAlgn="base" hangingPunct="0">
              <a:spcBef>
                <a:spcPct val="0"/>
              </a:spcBef>
              <a:spcAft>
                <a:spcPct val="0"/>
              </a:spcAft>
            </a:pPr>
            <a:endParaRPr lang="en-US" sz="1000" b="1" dirty="0">
              <a:solidFill>
                <a:srgbClr val="000000"/>
              </a:solidFill>
            </a:endParaRPr>
          </a:p>
        </p:txBody>
      </p:sp>
      <p:sp>
        <p:nvSpPr>
          <p:cNvPr id="59" name="TextBox 58"/>
          <p:cNvSpPr txBox="1"/>
          <p:nvPr/>
        </p:nvSpPr>
        <p:spPr>
          <a:xfrm>
            <a:off x="324395" y="5308600"/>
            <a:ext cx="2388391" cy="1015663"/>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Process Module Modeling</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Diffusion, etch, implant simulation</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EUV and novel lithography models</a:t>
            </a: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sp>
        <p:nvSpPr>
          <p:cNvPr id="60" name="TextBox 59"/>
          <p:cNvSpPr txBox="1"/>
          <p:nvPr/>
        </p:nvSpPr>
        <p:spPr>
          <a:xfrm>
            <a:off x="6400800" y="5308600"/>
            <a:ext cx="2743200" cy="553998"/>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Process Module Demonstrations</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a:solidFill>
                  <a:srgbClr val="000000"/>
                </a:solidFill>
              </a:rPr>
              <a:t>EUV and novel lithography</a:t>
            </a:r>
          </a:p>
          <a:p>
            <a:pPr marL="171450" indent="-171450" defTabSz="914400" eaLnBrk="0" fontAlgn="base" hangingPunct="0">
              <a:spcBef>
                <a:spcPct val="0"/>
              </a:spcBef>
              <a:spcAft>
                <a:spcPct val="0"/>
              </a:spcAft>
              <a:buFont typeface="Arial" pitchFamily="34" charset="0"/>
              <a:buChar char="•"/>
            </a:pPr>
            <a:r>
              <a:rPr lang="en-US" sz="1000" b="1" dirty="0" smtClean="0">
                <a:solidFill>
                  <a:srgbClr val="000000"/>
                </a:solidFill>
              </a:rPr>
              <a:t>Diffusion, etch, implant simulation</a:t>
            </a:r>
          </a:p>
        </p:txBody>
      </p:sp>
      <p:pic>
        <p:nvPicPr>
          <p:cNvPr id="8198" name="Picture 6" descr="Image"/>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992451" y="1371600"/>
            <a:ext cx="1162500" cy="78740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6400800" y="2897445"/>
            <a:ext cx="2590800" cy="400110"/>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Test Circuit Fab and Measurement</a:t>
            </a:r>
            <a:endParaRPr lang="en-US" sz="1000" b="1" u="sng" dirty="0">
              <a:solidFill>
                <a:srgbClr val="3333CC"/>
              </a:solidFill>
            </a:endParaRPr>
          </a:p>
          <a:p>
            <a:pPr marL="171450" indent="-171450" defTabSz="914400" eaLnBrk="0" fontAlgn="base" hangingPunct="0">
              <a:spcBef>
                <a:spcPct val="0"/>
              </a:spcBef>
              <a:spcAft>
                <a:spcPct val="0"/>
              </a:spcAft>
              <a:buFont typeface="Arial" pitchFamily="34" charset="0"/>
              <a:buChar char="•"/>
            </a:pPr>
            <a:r>
              <a:rPr lang="en-US" sz="1000" b="1" dirty="0" err="1" smtClean="0">
                <a:solidFill>
                  <a:srgbClr val="000000"/>
                </a:solidFill>
              </a:rPr>
              <a:t>Subcircuit</a:t>
            </a:r>
            <a:r>
              <a:rPr lang="en-US" sz="1000" b="1" dirty="0" smtClean="0">
                <a:solidFill>
                  <a:srgbClr val="000000"/>
                </a:solidFill>
              </a:rPr>
              <a:t> measurement</a:t>
            </a:r>
            <a:endParaRPr lang="en-US" sz="1000" b="1" dirty="0">
              <a:solidFill>
                <a:srgbClr val="000000"/>
              </a:solidFill>
            </a:endParaRPr>
          </a:p>
        </p:txBody>
      </p:sp>
      <p:pic>
        <p:nvPicPr>
          <p:cNvPr id="8201" name="Picture 9"/>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8047325" y="2405062"/>
            <a:ext cx="1096675" cy="2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TextBox 66"/>
          <p:cNvSpPr txBox="1"/>
          <p:nvPr/>
        </p:nvSpPr>
        <p:spPr>
          <a:xfrm>
            <a:off x="4343400" y="6147603"/>
            <a:ext cx="2743200" cy="1015663"/>
          </a:xfrm>
          <a:prstGeom prst="rect">
            <a:avLst/>
          </a:prstGeom>
          <a:noFill/>
        </p:spPr>
        <p:txBody>
          <a:bodyPr wrap="square" rtlCol="0">
            <a:spAutoFit/>
          </a:bodyPr>
          <a:lstStyle/>
          <a:p>
            <a:pPr defTabSz="914400" eaLnBrk="0" fontAlgn="base" hangingPunct="0">
              <a:spcBef>
                <a:spcPct val="0"/>
              </a:spcBef>
              <a:spcAft>
                <a:spcPct val="0"/>
              </a:spcAft>
            </a:pPr>
            <a:r>
              <a:rPr lang="en-US" sz="1000" b="1" u="sng" dirty="0" smtClean="0">
                <a:solidFill>
                  <a:srgbClr val="3333CC"/>
                </a:solidFill>
              </a:rPr>
              <a:t>Fundamental Materials Science</a:t>
            </a:r>
          </a:p>
          <a:p>
            <a:pPr marL="171450" indent="-171450" defTabSz="914400" eaLnBrk="0" fontAlgn="base" hangingPunct="0">
              <a:spcBef>
                <a:spcPct val="0"/>
              </a:spcBef>
              <a:spcAft>
                <a:spcPct val="0"/>
              </a:spcAft>
              <a:buFont typeface="Arial" panose="020B0604020202020204" pitchFamily="34" charset="0"/>
              <a:buChar char="•"/>
            </a:pPr>
            <a:r>
              <a:rPr lang="en-US" sz="1000" b="1" dirty="0" smtClean="0">
                <a:solidFill>
                  <a:srgbClr val="000000"/>
                </a:solidFill>
                <a:latin typeface="Arial" charset="0"/>
              </a:rPr>
              <a:t>X-ray: XRD, XPS, HAXPES</a:t>
            </a:r>
          </a:p>
          <a:p>
            <a:pPr marL="171450" indent="-171450" defTabSz="914400" eaLnBrk="0" fontAlgn="base" hangingPunct="0">
              <a:spcBef>
                <a:spcPct val="0"/>
              </a:spcBef>
              <a:spcAft>
                <a:spcPct val="0"/>
              </a:spcAft>
              <a:buFont typeface="Arial" panose="020B0604020202020204" pitchFamily="34" charset="0"/>
              <a:buChar char="•"/>
            </a:pPr>
            <a:r>
              <a:rPr lang="en-US" sz="1000" b="1" dirty="0" smtClean="0">
                <a:solidFill>
                  <a:srgbClr val="000000"/>
                </a:solidFill>
                <a:latin typeface="Arial" charset="0"/>
              </a:rPr>
              <a:t>Microscopy: TEM, SEM, EELS</a:t>
            </a:r>
          </a:p>
          <a:p>
            <a:pPr marL="171450" indent="-171450" defTabSz="914400" eaLnBrk="0" fontAlgn="base" hangingPunct="0">
              <a:spcBef>
                <a:spcPct val="0"/>
              </a:spcBef>
              <a:spcAft>
                <a:spcPct val="0"/>
              </a:spcAft>
              <a:buFont typeface="Arial" panose="020B0604020202020204" pitchFamily="34" charset="0"/>
              <a:buChar char="•"/>
            </a:pPr>
            <a:r>
              <a:rPr lang="en-US" sz="1000" b="1" dirty="0" smtClean="0">
                <a:solidFill>
                  <a:srgbClr val="000000"/>
                </a:solidFill>
                <a:latin typeface="Arial" charset="0"/>
              </a:rPr>
              <a:t>Scanning probe technique</a:t>
            </a:r>
            <a:endParaRPr lang="en-US" sz="1000" b="1" dirty="0">
              <a:solidFill>
                <a:srgbClr val="000000"/>
              </a:solidFill>
              <a:latin typeface="Arial" charset="0"/>
            </a:endParaRPr>
          </a:p>
          <a:p>
            <a:pPr defTabSz="914400" eaLnBrk="0" fontAlgn="base" hangingPunct="0">
              <a:spcBef>
                <a:spcPct val="0"/>
              </a:spcBef>
              <a:spcAft>
                <a:spcPct val="0"/>
              </a:spcAft>
            </a:pPr>
            <a:endParaRPr lang="en-US" sz="1000" b="1" dirty="0">
              <a:solidFill>
                <a:srgbClr val="000000"/>
              </a:solidFill>
            </a:endParaRPr>
          </a:p>
          <a:p>
            <a:pPr defTabSz="914400" eaLnBrk="0" fontAlgn="base" hangingPunct="0">
              <a:spcBef>
                <a:spcPct val="0"/>
              </a:spcBef>
              <a:spcAft>
                <a:spcPct val="0"/>
              </a:spcAft>
            </a:pPr>
            <a:endParaRPr lang="en-US" sz="1000" b="1" dirty="0">
              <a:solidFill>
                <a:srgbClr val="000000"/>
              </a:solidFill>
            </a:endParaRPr>
          </a:p>
        </p:txBody>
      </p:sp>
      <p:pic>
        <p:nvPicPr>
          <p:cNvPr id="8203" name="Picture 11" descr="https://upload.wikimedia.org/wikipedia/commons/thumb/1/18/IvsV_mosfet.svg/480px-IvsV_mosfet.svg.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650841" y="3791782"/>
            <a:ext cx="962846" cy="64189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487124" y="2195764"/>
            <a:ext cx="1768022" cy="75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1"/>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514350" y="2997989"/>
            <a:ext cx="692578" cy="66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624805" y="4712587"/>
            <a:ext cx="676353" cy="48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72" descr="fig_pres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771854" y="4613122"/>
            <a:ext cx="766193" cy="614295"/>
          </a:xfrm>
          <a:prstGeom prst="rect">
            <a:avLst/>
          </a:prstGeom>
          <a:noFill/>
        </p:spPr>
      </p:pic>
      <p:sp>
        <p:nvSpPr>
          <p:cNvPr id="7" name="TextBox 6"/>
          <p:cNvSpPr txBox="1"/>
          <p:nvPr/>
        </p:nvSpPr>
        <p:spPr>
          <a:xfrm rot="18130579">
            <a:off x="4773660" y="1329197"/>
            <a:ext cx="1817729" cy="400110"/>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FFFFFF"/>
                </a:solidFill>
              </a:rPr>
              <a:t>Systems</a:t>
            </a:r>
            <a:endParaRPr lang="en-US" sz="2000" b="1" dirty="0">
              <a:solidFill>
                <a:srgbClr val="FFFFFF"/>
              </a:solidFill>
            </a:endParaRPr>
          </a:p>
        </p:txBody>
      </p:sp>
      <p:sp>
        <p:nvSpPr>
          <p:cNvPr id="75" name="TextBox 74"/>
          <p:cNvSpPr txBox="1"/>
          <p:nvPr/>
        </p:nvSpPr>
        <p:spPr>
          <a:xfrm rot="18130579">
            <a:off x="3325860" y="3688031"/>
            <a:ext cx="1817729" cy="400110"/>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FFFFFF"/>
                </a:solidFill>
              </a:rPr>
              <a:t>Devices</a:t>
            </a:r>
            <a:endParaRPr lang="en-US" sz="2000" b="1" dirty="0">
              <a:solidFill>
                <a:srgbClr val="FFFFFF"/>
              </a:solidFill>
            </a:endParaRPr>
          </a:p>
        </p:txBody>
      </p:sp>
      <p:sp>
        <p:nvSpPr>
          <p:cNvPr id="76" name="TextBox 75"/>
          <p:cNvSpPr txBox="1"/>
          <p:nvPr/>
        </p:nvSpPr>
        <p:spPr>
          <a:xfrm rot="18130579">
            <a:off x="2030460" y="5774399"/>
            <a:ext cx="1817729" cy="400110"/>
          </a:xfrm>
          <a:prstGeom prst="rect">
            <a:avLst/>
          </a:prstGeom>
          <a:noFill/>
        </p:spPr>
        <p:txBody>
          <a:bodyPr wrap="square" rtlCol="0">
            <a:spAutoFit/>
          </a:bodyPr>
          <a:lstStyle/>
          <a:p>
            <a:pPr defTabSz="914400" eaLnBrk="0" fontAlgn="base" hangingPunct="0">
              <a:spcBef>
                <a:spcPct val="0"/>
              </a:spcBef>
              <a:spcAft>
                <a:spcPct val="0"/>
              </a:spcAft>
            </a:pPr>
            <a:r>
              <a:rPr lang="en-US" sz="2000" b="1" dirty="0" smtClean="0">
                <a:solidFill>
                  <a:srgbClr val="FFFFFF"/>
                </a:solidFill>
              </a:rPr>
              <a:t>Materials</a:t>
            </a:r>
            <a:endParaRPr lang="en-US" sz="2000" b="1" dirty="0">
              <a:solidFill>
                <a:srgbClr val="FFFFFF"/>
              </a:solidFill>
            </a:endParaRPr>
          </a:p>
        </p:txBody>
      </p:sp>
      <p:pic>
        <p:nvPicPr>
          <p:cNvPr id="77" name="Picture 2"/>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324686" y="1442103"/>
            <a:ext cx="1561446" cy="66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370714" y="781404"/>
            <a:ext cx="1319361" cy="52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410341" y="5365550"/>
            <a:ext cx="761717" cy="60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 descr="\\Snl\mesa\Projects\SiliconPhotonics\cderose\ONR\RingResonator3.bmp"/>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saturation sat="200000"/>
                    </a14:imgEffect>
                  </a14:imgLayer>
                </a14:imgProps>
              </a:ext>
              <a:ext uri="{28A0092B-C50C-407E-A947-70E740481C1C}">
                <a14:useLocalDpi xmlns:a14="http://schemas.microsoft.com/office/drawing/2010/main"/>
              </a:ext>
            </a:extLst>
          </a:blip>
          <a:srcRect/>
          <a:stretch/>
        </p:blipFill>
        <p:spPr bwMode="auto">
          <a:xfrm rot="5400000">
            <a:off x="4124584" y="4677716"/>
            <a:ext cx="478374" cy="497943"/>
          </a:xfrm>
          <a:prstGeom prst="rect">
            <a:avLst/>
          </a:prstGeom>
          <a:noFill/>
        </p:spPr>
      </p:pic>
      <p:pic>
        <p:nvPicPr>
          <p:cNvPr id="8208" name="Picture 16" descr="Demonstration of 13 nm patterning at the Berkeley Microfield Exposure Tool (MET)"/>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4303659" y="5415547"/>
            <a:ext cx="725541" cy="557041"/>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https://upload.wikimedia.org/wikipedia/commons/thumb/f/f8/MOSFETs.jpg/300px-MOSFETs.jpg"/>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5011030" y="3888692"/>
            <a:ext cx="780169" cy="50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9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 y="205906"/>
            <a:ext cx="8229600" cy="653198"/>
          </a:xfrm>
        </p:spPr>
        <p:txBody>
          <a:bodyPr>
            <a:normAutofit/>
          </a:bodyPr>
          <a:lstStyle/>
          <a:p>
            <a:r>
              <a:rPr lang="en-US" sz="3200" b="1" dirty="0" smtClean="0"/>
              <a:t>What Is Moore’s Law?</a:t>
            </a:r>
            <a:endParaRPr lang="en-US" sz="3200" b="1" i="1" dirty="0">
              <a:solidFill>
                <a:srgbClr val="FF0000"/>
              </a:solidFill>
            </a:endParaRPr>
          </a:p>
        </p:txBody>
      </p:sp>
      <p:graphicFrame>
        <p:nvGraphicFramePr>
          <p:cNvPr id="5" name="Chart 4"/>
          <p:cNvGraphicFramePr/>
          <p:nvPr>
            <p:extLst>
              <p:ext uri="{D42A27DB-BD31-4B8C-83A1-F6EECF244321}">
                <p14:modId xmlns:p14="http://schemas.microsoft.com/office/powerpoint/2010/main" val="2150851723"/>
              </p:ext>
            </p:extLst>
          </p:nvPr>
        </p:nvGraphicFramePr>
        <p:xfrm>
          <a:off x="0" y="1308683"/>
          <a:ext cx="9027133" cy="500241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bwMode="auto">
          <a:xfrm>
            <a:off x="0" y="1049604"/>
            <a:ext cx="5191760" cy="265879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Moore’s Law  that every 1.5-2 years digital computing gets exponentially better;</a:t>
            </a:r>
          </a:p>
          <a:p>
            <a:endParaRPr lang="en-US" sz="2000" dirty="0" smtClean="0"/>
          </a:p>
          <a:p>
            <a:pPr marL="800100" lvl="1" indent="-342900">
              <a:buFont typeface="Arial"/>
              <a:buChar char="•"/>
            </a:pPr>
            <a:r>
              <a:rPr lang="en-US" sz="2000" b="1" dirty="0" smtClean="0"/>
              <a:t>2x better energy efficiency</a:t>
            </a:r>
          </a:p>
          <a:p>
            <a:pPr marL="800100" lvl="1" indent="-342900">
              <a:buFont typeface="Arial"/>
              <a:buChar char="•"/>
            </a:pPr>
            <a:r>
              <a:rPr lang="en-US" sz="2000" b="1" dirty="0" smtClean="0"/>
              <a:t>2x more functionality</a:t>
            </a:r>
          </a:p>
          <a:p>
            <a:pPr marL="800100" lvl="1" indent="-342900">
              <a:buFont typeface="Arial"/>
              <a:buChar char="•"/>
            </a:pPr>
            <a:r>
              <a:rPr lang="en-US" sz="2000" b="1" dirty="0" smtClean="0"/>
              <a:t>2x faster performance</a:t>
            </a:r>
          </a:p>
          <a:p>
            <a:endParaRPr lang="en-US" sz="2000" dirty="0"/>
          </a:p>
          <a:p>
            <a:r>
              <a:rPr lang="en-US" sz="2000" dirty="0" smtClean="0"/>
              <a:t>All at the same price!! </a:t>
            </a:r>
            <a:r>
              <a:rPr lang="en-US" sz="2000" i="1" dirty="0" smtClean="0"/>
              <a:t>for over 50 years!</a:t>
            </a:r>
            <a:endParaRPr lang="en-US" sz="2000" i="1" dirty="0"/>
          </a:p>
        </p:txBody>
      </p:sp>
    </p:spTree>
    <p:extLst>
      <p:ext uri="{BB962C8B-B14F-4D97-AF65-F5344CB8AC3E}">
        <p14:creationId xmlns:p14="http://schemas.microsoft.com/office/powerpoint/2010/main" val="18929536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Moore’s Law going to end?</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2532"/>
            <a:ext cx="5675674" cy="4283527"/>
          </a:xfrm>
          <a:prstGeom prst="rect">
            <a:avLst/>
          </a:prstGeom>
        </p:spPr>
      </p:pic>
      <p:pic>
        <p:nvPicPr>
          <p:cNvPr id="10"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2027" r="1541"/>
          <a:stretch/>
        </p:blipFill>
        <p:spPr bwMode="auto">
          <a:xfrm>
            <a:off x="3741316" y="2295667"/>
            <a:ext cx="5402684" cy="4385884"/>
          </a:xfrm>
          <a:prstGeom prst="rect">
            <a:avLst/>
          </a:prstGeom>
          <a:noFill/>
          <a:ln w="9525">
            <a:noFill/>
            <a:miter lim="800000"/>
            <a:headEnd/>
            <a:tailEnd/>
          </a:ln>
          <a:effectLst/>
        </p:spPr>
      </p:pic>
      <p:pic>
        <p:nvPicPr>
          <p:cNvPr id="6" name="Picture 5" descr="006.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32"/>
            <a:ext cx="9144000" cy="6858000"/>
          </a:xfrm>
          <a:prstGeom prst="rect">
            <a:avLst/>
          </a:prstGeom>
        </p:spPr>
      </p:pic>
      <p:sp>
        <p:nvSpPr>
          <p:cNvPr id="3" name="Rectangular Callout 2"/>
          <p:cNvSpPr/>
          <p:nvPr/>
        </p:nvSpPr>
        <p:spPr bwMode="auto">
          <a:xfrm>
            <a:off x="4292167" y="32726"/>
            <a:ext cx="4851834" cy="2262941"/>
          </a:xfrm>
          <a:prstGeom prst="wedgeRectCallout">
            <a:avLst>
              <a:gd name="adj1" fmla="val 23823"/>
              <a:gd name="adj2" fmla="val 168218"/>
            </a:avLst>
          </a:prstGeom>
          <a:solidFill>
            <a:schemeClr val="bg1">
              <a:alpha val="49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Helvetica" pitchFamily="-65" charset="0"/>
            </a:endParaRPr>
          </a:p>
        </p:txBody>
      </p:sp>
      <p:grpSp>
        <p:nvGrpSpPr>
          <p:cNvPr id="2" name="Group 1"/>
          <p:cNvGrpSpPr/>
          <p:nvPr/>
        </p:nvGrpSpPr>
        <p:grpSpPr>
          <a:xfrm>
            <a:off x="4292166" y="32726"/>
            <a:ext cx="4851834" cy="2262941"/>
            <a:chOff x="4944051" y="1400676"/>
            <a:chExt cx="9143999" cy="3518410"/>
          </a:xfrm>
        </p:grpSpPr>
        <p:pic>
          <p:nvPicPr>
            <p:cNvPr id="7" name="Picture 6" descr="nature13570-f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4051" y="1400676"/>
              <a:ext cx="9143999" cy="3518410"/>
            </a:xfrm>
            <a:prstGeom prst="rect">
              <a:avLst/>
            </a:prstGeom>
          </p:spPr>
        </p:pic>
        <p:sp>
          <p:nvSpPr>
            <p:cNvPr id="9" name="TextBox 8"/>
            <p:cNvSpPr txBox="1"/>
            <p:nvPr/>
          </p:nvSpPr>
          <p:spPr>
            <a:xfrm>
              <a:off x="5092676" y="4046817"/>
              <a:ext cx="8561588" cy="478530"/>
            </a:xfrm>
            <a:prstGeom prst="rect">
              <a:avLst/>
            </a:prstGeom>
            <a:noFill/>
          </p:spPr>
          <p:txBody>
            <a:bodyPr wrap="none" rtlCol="0">
              <a:spAutoFit/>
            </a:bodyPr>
            <a:lstStyle/>
            <a:p>
              <a:r>
                <a:rPr lang="en-US" sz="1400" b="1" i="1" dirty="0" smtClean="0">
                  <a:solidFill>
                    <a:srgbClr val="0000FF"/>
                  </a:solidFill>
                </a:rPr>
                <a:t>Atomic scale limit </a:t>
              </a:r>
              <a:r>
                <a:rPr lang="en-US" sz="1400" b="1" i="1" dirty="0">
                  <a:solidFill>
                    <a:srgbClr val="0000FF"/>
                  </a:solidFill>
                </a:rPr>
                <a:t>c</a:t>
              </a:r>
              <a:r>
                <a:rPr lang="en-US" sz="1400" b="1" i="1" dirty="0" smtClean="0">
                  <a:solidFill>
                    <a:srgbClr val="0000FF"/>
                  </a:solidFill>
                </a:rPr>
                <a:t>ase for 2D Lithography Scaling</a:t>
              </a:r>
              <a:endParaRPr lang="en-US" sz="1400" b="1" i="1" dirty="0">
                <a:solidFill>
                  <a:srgbClr val="0000FF"/>
                </a:solidFill>
              </a:endParaRPr>
            </a:p>
          </p:txBody>
        </p:sp>
      </p:grpSp>
      <p:pic>
        <p:nvPicPr>
          <p:cNvPr id="11" name="Picture 10"/>
          <p:cNvPicPr>
            <a:picLocks noChangeAspect="1"/>
          </p:cNvPicPr>
          <p:nvPr/>
        </p:nvPicPr>
        <p:blipFill>
          <a:blip r:embed="rId2"/>
          <a:stretch>
            <a:fillRect/>
          </a:stretch>
        </p:blipFill>
        <p:spPr>
          <a:xfrm>
            <a:off x="1566920" y="3409907"/>
            <a:ext cx="2999992" cy="2362251"/>
          </a:xfrm>
          <a:prstGeom prst="rect">
            <a:avLst/>
          </a:prstGeom>
        </p:spPr>
      </p:pic>
      <p:sp>
        <p:nvSpPr>
          <p:cNvPr id="4" name="TextBox 3"/>
          <p:cNvSpPr txBox="1"/>
          <p:nvPr/>
        </p:nvSpPr>
        <p:spPr>
          <a:xfrm>
            <a:off x="7639443" y="5888595"/>
            <a:ext cx="839180" cy="646331"/>
          </a:xfrm>
          <a:prstGeom prst="rect">
            <a:avLst/>
          </a:prstGeom>
          <a:noFill/>
        </p:spPr>
        <p:txBody>
          <a:bodyPr wrap="none" rtlCol="0">
            <a:spAutoFit/>
          </a:bodyPr>
          <a:lstStyle/>
          <a:p>
            <a:r>
              <a:rPr lang="en-US" sz="1800" b="1" dirty="0" smtClean="0">
                <a:solidFill>
                  <a:schemeClr val="bg1">
                    <a:lumMod val="85000"/>
                  </a:schemeClr>
                </a:solidFill>
              </a:rPr>
              <a:t>2027?</a:t>
            </a:r>
          </a:p>
          <a:p>
            <a:r>
              <a:rPr lang="en-US" sz="1800" dirty="0" smtClean="0">
                <a:solidFill>
                  <a:schemeClr val="bg1">
                    <a:lumMod val="85000"/>
                  </a:schemeClr>
                </a:solidFill>
              </a:rPr>
              <a:t>  5nm</a:t>
            </a:r>
            <a:endParaRPr lang="en-US" sz="1800" dirty="0">
              <a:solidFill>
                <a:schemeClr val="bg1">
                  <a:lumMod val="85000"/>
                </a:schemeClr>
              </a:solidFill>
            </a:endParaRPr>
          </a:p>
        </p:txBody>
      </p:sp>
      <p:sp>
        <p:nvSpPr>
          <p:cNvPr id="12" name="TextBox 11"/>
          <p:cNvSpPr txBox="1"/>
          <p:nvPr/>
        </p:nvSpPr>
        <p:spPr>
          <a:xfrm>
            <a:off x="854498" y="298780"/>
            <a:ext cx="755235" cy="707886"/>
          </a:xfrm>
          <a:prstGeom prst="rect">
            <a:avLst/>
          </a:prstGeom>
          <a:noFill/>
        </p:spPr>
        <p:txBody>
          <a:bodyPr wrap="none" rtlCol="0">
            <a:sp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rPr>
              <a:t>50</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324830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 y="6511920"/>
            <a:ext cx="9143999" cy="3460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 name="Text Box 6"/>
          <p:cNvSpPr txBox="1">
            <a:spLocks noChangeArrowheads="1"/>
          </p:cNvSpPr>
          <p:nvPr/>
        </p:nvSpPr>
        <p:spPr bwMode="auto">
          <a:xfrm>
            <a:off x="1" y="6483199"/>
            <a:ext cx="91439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en-US" sz="1600" b="1" dirty="0">
                <a:solidFill>
                  <a:srgbClr val="A50510"/>
                </a:solidFill>
              </a:rPr>
              <a:t>Figure courtesy of </a:t>
            </a:r>
            <a:r>
              <a:rPr lang="en-US" altLang="en-US" sz="1600" b="1" dirty="0" err="1">
                <a:solidFill>
                  <a:srgbClr val="A50510"/>
                </a:solidFill>
              </a:rPr>
              <a:t>Kunle</a:t>
            </a:r>
            <a:r>
              <a:rPr lang="en-US" altLang="en-US" sz="1600" b="1" dirty="0">
                <a:solidFill>
                  <a:srgbClr val="A50510"/>
                </a:solidFill>
              </a:rPr>
              <a:t> </a:t>
            </a:r>
            <a:r>
              <a:rPr lang="en-US" altLang="en-US" sz="1600" b="1" dirty="0" err="1">
                <a:solidFill>
                  <a:srgbClr val="A50510"/>
                </a:solidFill>
              </a:rPr>
              <a:t>Olukotun</a:t>
            </a:r>
            <a:r>
              <a:rPr lang="en-US" altLang="en-US" sz="1600" b="1" dirty="0">
                <a:solidFill>
                  <a:srgbClr val="A50510"/>
                </a:solidFill>
              </a:rPr>
              <a:t>, Lance Hammond, Herb Sutter, and Burton Smith</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659" y="998466"/>
            <a:ext cx="8238739" cy="5295484"/>
          </a:xfrm>
          <a:prstGeom prst="rect">
            <a:avLst/>
          </a:prstGeom>
        </p:spPr>
      </p:pic>
      <p:cxnSp>
        <p:nvCxnSpPr>
          <p:cNvPr id="8" name="Straight Connector 7"/>
          <p:cNvCxnSpPr/>
          <p:nvPr/>
        </p:nvCxnSpPr>
        <p:spPr>
          <a:xfrm>
            <a:off x="936775" y="5819465"/>
            <a:ext cx="7818967" cy="500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6046409" y="829134"/>
            <a:ext cx="2844798" cy="5481749"/>
          </a:xfrm>
          <a:prstGeom prst="rect">
            <a:avLst/>
          </a:prstGeom>
        </p:spPr>
      </p:pic>
      <p:sp>
        <p:nvSpPr>
          <p:cNvPr id="4" name="TextBox 3"/>
          <p:cNvSpPr txBox="1"/>
          <p:nvPr/>
        </p:nvSpPr>
        <p:spPr>
          <a:xfrm>
            <a:off x="4154478" y="6082029"/>
            <a:ext cx="829201" cy="523220"/>
          </a:xfrm>
          <a:prstGeom prst="rect">
            <a:avLst/>
          </a:prstGeom>
          <a:noFill/>
        </p:spPr>
        <p:txBody>
          <a:bodyPr wrap="none" rtlCol="0">
            <a:spAutoFit/>
          </a:bodyPr>
          <a:lstStyle/>
          <a:p>
            <a:r>
              <a:rPr lang="en-US" sz="2800" b="1" dirty="0" smtClean="0"/>
              <a:t>Year</a:t>
            </a:r>
            <a:endParaRPr lang="en-US" sz="2800" b="1" dirty="0"/>
          </a:p>
        </p:txBody>
      </p:sp>
      <p:sp>
        <p:nvSpPr>
          <p:cNvPr id="10243" name="Rectangle 3"/>
          <p:cNvSpPr>
            <a:spLocks noGrp="1" noChangeArrowheads="1"/>
          </p:cNvSpPr>
          <p:nvPr>
            <p:ph type="title"/>
          </p:nvPr>
        </p:nvSpPr>
        <p:spPr>
          <a:xfrm>
            <a:off x="1208" y="84064"/>
            <a:ext cx="8994775" cy="749300"/>
          </a:xfrm>
        </p:spPr>
        <p:txBody>
          <a:bodyPr>
            <a:normAutofit fontScale="90000"/>
          </a:bodyPr>
          <a:lstStyle/>
          <a:p>
            <a:r>
              <a:rPr lang="en-US" altLang="en-US" sz="3600" b="1" dirty="0" smtClean="0"/>
              <a:t>Technology Scaling Trends</a:t>
            </a:r>
            <a:r>
              <a:rPr lang="en-US" altLang="en-US" b="1" dirty="0" smtClean="0"/>
              <a:t/>
            </a:r>
            <a:br>
              <a:rPr lang="en-US" altLang="en-US" b="1" dirty="0" smtClean="0"/>
            </a:br>
            <a:r>
              <a:rPr lang="en-US" altLang="en-US" i="1" dirty="0" smtClean="0"/>
              <a:t>(running out of steam on every front!)</a:t>
            </a:r>
            <a:endParaRPr lang="en-US" altLang="en-US" i="1" dirty="0"/>
          </a:p>
        </p:txBody>
      </p:sp>
      <p:sp>
        <p:nvSpPr>
          <p:cNvPr id="27" name="TextBox 26"/>
          <p:cNvSpPr txBox="1"/>
          <p:nvPr/>
        </p:nvSpPr>
        <p:spPr>
          <a:xfrm rot="16200000">
            <a:off x="-822008" y="3337103"/>
            <a:ext cx="2101922" cy="523220"/>
          </a:xfrm>
          <a:prstGeom prst="rect">
            <a:avLst/>
          </a:prstGeom>
          <a:noFill/>
        </p:spPr>
        <p:txBody>
          <a:bodyPr wrap="none" rtlCol="0">
            <a:spAutoFit/>
          </a:bodyPr>
          <a:lstStyle/>
          <a:p>
            <a:r>
              <a:rPr lang="en-US" sz="2800" b="1" dirty="0" smtClean="0"/>
              <a:t>Performance</a:t>
            </a:r>
            <a:endParaRPr lang="en-US" sz="2800" b="1" dirty="0"/>
          </a:p>
        </p:txBody>
      </p:sp>
      <p:sp>
        <p:nvSpPr>
          <p:cNvPr id="3" name="TextBox 2"/>
          <p:cNvSpPr txBox="1"/>
          <p:nvPr/>
        </p:nvSpPr>
        <p:spPr>
          <a:xfrm>
            <a:off x="7256113" y="1139208"/>
            <a:ext cx="1428981" cy="369332"/>
          </a:xfrm>
          <a:prstGeom prst="rect">
            <a:avLst/>
          </a:prstGeom>
          <a:noFill/>
        </p:spPr>
        <p:txBody>
          <a:bodyPr wrap="none" rtlCol="0">
            <a:spAutoFit/>
          </a:bodyPr>
          <a:lstStyle/>
          <a:p>
            <a:r>
              <a:rPr lang="en-US" sz="1800" b="1" dirty="0" smtClean="0">
                <a:solidFill>
                  <a:srgbClr val="FF0000"/>
                </a:solidFill>
              </a:rPr>
              <a:t>Transistors</a:t>
            </a:r>
            <a:endParaRPr lang="en-US" sz="1800" b="1" dirty="0">
              <a:solidFill>
                <a:srgbClr val="FF0000"/>
              </a:solidFill>
            </a:endParaRPr>
          </a:p>
        </p:txBody>
      </p:sp>
      <p:sp>
        <p:nvSpPr>
          <p:cNvPr id="11" name="TextBox 10"/>
          <p:cNvSpPr txBox="1"/>
          <p:nvPr/>
        </p:nvSpPr>
        <p:spPr>
          <a:xfrm>
            <a:off x="7073521" y="2210982"/>
            <a:ext cx="1794166" cy="646331"/>
          </a:xfrm>
          <a:prstGeom prst="rect">
            <a:avLst/>
          </a:prstGeom>
          <a:noFill/>
        </p:spPr>
        <p:txBody>
          <a:bodyPr wrap="square" rtlCol="0">
            <a:spAutoFit/>
          </a:bodyPr>
          <a:lstStyle/>
          <a:p>
            <a:r>
              <a:rPr lang="en-US" sz="1800" b="1" smtClean="0">
                <a:solidFill>
                  <a:srgbClr val="0070C0"/>
                </a:solidFill>
              </a:rPr>
              <a:t>Thread Performance</a:t>
            </a:r>
            <a:endParaRPr lang="en-US" sz="1800" b="1" dirty="0" smtClean="0">
              <a:solidFill>
                <a:srgbClr val="0070C0"/>
              </a:solidFill>
            </a:endParaRPr>
          </a:p>
        </p:txBody>
      </p:sp>
      <p:sp>
        <p:nvSpPr>
          <p:cNvPr id="12" name="TextBox 11"/>
          <p:cNvSpPr txBox="1"/>
          <p:nvPr/>
        </p:nvSpPr>
        <p:spPr>
          <a:xfrm>
            <a:off x="7018728" y="3029629"/>
            <a:ext cx="2044149" cy="369332"/>
          </a:xfrm>
          <a:prstGeom prst="rect">
            <a:avLst/>
          </a:prstGeom>
          <a:noFill/>
        </p:spPr>
        <p:txBody>
          <a:bodyPr wrap="none" rtlCol="0">
            <a:spAutoFit/>
          </a:bodyPr>
          <a:lstStyle/>
          <a:p>
            <a:r>
              <a:rPr lang="en-US" sz="1800" b="1" dirty="0" smtClean="0">
                <a:solidFill>
                  <a:srgbClr val="00B050"/>
                </a:solidFill>
              </a:rPr>
              <a:t>Clock Frequency</a:t>
            </a:r>
            <a:endParaRPr lang="en-US" sz="1800" b="1" dirty="0">
              <a:solidFill>
                <a:srgbClr val="00B050"/>
              </a:solidFill>
            </a:endParaRPr>
          </a:p>
        </p:txBody>
      </p:sp>
      <p:sp>
        <p:nvSpPr>
          <p:cNvPr id="13" name="TextBox 12"/>
          <p:cNvSpPr txBox="1"/>
          <p:nvPr/>
        </p:nvSpPr>
        <p:spPr>
          <a:xfrm>
            <a:off x="7069684" y="3889465"/>
            <a:ext cx="1685077" cy="369332"/>
          </a:xfrm>
          <a:prstGeom prst="rect">
            <a:avLst/>
          </a:prstGeom>
          <a:noFill/>
        </p:spPr>
        <p:txBody>
          <a:bodyPr wrap="none" rtlCol="0">
            <a:spAutoFit/>
          </a:bodyPr>
          <a:lstStyle/>
          <a:p>
            <a:r>
              <a:rPr lang="en-US" sz="1800" b="1" dirty="0" smtClean="0">
                <a:solidFill>
                  <a:srgbClr val="FF0000"/>
                </a:solidFill>
              </a:rPr>
              <a:t>Power (watts)</a:t>
            </a:r>
            <a:endParaRPr lang="en-US" sz="1800" b="1" dirty="0">
              <a:solidFill>
                <a:srgbClr val="FF0000"/>
              </a:solidFill>
            </a:endParaRPr>
          </a:p>
        </p:txBody>
      </p:sp>
      <p:sp>
        <p:nvSpPr>
          <p:cNvPr id="14" name="TextBox 13"/>
          <p:cNvSpPr txBox="1"/>
          <p:nvPr/>
        </p:nvSpPr>
        <p:spPr>
          <a:xfrm>
            <a:off x="7654043" y="4313371"/>
            <a:ext cx="1031051" cy="369332"/>
          </a:xfrm>
          <a:prstGeom prst="rect">
            <a:avLst/>
          </a:prstGeom>
          <a:noFill/>
        </p:spPr>
        <p:txBody>
          <a:bodyPr wrap="none" rtlCol="0">
            <a:spAutoFit/>
          </a:bodyPr>
          <a:lstStyle/>
          <a:p>
            <a:r>
              <a:rPr lang="en-US" sz="1800" b="1" dirty="0" smtClean="0"/>
              <a:t># Cores</a:t>
            </a:r>
            <a:endParaRPr lang="en-US" sz="1800" b="1" dirty="0"/>
          </a:p>
        </p:txBody>
      </p:sp>
    </p:spTree>
    <p:extLst>
      <p:ext uri="{BB962C8B-B14F-4D97-AF65-F5344CB8AC3E}">
        <p14:creationId xmlns:p14="http://schemas.microsoft.com/office/powerpoint/2010/main" val="154699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Happen if Moore’s Law Ends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7346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b="4883"/>
          <a:stretch/>
        </p:blipFill>
        <p:spPr>
          <a:xfrm>
            <a:off x="1" y="25400"/>
            <a:ext cx="9144000" cy="5709306"/>
          </a:xfrm>
          <a:prstGeom prst="rect">
            <a:avLst/>
          </a:prstGeom>
        </p:spPr>
      </p:pic>
      <p:sp>
        <p:nvSpPr>
          <p:cNvPr id="4" name="Rectangle 3"/>
          <p:cNvSpPr/>
          <p:nvPr/>
        </p:nvSpPr>
        <p:spPr>
          <a:xfrm>
            <a:off x="1" y="5734706"/>
            <a:ext cx="9144000" cy="923330"/>
          </a:xfrm>
          <a:prstGeom prst="rect">
            <a:avLst/>
          </a:prstGeom>
        </p:spPr>
        <p:txBody>
          <a:bodyPr wrap="square">
            <a:spAutoFit/>
          </a:bodyPr>
          <a:lstStyle/>
          <a:p>
            <a:r>
              <a:rPr lang="en-US" sz="1800" dirty="0"/>
              <a:t>The semiconductor industry is crucial to the U.S. economy. Semiconductor sales constitute a $336B/yr. economic engine driving the $2.3T/yr. global electronics industry. Semiconductor products are currently the second largest class of U.S. </a:t>
            </a:r>
            <a:r>
              <a:rPr lang="en-US" sz="1800" dirty="0" smtClean="0"/>
              <a:t>exports</a:t>
            </a:r>
            <a:endParaRPr lang="en-US" sz="1800" dirty="0"/>
          </a:p>
        </p:txBody>
      </p:sp>
    </p:spTree>
    <p:extLst>
      <p:ext uri="{BB962C8B-B14F-4D97-AF65-F5344CB8AC3E}">
        <p14:creationId xmlns:p14="http://schemas.microsoft.com/office/powerpoint/2010/main" val="7571430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76200"/>
            <a:ext cx="7076440" cy="762000"/>
          </a:xfrm>
        </p:spPr>
        <p:txBody>
          <a:bodyPr/>
          <a:lstStyle/>
          <a:p>
            <a:r>
              <a:rPr lang="en-US" dirty="0" smtClean="0"/>
              <a:t>Technology Integration and Impact on Society</a:t>
            </a:r>
            <a:br>
              <a:rPr lang="en-US" dirty="0" smtClean="0"/>
            </a:br>
            <a:r>
              <a:rPr lang="en-US" b="0" i="1" dirty="0" smtClean="0"/>
              <a:t>Imagine if Moore’s Law Ended 15 years ago?</a:t>
            </a:r>
            <a:endParaRPr lang="en-US" b="0" i="1" dirty="0"/>
          </a:p>
        </p:txBody>
      </p:sp>
      <p:pic>
        <p:nvPicPr>
          <p:cNvPr id="3" name="Picture 2"/>
          <p:cNvPicPr>
            <a:picLocks noChangeAspect="1"/>
          </p:cNvPicPr>
          <p:nvPr/>
        </p:nvPicPr>
        <p:blipFill>
          <a:blip r:embed="rId2">
            <a:alphaModFix/>
          </a:blip>
          <a:stretch>
            <a:fillRect/>
          </a:stretch>
        </p:blipFill>
        <p:spPr>
          <a:xfrm>
            <a:off x="753944" y="1048192"/>
            <a:ext cx="7338496" cy="5527867"/>
          </a:xfrm>
          <a:prstGeom prst="rect">
            <a:avLst/>
          </a:prstGeom>
        </p:spPr>
      </p:pic>
    </p:spTree>
    <p:extLst>
      <p:ext uri="{BB962C8B-B14F-4D97-AF65-F5344CB8AC3E}">
        <p14:creationId xmlns:p14="http://schemas.microsoft.com/office/powerpoint/2010/main" val="26241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914367545"/>
              </p:ext>
            </p:extLst>
          </p:nvPr>
        </p:nvGraphicFramePr>
        <p:xfrm>
          <a:off x="324470" y="1843524"/>
          <a:ext cx="7551173" cy="45889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3936" y="6201664"/>
            <a:ext cx="7239000" cy="461665"/>
          </a:xfrm>
          <a:prstGeom prst="rect">
            <a:avLst/>
          </a:prstGeom>
        </p:spPr>
        <p:txBody>
          <a:bodyPr wrap="square">
            <a:spAutoFit/>
          </a:bodyPr>
          <a:lstStyle/>
          <a:p>
            <a:r>
              <a:rPr lang="en-US" sz="1200" dirty="0"/>
              <a:t>www.alliancetrustinvestments.com/sri-hub/posts/Energy-efficient-data-centres</a:t>
            </a:r>
          </a:p>
          <a:p>
            <a:r>
              <a:rPr lang="en-US" sz="1200" dirty="0" smtClean="0"/>
              <a:t>www.iea.org/publications/freepublications/publication/gigawatts2009.pdf</a:t>
            </a:r>
            <a:endParaRPr lang="en-US" sz="1200" dirty="0"/>
          </a:p>
        </p:txBody>
      </p:sp>
      <p:sp>
        <p:nvSpPr>
          <p:cNvPr id="13" name="Freeform 12"/>
          <p:cNvSpPr/>
          <p:nvPr/>
        </p:nvSpPr>
        <p:spPr>
          <a:xfrm>
            <a:off x="2164769" y="2582188"/>
            <a:ext cx="5137688" cy="2583311"/>
          </a:xfrm>
          <a:custGeom>
            <a:avLst/>
            <a:gdLst>
              <a:gd name="connsiteX0" fmla="*/ 0 w 4757979"/>
              <a:gd name="connsiteY0" fmla="*/ 2766447 h 2766447"/>
              <a:gd name="connsiteX1" fmla="*/ 782664 w 4757979"/>
              <a:gd name="connsiteY1" fmla="*/ 2673457 h 2766447"/>
              <a:gd name="connsiteX2" fmla="*/ 1596325 w 4757979"/>
              <a:gd name="connsiteY2" fmla="*/ 2533973 h 2766447"/>
              <a:gd name="connsiteX3" fmla="*/ 2378990 w 4757979"/>
              <a:gd name="connsiteY3" fmla="*/ 2332495 h 2766447"/>
              <a:gd name="connsiteX4" fmla="*/ 3192651 w 4757979"/>
              <a:gd name="connsiteY4" fmla="*/ 1976034 h 2766447"/>
              <a:gd name="connsiteX5" fmla="*/ 3959817 w 4757979"/>
              <a:gd name="connsiteY5" fmla="*/ 1325105 h 2766447"/>
              <a:gd name="connsiteX6" fmla="*/ 4757979 w 4757979"/>
              <a:gd name="connsiteY6" fmla="*/ 0 h 2766447"/>
              <a:gd name="connsiteX7" fmla="*/ 4757979 w 4757979"/>
              <a:gd name="connsiteY7" fmla="*/ 0 h 276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7979" h="2766447">
                <a:moveTo>
                  <a:pt x="0" y="2766447"/>
                </a:moveTo>
                <a:cubicBezTo>
                  <a:pt x="258305" y="2739325"/>
                  <a:pt x="516610" y="2712203"/>
                  <a:pt x="782664" y="2673457"/>
                </a:cubicBezTo>
                <a:cubicBezTo>
                  <a:pt x="1048718" y="2634711"/>
                  <a:pt x="1330271" y="2590800"/>
                  <a:pt x="1596325" y="2533973"/>
                </a:cubicBezTo>
                <a:cubicBezTo>
                  <a:pt x="1862379" y="2477146"/>
                  <a:pt x="2112936" y="2425485"/>
                  <a:pt x="2378990" y="2332495"/>
                </a:cubicBezTo>
                <a:cubicBezTo>
                  <a:pt x="2645044" y="2239505"/>
                  <a:pt x="2929180" y="2143932"/>
                  <a:pt x="3192651" y="1976034"/>
                </a:cubicBezTo>
                <a:cubicBezTo>
                  <a:pt x="3456122" y="1808136"/>
                  <a:pt x="3698929" y="1654444"/>
                  <a:pt x="3959817" y="1325105"/>
                </a:cubicBezTo>
                <a:cubicBezTo>
                  <a:pt x="4220705" y="995766"/>
                  <a:pt x="4757979" y="0"/>
                  <a:pt x="4757979" y="0"/>
                </a:cubicBezTo>
                <a:lnTo>
                  <a:pt x="4757979" y="0"/>
                </a:lnTo>
              </a:path>
            </a:pathLst>
          </a:custGeom>
          <a:noFill/>
          <a:ln w="136525" cap="rnd">
            <a:solidFill>
              <a:srgbClr val="C00000"/>
            </a:solidFill>
            <a:tailEnd type="triangle" w="med" len="med"/>
          </a:ln>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p:cNvSpPr txBox="1"/>
          <p:nvPr/>
        </p:nvSpPr>
        <p:spPr>
          <a:xfrm>
            <a:off x="2371084" y="3412178"/>
            <a:ext cx="2286000" cy="1323439"/>
          </a:xfrm>
          <a:prstGeom prst="rect">
            <a:avLst/>
          </a:prstGeom>
          <a:solidFill>
            <a:schemeClr val="bg1">
              <a:lumMod val="75000"/>
            </a:schemeClr>
          </a:solidFill>
        </p:spPr>
        <p:txBody>
          <a:bodyPr wrap="square" rtlCol="0">
            <a:spAutoFit/>
          </a:bodyPr>
          <a:lstStyle/>
          <a:p>
            <a:r>
              <a:rPr lang="en-US" sz="2000" dirty="0" smtClean="0"/>
              <a:t>Projection based on consumer electronics + data centers</a:t>
            </a:r>
            <a:endParaRPr lang="en-US" sz="2000" dirty="0"/>
          </a:p>
        </p:txBody>
      </p:sp>
      <p:sp>
        <p:nvSpPr>
          <p:cNvPr id="15" name="Rectangle 14"/>
          <p:cNvSpPr/>
          <p:nvPr/>
        </p:nvSpPr>
        <p:spPr>
          <a:xfrm>
            <a:off x="63912" y="7726"/>
            <a:ext cx="8991600" cy="1015663"/>
          </a:xfrm>
          <a:prstGeom prst="rect">
            <a:avLst/>
          </a:prstGeom>
        </p:spPr>
        <p:txBody>
          <a:bodyPr wrap="square">
            <a:spAutoFit/>
          </a:bodyPr>
          <a:lstStyle/>
          <a:p>
            <a:pPr algn="ctr"/>
            <a:r>
              <a:rPr lang="en-US" sz="3600" b="1" dirty="0" smtClean="0">
                <a:effectLst>
                  <a:outerShdw blurRad="50800" dist="76200" dir="2700000" algn="tl" rotWithShape="0">
                    <a:prstClr val="black">
                      <a:alpha val="40000"/>
                    </a:prstClr>
                  </a:outerShdw>
                </a:effectLst>
              </a:rPr>
              <a:t>Energy</a:t>
            </a:r>
          </a:p>
          <a:p>
            <a:pPr algn="ctr"/>
            <a:r>
              <a:rPr lang="en-US" sz="2400" b="1" i="1" dirty="0" smtClean="0"/>
              <a:t>IT projected to challenge future electricity supply</a:t>
            </a:r>
            <a:endParaRPr lang="en-US" sz="2400" b="1" i="1" dirty="0"/>
          </a:p>
        </p:txBody>
      </p:sp>
      <p:sp>
        <p:nvSpPr>
          <p:cNvPr id="10" name="Freeform 9"/>
          <p:cNvSpPr/>
          <p:nvPr/>
        </p:nvSpPr>
        <p:spPr>
          <a:xfrm>
            <a:off x="2109024" y="1269956"/>
            <a:ext cx="5096121" cy="3891982"/>
          </a:xfrm>
          <a:custGeom>
            <a:avLst/>
            <a:gdLst>
              <a:gd name="connsiteX0" fmla="*/ 0 w 4719484"/>
              <a:gd name="connsiteY0" fmla="*/ 3864078 h 3864078"/>
              <a:gd name="connsiteX1" fmla="*/ 855406 w 4719484"/>
              <a:gd name="connsiteY1" fmla="*/ 3775587 h 3864078"/>
              <a:gd name="connsiteX2" fmla="*/ 1651819 w 4719484"/>
              <a:gd name="connsiteY2" fmla="*/ 3642852 h 3864078"/>
              <a:gd name="connsiteX3" fmla="*/ 2403987 w 4719484"/>
              <a:gd name="connsiteY3" fmla="*/ 3451123 h 3864078"/>
              <a:gd name="connsiteX4" fmla="*/ 3274142 w 4719484"/>
              <a:gd name="connsiteY4" fmla="*/ 2757949 h 3864078"/>
              <a:gd name="connsiteX5" fmla="*/ 4100051 w 4719484"/>
              <a:gd name="connsiteY5" fmla="*/ 1342104 h 3864078"/>
              <a:gd name="connsiteX6" fmla="*/ 4719484 w 4719484"/>
              <a:gd name="connsiteY6" fmla="*/ 0 h 3864078"/>
              <a:gd name="connsiteX7" fmla="*/ 4719484 w 4719484"/>
              <a:gd name="connsiteY7" fmla="*/ 0 h 38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9484" h="3864078">
                <a:moveTo>
                  <a:pt x="0" y="3864078"/>
                </a:moveTo>
                <a:cubicBezTo>
                  <a:pt x="290051" y="3838268"/>
                  <a:pt x="580103" y="3812458"/>
                  <a:pt x="855406" y="3775587"/>
                </a:cubicBezTo>
                <a:cubicBezTo>
                  <a:pt x="1130709" y="3738716"/>
                  <a:pt x="1393722" y="3696929"/>
                  <a:pt x="1651819" y="3642852"/>
                </a:cubicBezTo>
                <a:cubicBezTo>
                  <a:pt x="1909916" y="3588775"/>
                  <a:pt x="2133600" y="3598607"/>
                  <a:pt x="2403987" y="3451123"/>
                </a:cubicBezTo>
                <a:cubicBezTo>
                  <a:pt x="2674374" y="3303639"/>
                  <a:pt x="2991465" y="3109452"/>
                  <a:pt x="3274142" y="2757949"/>
                </a:cubicBezTo>
                <a:cubicBezTo>
                  <a:pt x="3556819" y="2406446"/>
                  <a:pt x="3859161" y="1801762"/>
                  <a:pt x="4100051" y="1342104"/>
                </a:cubicBezTo>
                <a:cubicBezTo>
                  <a:pt x="4340941" y="882446"/>
                  <a:pt x="4719484" y="0"/>
                  <a:pt x="4719484" y="0"/>
                </a:cubicBezTo>
                <a:lnTo>
                  <a:pt x="4719484" y="0"/>
                </a:lnTo>
              </a:path>
            </a:pathLst>
          </a:custGeom>
          <a:noFill/>
          <a:ln w="136525" cap="rnd">
            <a:solidFill>
              <a:srgbClr val="C00000"/>
            </a:solidFill>
            <a:tailEnd type="triangle" w="med" len="med"/>
          </a:ln>
          <a:effectLst>
            <a:glow rad="635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p:cNvSpPr txBox="1"/>
          <p:nvPr/>
        </p:nvSpPr>
        <p:spPr>
          <a:xfrm>
            <a:off x="3817986" y="1579669"/>
            <a:ext cx="2789286" cy="646331"/>
          </a:xfrm>
          <a:prstGeom prst="rect">
            <a:avLst/>
          </a:prstGeom>
          <a:noFill/>
        </p:spPr>
        <p:txBody>
          <a:bodyPr wrap="square" rtlCol="0">
            <a:spAutoFit/>
          </a:bodyPr>
          <a:lstStyle/>
          <a:p>
            <a:r>
              <a:rPr lang="en-US" sz="1800" b="1" dirty="0" smtClean="0">
                <a:solidFill>
                  <a:srgbClr val="C00000"/>
                </a:solidFill>
              </a:rPr>
              <a:t>Even worse if Moore’s Law ends!!!</a:t>
            </a:r>
            <a:endParaRPr lang="en-US" sz="1800" b="1" dirty="0">
              <a:solidFill>
                <a:srgbClr val="C00000"/>
              </a:solidFill>
            </a:endParaRPr>
          </a:p>
        </p:txBody>
      </p:sp>
      <p:sp>
        <p:nvSpPr>
          <p:cNvPr id="9" name="Freeform 8"/>
          <p:cNvSpPr/>
          <p:nvPr/>
        </p:nvSpPr>
        <p:spPr>
          <a:xfrm>
            <a:off x="3198245" y="4097548"/>
            <a:ext cx="5220929" cy="929148"/>
          </a:xfrm>
          <a:custGeom>
            <a:avLst/>
            <a:gdLst>
              <a:gd name="connsiteX0" fmla="*/ 0 w 5220929"/>
              <a:gd name="connsiteY0" fmla="*/ 929148 h 929148"/>
              <a:gd name="connsiteX1" fmla="*/ 1002890 w 5220929"/>
              <a:gd name="connsiteY1" fmla="*/ 840658 h 929148"/>
              <a:gd name="connsiteX2" fmla="*/ 1814051 w 5220929"/>
              <a:gd name="connsiteY2" fmla="*/ 737419 h 929148"/>
              <a:gd name="connsiteX3" fmla="*/ 2610464 w 5220929"/>
              <a:gd name="connsiteY3" fmla="*/ 575187 h 929148"/>
              <a:gd name="connsiteX4" fmla="*/ 3539612 w 5220929"/>
              <a:gd name="connsiteY4" fmla="*/ 398207 h 929148"/>
              <a:gd name="connsiteX5" fmla="*/ 4350774 w 5220929"/>
              <a:gd name="connsiteY5" fmla="*/ 206478 h 929148"/>
              <a:gd name="connsiteX6" fmla="*/ 5220929 w 5220929"/>
              <a:gd name="connsiteY6" fmla="*/ 0 h 92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929" h="929148">
                <a:moveTo>
                  <a:pt x="0" y="929148"/>
                </a:moveTo>
                <a:lnTo>
                  <a:pt x="1002890" y="840658"/>
                </a:lnTo>
                <a:cubicBezTo>
                  <a:pt x="1305232" y="808703"/>
                  <a:pt x="1546122" y="781664"/>
                  <a:pt x="1814051" y="737419"/>
                </a:cubicBezTo>
                <a:cubicBezTo>
                  <a:pt x="2081980" y="693174"/>
                  <a:pt x="2610464" y="575187"/>
                  <a:pt x="2610464" y="575187"/>
                </a:cubicBezTo>
                <a:lnTo>
                  <a:pt x="3539612" y="398207"/>
                </a:lnTo>
                <a:cubicBezTo>
                  <a:pt x="3829664" y="336756"/>
                  <a:pt x="4350774" y="206478"/>
                  <a:pt x="4350774" y="206478"/>
                </a:cubicBezTo>
                <a:lnTo>
                  <a:pt x="5220929" y="0"/>
                </a:lnTo>
              </a:path>
            </a:pathLst>
          </a:custGeom>
          <a:noFill/>
          <a:ln w="136525" cap="rnd">
            <a:solidFill>
              <a:srgbClr val="00CD01"/>
            </a:solidFill>
            <a:tailEnd type="triangle" w="med" len="med"/>
          </a:ln>
          <a:effectLst>
            <a:glow rad="63500">
              <a:srgbClr val="00CD01">
                <a:alpha val="40000"/>
              </a:srgbClr>
            </a:glow>
          </a:effectLst>
          <a:scene3d>
            <a:camera prst="orthographicFront"/>
            <a:lightRig rig="threePt" dir="t"/>
          </a:scene3d>
          <a:sp3d contourW="12700">
            <a:bevelT/>
            <a:contourClr>
              <a:srgbClr val="00CD0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Rectangle 2"/>
          <p:cNvSpPr/>
          <p:nvPr/>
        </p:nvSpPr>
        <p:spPr>
          <a:xfrm>
            <a:off x="7101067" y="4317460"/>
            <a:ext cx="2350301"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0"/>
                <a:solidFill>
                  <a:srgbClr val="00CD01"/>
                </a:solidFill>
                <a:effectLst>
                  <a:reflection blurRad="12700" stA="50000" endPos="50000" dist="5000" dir="5400000" sy="-100000" rotWithShape="0"/>
                </a:effectLst>
              </a:rPr>
              <a:t>We need to be here!</a:t>
            </a:r>
            <a:endParaRPr lang="en-US" sz="2400" b="1" cap="all" dirty="0">
              <a:ln w="0"/>
              <a:solidFill>
                <a:srgbClr val="00CD01"/>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34436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theme/theme1.xml><?xml version="1.0" encoding="utf-8"?>
<a:theme xmlns:a="http://schemas.openxmlformats.org/drawingml/2006/main" name="LBNL_ligh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as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Helvetica" pitchFamily="-6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Helvetica" pitchFamily="-65" charset="0"/>
          </a:defRPr>
        </a:defPPr>
      </a:lstStyle>
    </a:lnDef>
  </a:objectDefaults>
  <a:extraClrSchemeLst>
    <a:extraClrScheme>
      <a:clrScheme name="MasterSl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Sl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Sli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Sli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LBNL_light.thmx</Template>
  <TotalTime>6916</TotalTime>
  <Words>907</Words>
  <Application>Microsoft Macintosh PowerPoint</Application>
  <PresentationFormat>Letter Paper (8.5x11 in)</PresentationFormat>
  <Paragraphs>144</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LBNL_light</vt:lpstr>
      <vt:lpstr>Scaling Digital Computing Beyond Moore’s Law</vt:lpstr>
      <vt:lpstr>What Is Moore’s Law?</vt:lpstr>
      <vt:lpstr>Why is Moore’s Law going to end?</vt:lpstr>
      <vt:lpstr>PowerPoint Presentation</vt:lpstr>
      <vt:lpstr>Technology Scaling Trends (running out of steam on every front!)</vt:lpstr>
      <vt:lpstr>What Will Happen if Moore’s Law Ends</vt:lpstr>
      <vt:lpstr>PowerPoint Presentation</vt:lpstr>
      <vt:lpstr>Technology Integration and Impact on Society Imagine if Moore’s Law Ended 15 years ago?</vt:lpstr>
      <vt:lpstr>PowerPoint Presentation</vt:lpstr>
      <vt:lpstr>PowerPoint Presentation</vt:lpstr>
      <vt:lpstr>PowerPoint Presentation</vt:lpstr>
      <vt:lpstr>Call To Action</vt:lpstr>
      <vt:lpstr>Backup Slides </vt:lpstr>
      <vt:lpstr>Beyond Moore Codesign Framework</vt:lpstr>
    </vt:vector>
  </TitlesOfParts>
  <Company>Lawrence Berkeley National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Limits of Digital Computing</dc:title>
  <dc:creator>George Michelogiannakis</dc:creator>
  <cp:lastModifiedBy>John Shalf</cp:lastModifiedBy>
  <cp:revision>398</cp:revision>
  <cp:lastPrinted>2015-04-09T17:35:38Z</cp:lastPrinted>
  <dcterms:created xsi:type="dcterms:W3CDTF">2015-02-03T21:04:37Z</dcterms:created>
  <dcterms:modified xsi:type="dcterms:W3CDTF">2016-10-18T22:19:30Z</dcterms:modified>
</cp:coreProperties>
</file>