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4" r:id="rId7"/>
    <p:sldId id="263" r:id="rId8"/>
    <p:sldId id="265" r:id="rId9"/>
    <p:sldId id="262" r:id="rId10"/>
    <p:sldId id="261"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9"/>
    <p:restoredTop sz="94643"/>
  </p:normalViewPr>
  <p:slideViewPr>
    <p:cSldViewPr snapToGrid="0" snapToObjects="1">
      <p:cViewPr varScale="1">
        <p:scale>
          <a:sx n="85" d="100"/>
          <a:sy n="85" d="100"/>
        </p:scale>
        <p:origin x="856"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33B816-2400-0F44-AEFE-65BA80715E54}" type="datetimeFigureOut">
              <a:rPr lang="en-US" smtClean="0"/>
              <a:t>12/13/16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C69B4B-530F-184B-A5E5-8FEF329EE968}" type="slidenum">
              <a:rPr lang="en-US" smtClean="0"/>
              <a:t>‹#›</a:t>
            </a:fld>
            <a:endParaRPr lang="en-US"/>
          </a:p>
        </p:txBody>
      </p:sp>
    </p:spTree>
    <p:extLst>
      <p:ext uri="{BB962C8B-B14F-4D97-AF65-F5344CB8AC3E}">
        <p14:creationId xmlns:p14="http://schemas.microsoft.com/office/powerpoint/2010/main" val="228095143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this really is a multiscale problem</a:t>
            </a:r>
            <a:r>
              <a:rPr lang="en-US" baseline="0" dirty="0" smtClean="0"/>
              <a:t> that would need a multi-lab effort. Looking at the problem, we start at the bottom fundamental materials science that then feeds into device physics and then up to logic device demonstration followed by large scale heterogeneous integration and then system architecture modeling and finally programming paradigms. All these capabilities currently exist throughout the lab complex.</a:t>
            </a:r>
          </a:p>
          <a:p>
            <a:endParaRPr lang="en-US" baseline="0" dirty="0" smtClean="0"/>
          </a:p>
          <a:p>
            <a:r>
              <a:rPr lang="en-US" baseline="0" dirty="0" smtClean="0"/>
              <a:t>Materials and Device Development approach:  as Blake will say, it is very </a:t>
            </a:r>
            <a:r>
              <a:rPr lang="en-US" baseline="0" dirty="0" err="1" smtClean="0"/>
              <a:t>artisinal</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6330B5BD-7596-2345-A46F-AB64B8F077F6}" type="slidenum">
              <a:rPr lang="en-US" smtClean="0"/>
              <a:t>8</a:t>
            </a:fld>
            <a:endParaRPr lang="en-US"/>
          </a:p>
        </p:txBody>
      </p:sp>
    </p:spTree>
    <p:extLst>
      <p:ext uri="{BB962C8B-B14F-4D97-AF65-F5344CB8AC3E}">
        <p14:creationId xmlns:p14="http://schemas.microsoft.com/office/powerpoint/2010/main" val="1779400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FB91E5-5538-2E45-BF1D-33A5AF640BC0}" type="datetimeFigureOut">
              <a:rPr lang="en-US" smtClean="0"/>
              <a:t>12/13/16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3CBC86-6462-3445-A8F2-6A4525E45588}" type="slidenum">
              <a:rPr lang="en-US" smtClean="0"/>
              <a:t>‹#›</a:t>
            </a:fld>
            <a:endParaRPr lang="en-US"/>
          </a:p>
        </p:txBody>
      </p:sp>
    </p:spTree>
    <p:extLst>
      <p:ext uri="{BB962C8B-B14F-4D97-AF65-F5344CB8AC3E}">
        <p14:creationId xmlns:p14="http://schemas.microsoft.com/office/powerpoint/2010/main" val="2808623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FB91E5-5538-2E45-BF1D-33A5AF640BC0}" type="datetimeFigureOut">
              <a:rPr lang="en-US" smtClean="0"/>
              <a:t>12/13/16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3CBC86-6462-3445-A8F2-6A4525E45588}" type="slidenum">
              <a:rPr lang="en-US" smtClean="0"/>
              <a:t>‹#›</a:t>
            </a:fld>
            <a:endParaRPr lang="en-US"/>
          </a:p>
        </p:txBody>
      </p:sp>
    </p:spTree>
    <p:extLst>
      <p:ext uri="{BB962C8B-B14F-4D97-AF65-F5344CB8AC3E}">
        <p14:creationId xmlns:p14="http://schemas.microsoft.com/office/powerpoint/2010/main" val="4080511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FB91E5-5538-2E45-BF1D-33A5AF640BC0}" type="datetimeFigureOut">
              <a:rPr lang="en-US" smtClean="0"/>
              <a:t>12/13/16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3CBC86-6462-3445-A8F2-6A4525E45588}" type="slidenum">
              <a:rPr lang="en-US" smtClean="0"/>
              <a:t>‹#›</a:t>
            </a:fld>
            <a:endParaRPr lang="en-US"/>
          </a:p>
        </p:txBody>
      </p:sp>
    </p:spTree>
    <p:extLst>
      <p:ext uri="{BB962C8B-B14F-4D97-AF65-F5344CB8AC3E}">
        <p14:creationId xmlns:p14="http://schemas.microsoft.com/office/powerpoint/2010/main" val="4205214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FB91E5-5538-2E45-BF1D-33A5AF640BC0}" type="datetimeFigureOut">
              <a:rPr lang="en-US" smtClean="0"/>
              <a:t>12/13/16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3CBC86-6462-3445-A8F2-6A4525E45588}" type="slidenum">
              <a:rPr lang="en-US" smtClean="0"/>
              <a:t>‹#›</a:t>
            </a:fld>
            <a:endParaRPr lang="en-US"/>
          </a:p>
        </p:txBody>
      </p:sp>
    </p:spTree>
    <p:extLst>
      <p:ext uri="{BB962C8B-B14F-4D97-AF65-F5344CB8AC3E}">
        <p14:creationId xmlns:p14="http://schemas.microsoft.com/office/powerpoint/2010/main" val="2403740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FB91E5-5538-2E45-BF1D-33A5AF640BC0}" type="datetimeFigureOut">
              <a:rPr lang="en-US" smtClean="0"/>
              <a:t>12/13/16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3CBC86-6462-3445-A8F2-6A4525E45588}" type="slidenum">
              <a:rPr lang="en-US" smtClean="0"/>
              <a:t>‹#›</a:t>
            </a:fld>
            <a:endParaRPr lang="en-US"/>
          </a:p>
        </p:txBody>
      </p:sp>
    </p:spTree>
    <p:extLst>
      <p:ext uri="{BB962C8B-B14F-4D97-AF65-F5344CB8AC3E}">
        <p14:creationId xmlns:p14="http://schemas.microsoft.com/office/powerpoint/2010/main" val="3663726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FB91E5-5538-2E45-BF1D-33A5AF640BC0}" type="datetimeFigureOut">
              <a:rPr lang="en-US" smtClean="0"/>
              <a:t>12/13/16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3CBC86-6462-3445-A8F2-6A4525E45588}" type="slidenum">
              <a:rPr lang="en-US" smtClean="0"/>
              <a:t>‹#›</a:t>
            </a:fld>
            <a:endParaRPr lang="en-US"/>
          </a:p>
        </p:txBody>
      </p:sp>
    </p:spTree>
    <p:extLst>
      <p:ext uri="{BB962C8B-B14F-4D97-AF65-F5344CB8AC3E}">
        <p14:creationId xmlns:p14="http://schemas.microsoft.com/office/powerpoint/2010/main" val="2682253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FB91E5-5538-2E45-BF1D-33A5AF640BC0}" type="datetimeFigureOut">
              <a:rPr lang="en-US" smtClean="0"/>
              <a:t>12/13/16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3CBC86-6462-3445-A8F2-6A4525E45588}" type="slidenum">
              <a:rPr lang="en-US" smtClean="0"/>
              <a:t>‹#›</a:t>
            </a:fld>
            <a:endParaRPr lang="en-US"/>
          </a:p>
        </p:txBody>
      </p:sp>
    </p:spTree>
    <p:extLst>
      <p:ext uri="{BB962C8B-B14F-4D97-AF65-F5344CB8AC3E}">
        <p14:creationId xmlns:p14="http://schemas.microsoft.com/office/powerpoint/2010/main" val="807391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FB91E5-5538-2E45-BF1D-33A5AF640BC0}" type="datetimeFigureOut">
              <a:rPr lang="en-US" smtClean="0"/>
              <a:t>12/13/16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3CBC86-6462-3445-A8F2-6A4525E45588}" type="slidenum">
              <a:rPr lang="en-US" smtClean="0"/>
              <a:t>‹#›</a:t>
            </a:fld>
            <a:endParaRPr lang="en-US"/>
          </a:p>
        </p:txBody>
      </p:sp>
    </p:spTree>
    <p:extLst>
      <p:ext uri="{BB962C8B-B14F-4D97-AF65-F5344CB8AC3E}">
        <p14:creationId xmlns:p14="http://schemas.microsoft.com/office/powerpoint/2010/main" val="2847011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FB91E5-5538-2E45-BF1D-33A5AF640BC0}" type="datetimeFigureOut">
              <a:rPr lang="en-US" smtClean="0"/>
              <a:t>12/13/16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3CBC86-6462-3445-A8F2-6A4525E45588}" type="slidenum">
              <a:rPr lang="en-US" smtClean="0"/>
              <a:t>‹#›</a:t>
            </a:fld>
            <a:endParaRPr lang="en-US"/>
          </a:p>
        </p:txBody>
      </p:sp>
    </p:spTree>
    <p:extLst>
      <p:ext uri="{BB962C8B-B14F-4D97-AF65-F5344CB8AC3E}">
        <p14:creationId xmlns:p14="http://schemas.microsoft.com/office/powerpoint/2010/main" val="831800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FB91E5-5538-2E45-BF1D-33A5AF640BC0}" type="datetimeFigureOut">
              <a:rPr lang="en-US" smtClean="0"/>
              <a:t>12/13/16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3CBC86-6462-3445-A8F2-6A4525E45588}" type="slidenum">
              <a:rPr lang="en-US" smtClean="0"/>
              <a:t>‹#›</a:t>
            </a:fld>
            <a:endParaRPr lang="en-US"/>
          </a:p>
        </p:txBody>
      </p:sp>
    </p:spTree>
    <p:extLst>
      <p:ext uri="{BB962C8B-B14F-4D97-AF65-F5344CB8AC3E}">
        <p14:creationId xmlns:p14="http://schemas.microsoft.com/office/powerpoint/2010/main" val="3183823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FB91E5-5538-2E45-BF1D-33A5AF640BC0}" type="datetimeFigureOut">
              <a:rPr lang="en-US" smtClean="0"/>
              <a:t>12/13/16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3CBC86-6462-3445-A8F2-6A4525E45588}" type="slidenum">
              <a:rPr lang="en-US" smtClean="0"/>
              <a:t>‹#›</a:t>
            </a:fld>
            <a:endParaRPr lang="en-US"/>
          </a:p>
        </p:txBody>
      </p:sp>
    </p:spTree>
    <p:extLst>
      <p:ext uri="{BB962C8B-B14F-4D97-AF65-F5344CB8AC3E}">
        <p14:creationId xmlns:p14="http://schemas.microsoft.com/office/powerpoint/2010/main" val="425610578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FB91E5-5538-2E45-BF1D-33A5AF640BC0}" type="datetimeFigureOut">
              <a:rPr lang="en-US" smtClean="0"/>
              <a:t>12/13/16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3CBC86-6462-3445-A8F2-6A4525E45588}" type="slidenum">
              <a:rPr lang="en-US" smtClean="0"/>
              <a:t>‹#›</a:t>
            </a:fld>
            <a:endParaRPr lang="en-US"/>
          </a:p>
        </p:txBody>
      </p:sp>
    </p:spTree>
    <p:extLst>
      <p:ext uri="{BB962C8B-B14F-4D97-AF65-F5344CB8AC3E}">
        <p14:creationId xmlns:p14="http://schemas.microsoft.com/office/powerpoint/2010/main" val="1253203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9" Type="http://schemas.openxmlformats.org/officeDocument/2006/relationships/image" Target="../media/image9.png"/><Relationship Id="rId20" Type="http://schemas.microsoft.com/office/2007/relationships/hdphoto" Target="../media/hdphoto1.wdp"/><Relationship Id="rId10" Type="http://schemas.openxmlformats.org/officeDocument/2006/relationships/image" Target="../media/image10.emf"/><Relationship Id="rId11" Type="http://schemas.openxmlformats.org/officeDocument/2006/relationships/image" Target="../media/image11.png"/><Relationship Id="rId12" Type="http://schemas.openxmlformats.org/officeDocument/2006/relationships/image" Target="../media/image12.emf"/><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emf"/><Relationship Id="rId17" Type="http://schemas.openxmlformats.org/officeDocument/2006/relationships/image" Target="../media/image17.png"/><Relationship Id="rId18" Type="http://schemas.openxmlformats.org/officeDocument/2006/relationships/image" Target="../media/image18.jpeg"/><Relationship Id="rId19"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smtClean="0"/>
              <a:t>Solving the Information Technology Challenge Beyond Moore’s Law</a:t>
            </a:r>
            <a:endParaRPr lang="en-US" b="1"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896027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Breakout Locations</a:t>
            </a:r>
            <a:endParaRPr lang="en-US" dirty="0"/>
          </a:p>
        </p:txBody>
      </p:sp>
      <p:sp>
        <p:nvSpPr>
          <p:cNvPr id="3" name="Content Placeholder 2"/>
          <p:cNvSpPr>
            <a:spLocks noGrp="1"/>
          </p:cNvSpPr>
          <p:nvPr>
            <p:ph idx="1"/>
          </p:nvPr>
        </p:nvSpPr>
        <p:spPr/>
        <p:txBody>
          <a:bodyPr/>
          <a:lstStyle/>
          <a:p>
            <a:r>
              <a:rPr lang="en-US" dirty="0" smtClean="0"/>
              <a:t>Breakout 1: Software WG + Hardware WG</a:t>
            </a:r>
          </a:p>
          <a:p>
            <a:pPr lvl="1"/>
            <a:r>
              <a:rPr lang="en-US" dirty="0" smtClean="0"/>
              <a:t>Room 3054</a:t>
            </a:r>
          </a:p>
          <a:p>
            <a:r>
              <a:rPr lang="en-US" dirty="0" smtClean="0"/>
              <a:t>Breakout 2: Materials WG + Devices WG</a:t>
            </a:r>
          </a:p>
          <a:p>
            <a:pPr lvl="1"/>
            <a:r>
              <a:rPr lang="en-US" dirty="0" smtClean="0"/>
              <a:t>Room 4016</a:t>
            </a:r>
          </a:p>
          <a:p>
            <a:r>
              <a:rPr lang="en-US" dirty="0" smtClean="0"/>
              <a:t>Breakout 3: Hardware WG + Devices WG</a:t>
            </a:r>
          </a:p>
          <a:p>
            <a:pPr lvl="1"/>
            <a:r>
              <a:rPr lang="en-US" dirty="0" smtClean="0"/>
              <a:t>Room 3034</a:t>
            </a:r>
          </a:p>
          <a:p>
            <a:r>
              <a:rPr lang="en-US" dirty="0" smtClean="0"/>
              <a:t>Breakout 4: Advanced Manufacturing</a:t>
            </a:r>
          </a:p>
          <a:p>
            <a:pPr lvl="1"/>
            <a:r>
              <a:rPr lang="en-US" dirty="0" smtClean="0"/>
              <a:t>Room 4022</a:t>
            </a:r>
            <a:endParaRPr lang="en-US" dirty="0"/>
          </a:p>
        </p:txBody>
      </p:sp>
    </p:spTree>
    <p:extLst>
      <p:ext uri="{BB962C8B-B14F-4D97-AF65-F5344CB8AC3E}">
        <p14:creationId xmlns:p14="http://schemas.microsoft.com/office/powerpoint/2010/main" val="2616423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for the Meeting</a:t>
            </a:r>
            <a:endParaRPr lang="en-US" dirty="0"/>
          </a:p>
        </p:txBody>
      </p:sp>
      <p:sp>
        <p:nvSpPr>
          <p:cNvPr id="3" name="Content Placeholder 2"/>
          <p:cNvSpPr>
            <a:spLocks noGrp="1"/>
          </p:cNvSpPr>
          <p:nvPr>
            <p:ph idx="1"/>
          </p:nvPr>
        </p:nvSpPr>
        <p:spPr>
          <a:xfrm>
            <a:off x="162560" y="1600200"/>
            <a:ext cx="8727440" cy="4525963"/>
          </a:xfrm>
        </p:spPr>
        <p:txBody>
          <a:bodyPr>
            <a:normAutofit fontScale="62500" lnSpcReduction="20000"/>
          </a:bodyPr>
          <a:lstStyle/>
          <a:p>
            <a:r>
              <a:rPr lang="en-US" dirty="0"/>
              <a:t>1)     Review and finalize current “Solving the Information Technology Challenge Beyond Moore’s Law” </a:t>
            </a:r>
            <a:r>
              <a:rPr lang="en-US" dirty="0" smtClean="0"/>
              <a:t>document</a:t>
            </a:r>
            <a:r>
              <a:rPr lang="en-US" dirty="0"/>
              <a:t>.</a:t>
            </a:r>
          </a:p>
          <a:p>
            <a:endParaRPr lang="en-US" dirty="0"/>
          </a:p>
          <a:p>
            <a:r>
              <a:rPr lang="en-US" dirty="0"/>
              <a:t>2)    Create a “missing” chapter that describes how </a:t>
            </a:r>
            <a:r>
              <a:rPr lang="en-US" dirty="0" smtClean="0"/>
              <a:t>we work </a:t>
            </a:r>
            <a:r>
              <a:rPr lang="en-US" dirty="0"/>
              <a:t>together as an integrated </a:t>
            </a:r>
            <a:r>
              <a:rPr lang="en-US" dirty="0" smtClean="0"/>
              <a:t>whole. </a:t>
            </a:r>
            <a:r>
              <a:rPr lang="en-US" i="1" dirty="0" smtClean="0"/>
              <a:t>(materials, devices, hardware, software, manufacturing)</a:t>
            </a:r>
          </a:p>
          <a:p>
            <a:pPr lvl="1"/>
            <a:r>
              <a:rPr lang="en-US" dirty="0" smtClean="0"/>
              <a:t>better </a:t>
            </a:r>
            <a:r>
              <a:rPr lang="en-US" dirty="0"/>
              <a:t>story for how each area interact, </a:t>
            </a:r>
            <a:endParaRPr lang="en-US" dirty="0" smtClean="0"/>
          </a:p>
          <a:p>
            <a:pPr lvl="1"/>
            <a:r>
              <a:rPr lang="en-US" dirty="0" smtClean="0"/>
              <a:t>what</a:t>
            </a:r>
            <a:r>
              <a:rPr lang="en-US" dirty="0"/>
              <a:t> artifacts they exchange to promote a functioning co-design framework.  </a:t>
            </a:r>
            <a:endParaRPr lang="en-US" dirty="0" smtClean="0"/>
          </a:p>
          <a:p>
            <a:pPr lvl="1"/>
            <a:endParaRPr lang="en-US" dirty="0"/>
          </a:p>
          <a:p>
            <a:r>
              <a:rPr lang="en-US" dirty="0"/>
              <a:t>3)    Improve the description of features of our collaboration that differentiates it from the Beyond Moore activities at other agencies. </a:t>
            </a:r>
            <a:endParaRPr lang="en-US" dirty="0" smtClean="0"/>
          </a:p>
          <a:p>
            <a:pPr lvl="1"/>
            <a:r>
              <a:rPr lang="en-US" dirty="0" smtClean="0"/>
              <a:t>unique</a:t>
            </a:r>
            <a:r>
              <a:rPr lang="en-US" dirty="0"/>
              <a:t> capabilities of DOE, </a:t>
            </a:r>
            <a:endParaRPr lang="en-US" dirty="0" smtClean="0"/>
          </a:p>
          <a:p>
            <a:pPr lvl="1"/>
            <a:r>
              <a:rPr lang="en-US" dirty="0" smtClean="0"/>
              <a:t>how </a:t>
            </a:r>
            <a:r>
              <a:rPr lang="en-US" dirty="0"/>
              <a:t>better cross-discipline interaction generates more impactful </a:t>
            </a:r>
            <a:r>
              <a:rPr lang="en-US" dirty="0" smtClean="0"/>
              <a:t>results</a:t>
            </a:r>
            <a:endParaRPr lang="en-US" dirty="0"/>
          </a:p>
          <a:p>
            <a:endParaRPr lang="en-US" dirty="0"/>
          </a:p>
          <a:p>
            <a:r>
              <a:rPr lang="en-US" dirty="0"/>
              <a:t>4)    Update the 2016 Big Ideas Summit whitepaper to prepare for </a:t>
            </a:r>
            <a:r>
              <a:rPr lang="en-US" dirty="0" smtClean="0"/>
              <a:t>BIS17</a:t>
            </a:r>
          </a:p>
          <a:p>
            <a:pPr lvl="1"/>
            <a:r>
              <a:rPr lang="en-US" dirty="0" smtClean="0"/>
              <a:t>due </a:t>
            </a:r>
            <a:r>
              <a:rPr lang="en-US" dirty="0"/>
              <a:t>Jan </a:t>
            </a:r>
            <a:r>
              <a:rPr lang="en-US" dirty="0" smtClean="0"/>
              <a:t>4</a:t>
            </a:r>
            <a:endParaRPr lang="en-US" dirty="0"/>
          </a:p>
        </p:txBody>
      </p:sp>
    </p:spTree>
    <p:extLst>
      <p:ext uri="{BB962C8B-B14F-4D97-AF65-F5344CB8AC3E}">
        <p14:creationId xmlns:p14="http://schemas.microsoft.com/office/powerpoint/2010/main" val="1017397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Morning Agenda</a:t>
            </a:r>
            <a:endParaRPr lang="en-US" dirty="0"/>
          </a:p>
        </p:txBody>
      </p:sp>
      <p:pic>
        <p:nvPicPr>
          <p:cNvPr id="4" name="Content Placeholder 3"/>
          <p:cNvPicPr>
            <a:picLocks noGrp="1" noChangeAspect="1"/>
          </p:cNvPicPr>
          <p:nvPr>
            <p:ph idx="1"/>
          </p:nvPr>
        </p:nvPicPr>
        <p:blipFill>
          <a:blip r:embed="rId2"/>
          <a:srcRect t="4831" b="4831"/>
          <a:stretch>
            <a:fillRect/>
          </a:stretch>
        </p:blipFill>
        <p:spPr/>
      </p:pic>
    </p:spTree>
    <p:extLst>
      <p:ext uri="{BB962C8B-B14F-4D97-AF65-F5344CB8AC3E}">
        <p14:creationId xmlns:p14="http://schemas.microsoft.com/office/powerpoint/2010/main" val="2692315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Afternoon Agenda</a:t>
            </a:r>
            <a:endParaRPr lang="en-US" dirty="0"/>
          </a:p>
        </p:txBody>
      </p:sp>
      <p:pic>
        <p:nvPicPr>
          <p:cNvPr id="4" name="Content Placeholder 3"/>
          <p:cNvPicPr>
            <a:picLocks noGrp="1" noChangeAspect="1"/>
          </p:cNvPicPr>
          <p:nvPr>
            <p:ph idx="1"/>
          </p:nvPr>
        </p:nvPicPr>
        <p:blipFill>
          <a:blip r:embed="rId2"/>
          <a:srcRect t="-2576" b="-2576"/>
          <a:stretch>
            <a:fillRect/>
          </a:stretch>
        </p:blipFill>
        <p:spPr/>
      </p:pic>
    </p:spTree>
    <p:extLst>
      <p:ext uri="{BB962C8B-B14F-4D97-AF65-F5344CB8AC3E}">
        <p14:creationId xmlns:p14="http://schemas.microsoft.com/office/powerpoint/2010/main" val="2764044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This Session</a:t>
            </a:r>
            <a:endParaRPr lang="en-US" b="1" dirty="0"/>
          </a:p>
        </p:txBody>
      </p:sp>
      <p:sp>
        <p:nvSpPr>
          <p:cNvPr id="3" name="Content Placeholder 2"/>
          <p:cNvSpPr>
            <a:spLocks noGrp="1"/>
          </p:cNvSpPr>
          <p:nvPr>
            <p:ph idx="1"/>
          </p:nvPr>
        </p:nvSpPr>
        <p:spPr>
          <a:xfrm>
            <a:off x="457200" y="1600200"/>
            <a:ext cx="8422640" cy="4525963"/>
          </a:xfrm>
        </p:spPr>
        <p:txBody>
          <a:bodyPr/>
          <a:lstStyle/>
          <a:p>
            <a:r>
              <a:rPr lang="en-US" b="1" dirty="0" smtClean="0"/>
              <a:t>Ramesh</a:t>
            </a:r>
            <a:r>
              <a:rPr lang="en-US" dirty="0" smtClean="0"/>
              <a:t>: Describe presentation to Council for Competitiveness Meeting in Chicago</a:t>
            </a:r>
          </a:p>
          <a:p>
            <a:r>
              <a:rPr lang="en-US" b="1" dirty="0" smtClean="0"/>
              <a:t>Rick</a:t>
            </a:r>
            <a:r>
              <a:rPr lang="en-US" smtClean="0"/>
              <a:t>: Interagency </a:t>
            </a:r>
            <a:r>
              <a:rPr lang="en-US" dirty="0" smtClean="0"/>
              <a:t>workshop at DARPA on Beyond Moore Technology + feedback from HQ</a:t>
            </a:r>
          </a:p>
          <a:p>
            <a:r>
              <a:rPr lang="en-US" b="1" dirty="0" smtClean="0"/>
              <a:t>Denis</a:t>
            </a:r>
            <a:r>
              <a:rPr lang="en-US" dirty="0" smtClean="0"/>
              <a:t>: Overview of NSF/SRC E2CDA.</a:t>
            </a:r>
          </a:p>
          <a:p>
            <a:endParaRPr lang="en-US" dirty="0" smtClean="0"/>
          </a:p>
          <a:p>
            <a:r>
              <a:rPr lang="en-US" dirty="0" smtClean="0"/>
              <a:t>And then we start break-outs</a:t>
            </a:r>
            <a:endParaRPr lang="en-US" dirty="0"/>
          </a:p>
        </p:txBody>
      </p:sp>
    </p:spTree>
    <p:extLst>
      <p:ext uri="{BB962C8B-B14F-4D97-AF65-F5344CB8AC3E}">
        <p14:creationId xmlns:p14="http://schemas.microsoft.com/office/powerpoint/2010/main" val="1763816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Call To Action</a:t>
            </a:r>
            <a:endParaRPr lang="en-US" dirty="0"/>
          </a:p>
        </p:txBody>
      </p:sp>
      <p:sp>
        <p:nvSpPr>
          <p:cNvPr id="4" name="Content Placeholder 3"/>
          <p:cNvSpPr>
            <a:spLocks noGrp="1"/>
          </p:cNvSpPr>
          <p:nvPr>
            <p:ph idx="1"/>
          </p:nvPr>
        </p:nvSpPr>
        <p:spPr>
          <a:xfrm>
            <a:off x="152400" y="1143000"/>
            <a:ext cx="8839200" cy="4241800"/>
          </a:xfrm>
        </p:spPr>
        <p:txBody>
          <a:bodyPr>
            <a:normAutofit fontScale="77500" lnSpcReduction="20000"/>
          </a:bodyPr>
          <a:lstStyle/>
          <a:p>
            <a:r>
              <a:rPr lang="en-US" dirty="0" smtClean="0"/>
              <a:t>The upcoming end </a:t>
            </a:r>
            <a:r>
              <a:rPr lang="en-US" dirty="0"/>
              <a:t>to Moore’s Law </a:t>
            </a:r>
            <a:r>
              <a:rPr lang="en-US" dirty="0" smtClean="0"/>
              <a:t>will have a severe impact </a:t>
            </a:r>
            <a:r>
              <a:rPr lang="en-US" dirty="0"/>
              <a:t>on U.S. industry and </a:t>
            </a:r>
            <a:r>
              <a:rPr lang="en-US" dirty="0" smtClean="0"/>
              <a:t>competitiveness</a:t>
            </a:r>
          </a:p>
          <a:p>
            <a:endParaRPr lang="en-US" dirty="0"/>
          </a:p>
          <a:p>
            <a:r>
              <a:rPr lang="en-US" dirty="0"/>
              <a:t>The importance of this issue and its technical complication will require innovative approaches to keep the U.S. in a leadership </a:t>
            </a:r>
            <a:r>
              <a:rPr lang="en-US" dirty="0" smtClean="0"/>
              <a:t>position</a:t>
            </a:r>
          </a:p>
          <a:p>
            <a:endParaRPr lang="en-US" dirty="0"/>
          </a:p>
          <a:p>
            <a:r>
              <a:rPr lang="en-US" dirty="0" smtClean="0"/>
              <a:t>Solving a problem of this scale will require “</a:t>
            </a:r>
            <a:r>
              <a:rPr lang="en-US" dirty="0"/>
              <a:t>whole of government” approach and to consider implementing a robust public/private partnership to apply the best research from industry and government research facilities to allow the U.S. to successfully make this technology transition</a:t>
            </a:r>
          </a:p>
          <a:p>
            <a:endParaRPr lang="en-US" dirty="0"/>
          </a:p>
        </p:txBody>
      </p:sp>
      <p:sp>
        <p:nvSpPr>
          <p:cNvPr id="5" name="TextBox 4"/>
          <p:cNvSpPr txBox="1"/>
          <p:nvPr/>
        </p:nvSpPr>
        <p:spPr>
          <a:xfrm>
            <a:off x="241359" y="5483965"/>
            <a:ext cx="8713966" cy="707886"/>
          </a:xfrm>
          <a:prstGeom prst="rect">
            <a:avLst/>
          </a:prstGeom>
          <a:solidFill>
            <a:schemeClr val="accent6">
              <a:lumMod val="40000"/>
              <a:lumOff val="60000"/>
            </a:schemeClr>
          </a:solidFill>
          <a:effectLst>
            <a:glow rad="88900">
              <a:schemeClr val="accent1">
                <a:lumMod val="40000"/>
                <a:lumOff val="60000"/>
                <a:alpha val="58000"/>
              </a:schemeClr>
            </a:glow>
            <a:softEdge rad="114300"/>
          </a:effectLst>
        </p:spPr>
        <p:txBody>
          <a:bodyPr wrap="square" rtlCol="0">
            <a:spAutoFit/>
          </a:bodyPr>
          <a:lstStyle>
            <a:defPPr>
              <a:defRPr lang="en-US"/>
            </a:defPPr>
            <a:lvl1pPr>
              <a:defRPr sz="2400" b="1">
                <a:solidFill>
                  <a:srgbClr val="00CD01"/>
                </a:solidFill>
              </a:defRPr>
            </a:lvl1pPr>
          </a:lstStyle>
          <a:p>
            <a:pPr algn="ctr"/>
            <a:r>
              <a:rPr lang="en-US" sz="2000" dirty="0" smtClean="0">
                <a:solidFill>
                  <a:srgbClr val="3366FF"/>
                </a:solidFill>
              </a:rPr>
              <a:t>Such breakthroughs </a:t>
            </a:r>
            <a:r>
              <a:rPr lang="en-US" sz="2000" dirty="0">
                <a:solidFill>
                  <a:srgbClr val="3366FF"/>
                </a:solidFill>
              </a:rPr>
              <a:t>will enable </a:t>
            </a:r>
            <a:r>
              <a:rPr lang="en-US" sz="2000" u="sng" dirty="0">
                <a:solidFill>
                  <a:srgbClr val="3366FF"/>
                </a:solidFill>
              </a:rPr>
              <a:t>continued affordability</a:t>
            </a:r>
            <a:r>
              <a:rPr lang="en-US" sz="2000" dirty="0">
                <a:solidFill>
                  <a:srgbClr val="3366FF"/>
                </a:solidFill>
              </a:rPr>
              <a:t> of our information </a:t>
            </a:r>
            <a:r>
              <a:rPr lang="en-US" sz="2000" dirty="0" smtClean="0">
                <a:solidFill>
                  <a:srgbClr val="3366FF"/>
                </a:solidFill>
              </a:rPr>
              <a:t>economy and </a:t>
            </a:r>
            <a:r>
              <a:rPr lang="en-US" sz="2000" u="sng" dirty="0" smtClean="0">
                <a:solidFill>
                  <a:srgbClr val="3366FF"/>
                </a:solidFill>
              </a:rPr>
              <a:t>US economic competitiveness</a:t>
            </a:r>
            <a:r>
              <a:rPr lang="en-US" sz="2000" dirty="0" smtClean="0">
                <a:solidFill>
                  <a:srgbClr val="3366FF"/>
                </a:solidFill>
              </a:rPr>
              <a:t>.</a:t>
            </a:r>
            <a:endParaRPr lang="en-US" sz="2000" dirty="0">
              <a:solidFill>
                <a:srgbClr val="3366FF"/>
              </a:solidFill>
            </a:endParaRPr>
          </a:p>
        </p:txBody>
      </p:sp>
    </p:spTree>
    <p:extLst>
      <p:ext uri="{BB962C8B-B14F-4D97-AF65-F5344CB8AC3E}">
        <p14:creationId xmlns:p14="http://schemas.microsoft.com/office/powerpoint/2010/main" val="37168063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70242"/>
          </a:xfrm>
        </p:spPr>
        <p:txBody>
          <a:bodyPr>
            <a:normAutofit fontScale="90000"/>
          </a:bodyPr>
          <a:lstStyle/>
          <a:p>
            <a:r>
              <a:rPr lang="en-US" dirty="0" smtClean="0"/>
              <a:t>Breakout Group Charge</a:t>
            </a:r>
            <a:endParaRPr lang="en-US" dirty="0"/>
          </a:p>
        </p:txBody>
      </p:sp>
      <p:sp>
        <p:nvSpPr>
          <p:cNvPr id="3" name="Content Placeholder 2"/>
          <p:cNvSpPr>
            <a:spLocks noGrp="1"/>
          </p:cNvSpPr>
          <p:nvPr>
            <p:ph idx="1"/>
          </p:nvPr>
        </p:nvSpPr>
        <p:spPr>
          <a:xfrm>
            <a:off x="457200" y="1097280"/>
            <a:ext cx="8392160" cy="5415280"/>
          </a:xfrm>
        </p:spPr>
        <p:txBody>
          <a:bodyPr>
            <a:normAutofit fontScale="62500" lnSpcReduction="20000"/>
          </a:bodyPr>
          <a:lstStyle/>
          <a:p>
            <a:r>
              <a:rPr lang="en-US" b="1" dirty="0" smtClean="0"/>
              <a:t>Create a “missing” chapter that describes how we work together as an integrated whole.</a:t>
            </a:r>
            <a:r>
              <a:rPr lang="en-US" dirty="0" smtClean="0"/>
              <a:t> </a:t>
            </a:r>
            <a:r>
              <a:rPr lang="en-US" i="1" dirty="0" smtClean="0"/>
              <a:t>(materials, devices, hardware, software, manufacturing)</a:t>
            </a:r>
          </a:p>
          <a:p>
            <a:pPr lvl="1"/>
            <a:r>
              <a:rPr lang="en-US" dirty="0"/>
              <a:t>B</a:t>
            </a:r>
            <a:r>
              <a:rPr lang="en-US" dirty="0" smtClean="0"/>
              <a:t>etter story for how each area interact, </a:t>
            </a:r>
          </a:p>
          <a:p>
            <a:pPr lvl="1"/>
            <a:r>
              <a:rPr lang="en-US" dirty="0"/>
              <a:t>A</a:t>
            </a:r>
            <a:r>
              <a:rPr lang="en-US" dirty="0" smtClean="0"/>
              <a:t>rtifacts exchanged to promote a functioning co-design framework.</a:t>
            </a:r>
            <a:endParaRPr lang="en-US" dirty="0"/>
          </a:p>
          <a:p>
            <a:pPr lvl="1"/>
            <a:r>
              <a:rPr lang="en-US" dirty="0" smtClean="0"/>
              <a:t>Measurable Metrics that we can improve</a:t>
            </a:r>
          </a:p>
          <a:p>
            <a:pPr lvl="1"/>
            <a:endParaRPr lang="en-US" dirty="0" smtClean="0"/>
          </a:p>
          <a:p>
            <a:r>
              <a:rPr lang="en-US" b="1" dirty="0" smtClean="0"/>
              <a:t>Improve the description of features of our collaboration that differentiates it from the Beyond Moore activities at other agencies.</a:t>
            </a:r>
            <a:r>
              <a:rPr lang="en-US" dirty="0" smtClean="0"/>
              <a:t> </a:t>
            </a:r>
          </a:p>
          <a:p>
            <a:pPr lvl="1"/>
            <a:r>
              <a:rPr lang="en-US" dirty="0"/>
              <a:t>U</a:t>
            </a:r>
            <a:r>
              <a:rPr lang="en-US" dirty="0" smtClean="0"/>
              <a:t>nique capabilities of DOE, </a:t>
            </a:r>
          </a:p>
          <a:p>
            <a:pPr lvl="1"/>
            <a:r>
              <a:rPr lang="en-US" dirty="0"/>
              <a:t>B</a:t>
            </a:r>
            <a:r>
              <a:rPr lang="en-US" dirty="0" smtClean="0"/>
              <a:t>etter cross-discipline interaction generates more impactful results</a:t>
            </a:r>
          </a:p>
          <a:p>
            <a:endParaRPr lang="en-US" dirty="0"/>
          </a:p>
          <a:p>
            <a:r>
              <a:rPr lang="en-US" b="1" dirty="0" smtClean="0"/>
              <a:t>SMART Criteria</a:t>
            </a:r>
          </a:p>
          <a:p>
            <a:pPr marL="457200" lvl="1" indent="0">
              <a:buNone/>
            </a:pPr>
            <a:r>
              <a:rPr lang="en-US" i="1" dirty="0"/>
              <a:t>Specific</a:t>
            </a:r>
            <a:r>
              <a:rPr lang="en-US" dirty="0"/>
              <a:t> – target a specific area for improvement.</a:t>
            </a:r>
          </a:p>
          <a:p>
            <a:pPr marL="457200" lvl="1" indent="0">
              <a:buNone/>
            </a:pPr>
            <a:r>
              <a:rPr lang="en-US" i="1" dirty="0"/>
              <a:t>Measurable</a:t>
            </a:r>
            <a:r>
              <a:rPr lang="en-US" dirty="0"/>
              <a:t> – quantify or at least suggest an indicator of progress.</a:t>
            </a:r>
          </a:p>
          <a:p>
            <a:pPr marL="457200" lvl="1" indent="0">
              <a:buNone/>
            </a:pPr>
            <a:r>
              <a:rPr lang="en-US" i="1" dirty="0"/>
              <a:t>Assignable</a:t>
            </a:r>
            <a:r>
              <a:rPr lang="en-US" dirty="0"/>
              <a:t> – specify who will do it.</a:t>
            </a:r>
          </a:p>
          <a:p>
            <a:pPr marL="457200" lvl="1" indent="0">
              <a:buNone/>
            </a:pPr>
            <a:r>
              <a:rPr lang="en-US" i="1" dirty="0"/>
              <a:t>Realistic</a:t>
            </a:r>
            <a:r>
              <a:rPr lang="en-US" dirty="0"/>
              <a:t> – state what results can realistically be </a:t>
            </a:r>
            <a:r>
              <a:rPr lang="en-US" dirty="0" smtClean="0"/>
              <a:t>achieved</a:t>
            </a:r>
            <a:r>
              <a:rPr lang="en-US" dirty="0"/>
              <a:t> </a:t>
            </a:r>
            <a:r>
              <a:rPr lang="en-US" dirty="0" smtClean="0"/>
              <a:t>with available </a:t>
            </a:r>
            <a:r>
              <a:rPr lang="en-US" dirty="0"/>
              <a:t>resources.</a:t>
            </a:r>
          </a:p>
          <a:p>
            <a:pPr marL="457200" lvl="1" indent="0">
              <a:buNone/>
            </a:pPr>
            <a:r>
              <a:rPr lang="en-US" i="1" dirty="0"/>
              <a:t>Time-related</a:t>
            </a:r>
            <a:r>
              <a:rPr lang="en-US" dirty="0"/>
              <a:t> – specify when the result(s) can be achieved.</a:t>
            </a:r>
            <a:endParaRPr lang="en-US" dirty="0" smtClean="0"/>
          </a:p>
        </p:txBody>
      </p:sp>
    </p:spTree>
    <p:extLst>
      <p:ext uri="{BB962C8B-B14F-4D97-AF65-F5344CB8AC3E}">
        <p14:creationId xmlns:p14="http://schemas.microsoft.com/office/powerpoint/2010/main" val="3213320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Pentagon 19"/>
          <p:cNvSpPr/>
          <p:nvPr/>
        </p:nvSpPr>
        <p:spPr>
          <a:xfrm flipH="1">
            <a:off x="3629241" y="1151545"/>
            <a:ext cx="5514753" cy="727592"/>
          </a:xfrm>
          <a:prstGeom prst="homePlate">
            <a:avLst/>
          </a:prstGeom>
          <a:solidFill>
            <a:schemeClr val="tx2">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61" name="Pentagon 60"/>
          <p:cNvSpPr/>
          <p:nvPr/>
        </p:nvSpPr>
        <p:spPr>
          <a:xfrm flipH="1">
            <a:off x="3683588" y="2916017"/>
            <a:ext cx="5460411" cy="727592"/>
          </a:xfrm>
          <a:prstGeom prst="homePlate">
            <a:avLst/>
          </a:prstGeom>
          <a:solidFill>
            <a:srgbClr val="FFE68F"/>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60" name="Pentagon 59"/>
          <p:cNvSpPr/>
          <p:nvPr/>
        </p:nvSpPr>
        <p:spPr>
          <a:xfrm flipH="1">
            <a:off x="3658662" y="2040099"/>
            <a:ext cx="5485337" cy="727592"/>
          </a:xfrm>
          <a:prstGeom prst="homePlate">
            <a:avLst/>
          </a:prstGeom>
          <a:solidFill>
            <a:schemeClr val="tx2">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68" name="Pentagon 67"/>
          <p:cNvSpPr/>
          <p:nvPr/>
        </p:nvSpPr>
        <p:spPr>
          <a:xfrm flipH="1">
            <a:off x="3629241" y="3787082"/>
            <a:ext cx="5514752" cy="727592"/>
          </a:xfrm>
          <a:prstGeom prst="homePlate">
            <a:avLst/>
          </a:prstGeom>
          <a:solidFill>
            <a:srgbClr val="FFE68F"/>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69" name="Pentagon 68"/>
          <p:cNvSpPr/>
          <p:nvPr/>
        </p:nvSpPr>
        <p:spPr>
          <a:xfrm flipH="1">
            <a:off x="3631021" y="4652855"/>
            <a:ext cx="5512973" cy="727592"/>
          </a:xfrm>
          <a:prstGeom prst="homePlate">
            <a:avLst/>
          </a:prstGeom>
          <a:solidFill>
            <a:srgbClr val="65FCBA"/>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70" name="Pentagon 69"/>
          <p:cNvSpPr/>
          <p:nvPr/>
        </p:nvSpPr>
        <p:spPr>
          <a:xfrm flipH="1">
            <a:off x="3629241" y="5516952"/>
            <a:ext cx="5514751" cy="727592"/>
          </a:xfrm>
          <a:prstGeom prst="homePlate">
            <a:avLst/>
          </a:prstGeom>
          <a:solidFill>
            <a:srgbClr val="65FCBA"/>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62" name="Title 1"/>
          <p:cNvSpPr txBox="1">
            <a:spLocks/>
          </p:cNvSpPr>
          <p:nvPr/>
        </p:nvSpPr>
        <p:spPr>
          <a:xfrm>
            <a:off x="3764712" y="5434907"/>
            <a:ext cx="5490808" cy="8353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t>Fundamental material science</a:t>
            </a:r>
            <a:endParaRPr lang="en-US" sz="3200" b="1" dirty="0"/>
          </a:p>
        </p:txBody>
      </p:sp>
      <p:sp>
        <p:nvSpPr>
          <p:cNvPr id="63" name="Title 1"/>
          <p:cNvSpPr txBox="1">
            <a:spLocks/>
          </p:cNvSpPr>
          <p:nvPr/>
        </p:nvSpPr>
        <p:spPr>
          <a:xfrm>
            <a:off x="3764712" y="4571327"/>
            <a:ext cx="5490808" cy="8353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t>Device physics</a:t>
            </a:r>
            <a:endParaRPr lang="en-US" sz="3200" b="1" dirty="0"/>
          </a:p>
        </p:txBody>
      </p:sp>
      <p:sp>
        <p:nvSpPr>
          <p:cNvPr id="64" name="Title 1"/>
          <p:cNvSpPr txBox="1">
            <a:spLocks/>
          </p:cNvSpPr>
          <p:nvPr/>
        </p:nvSpPr>
        <p:spPr>
          <a:xfrm>
            <a:off x="3764712" y="3732892"/>
            <a:ext cx="5490808" cy="8353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t>Device demonstration</a:t>
            </a:r>
            <a:endParaRPr lang="en-US" sz="3200" b="1" dirty="0"/>
          </a:p>
        </p:txBody>
      </p:sp>
      <p:sp>
        <p:nvSpPr>
          <p:cNvPr id="66" name="Title 1"/>
          <p:cNvSpPr txBox="1">
            <a:spLocks/>
          </p:cNvSpPr>
          <p:nvPr/>
        </p:nvSpPr>
        <p:spPr>
          <a:xfrm>
            <a:off x="3764712" y="1991139"/>
            <a:ext cx="5490808" cy="8353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t>System architecture modeling</a:t>
            </a:r>
            <a:endParaRPr lang="en-US" sz="3200" b="1" dirty="0"/>
          </a:p>
        </p:txBody>
      </p:sp>
      <p:sp>
        <p:nvSpPr>
          <p:cNvPr id="67" name="Title 1"/>
          <p:cNvSpPr txBox="1">
            <a:spLocks/>
          </p:cNvSpPr>
          <p:nvPr/>
        </p:nvSpPr>
        <p:spPr>
          <a:xfrm>
            <a:off x="3764712" y="1110818"/>
            <a:ext cx="5490808" cy="8353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t>Programming paradigms</a:t>
            </a:r>
            <a:endParaRPr lang="en-US" sz="3200" b="1" dirty="0"/>
          </a:p>
        </p:txBody>
      </p:sp>
      <p:sp>
        <p:nvSpPr>
          <p:cNvPr id="19" name="Title 1"/>
          <p:cNvSpPr>
            <a:spLocks noGrp="1"/>
          </p:cNvSpPr>
          <p:nvPr>
            <p:ph type="title"/>
          </p:nvPr>
        </p:nvSpPr>
        <p:spPr>
          <a:xfrm>
            <a:off x="447675" y="28575"/>
            <a:ext cx="8229600" cy="781050"/>
          </a:xfrm>
        </p:spPr>
        <p:txBody>
          <a:bodyPr>
            <a:normAutofit/>
          </a:bodyPr>
          <a:lstStyle/>
          <a:p>
            <a:r>
              <a:rPr lang="en-US" b="1" dirty="0" err="1"/>
              <a:t>Multiscale</a:t>
            </a:r>
            <a:r>
              <a:rPr lang="en-US" b="1" dirty="0"/>
              <a:t> </a:t>
            </a:r>
            <a:r>
              <a:rPr lang="en-US" b="1" dirty="0" err="1"/>
              <a:t>CoDesign</a:t>
            </a:r>
            <a:r>
              <a:rPr lang="en-US" b="1" dirty="0"/>
              <a:t> Framework</a:t>
            </a:r>
          </a:p>
        </p:txBody>
      </p:sp>
      <p:sp>
        <p:nvSpPr>
          <p:cNvPr id="45" name="Rectangle 44"/>
          <p:cNvSpPr/>
          <p:nvPr/>
        </p:nvSpPr>
        <p:spPr>
          <a:xfrm>
            <a:off x="0" y="6358597"/>
            <a:ext cx="9144000" cy="541899"/>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50" name="Picture 49"/>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316430" y="6446456"/>
            <a:ext cx="972680" cy="365760"/>
          </a:xfrm>
          <a:prstGeom prst="rect">
            <a:avLst/>
          </a:prstGeom>
        </p:spPr>
      </p:pic>
      <p:pic>
        <p:nvPicPr>
          <p:cNvPr id="53" name="Picture 5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983513" y="6462314"/>
            <a:ext cx="796864" cy="365760"/>
          </a:xfrm>
          <a:prstGeom prst="rect">
            <a:avLst/>
          </a:prstGeom>
        </p:spPr>
      </p:pic>
      <p:pic>
        <p:nvPicPr>
          <p:cNvPr id="54" name="Picture 53"/>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822242" y="6462314"/>
            <a:ext cx="709524" cy="365760"/>
          </a:xfrm>
          <a:prstGeom prst="rect">
            <a:avLst/>
          </a:prstGeom>
        </p:spPr>
      </p:pic>
      <p:pic>
        <p:nvPicPr>
          <p:cNvPr id="55" name="Picture 54"/>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580441" y="6447196"/>
            <a:ext cx="852772" cy="365760"/>
          </a:xfrm>
          <a:prstGeom prst="rect">
            <a:avLst/>
          </a:prstGeom>
        </p:spPr>
      </p:pic>
      <p:pic>
        <p:nvPicPr>
          <p:cNvPr id="56" name="Picture 55"/>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922478" y="6462314"/>
            <a:ext cx="914400" cy="365760"/>
          </a:xfrm>
          <a:prstGeom prst="rect">
            <a:avLst/>
          </a:prstGeom>
        </p:spPr>
      </p:pic>
      <p:pic>
        <p:nvPicPr>
          <p:cNvPr id="57" name="Picture 56"/>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11931" y="6462314"/>
            <a:ext cx="480960" cy="365760"/>
          </a:xfrm>
          <a:prstGeom prst="rect">
            <a:avLst/>
          </a:prstGeom>
        </p:spPr>
      </p:pic>
      <p:pic>
        <p:nvPicPr>
          <p:cNvPr id="58" name="Picture 57"/>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5364721" y="6485206"/>
            <a:ext cx="726474" cy="303601"/>
          </a:xfrm>
          <a:prstGeom prst="rect">
            <a:avLst/>
          </a:prstGeom>
        </p:spPr>
      </p:pic>
      <p:sp>
        <p:nvSpPr>
          <p:cNvPr id="5" name="Rounded Rectangle 4"/>
          <p:cNvSpPr/>
          <p:nvPr/>
        </p:nvSpPr>
        <p:spPr>
          <a:xfrm>
            <a:off x="93133" y="914974"/>
            <a:ext cx="3556000" cy="5318166"/>
          </a:xfrm>
          <a:prstGeom prst="round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14400">
              <a:defRPr/>
            </a:pPr>
            <a:endParaRPr lang="en-US" kern="0" dirty="0" smtClean="0">
              <a:solidFill>
                <a:prstClr val="white"/>
              </a:solidFill>
            </a:endParaRPr>
          </a:p>
        </p:txBody>
      </p:sp>
      <p:pic>
        <p:nvPicPr>
          <p:cNvPr id="6" name="Picture 2"/>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807203" y="4650992"/>
            <a:ext cx="981153" cy="6495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4"/>
          <p:cNvPicPr>
            <a:picLocks noChangeAspect="1" noChangeArrowheads="1"/>
          </p:cNvPicPr>
          <p:nvPr/>
        </p:nvPicPr>
        <p:blipFill rotWithShape="1">
          <a:blip r:embed="rId11" cstate="print">
            <a:extLst>
              <a:ext uri="{28A0092B-C50C-407E-A947-70E740481C1C}">
                <a14:useLocalDpi xmlns:a14="http://schemas.microsoft.com/office/drawing/2010/main"/>
              </a:ext>
            </a:extLst>
          </a:blip>
          <a:srcRect/>
          <a:stretch/>
        </p:blipFill>
        <p:spPr bwMode="auto">
          <a:xfrm>
            <a:off x="1379666" y="5333309"/>
            <a:ext cx="1285095" cy="891364"/>
          </a:xfrm>
          <a:prstGeom prst="rect">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807203" y="2710963"/>
            <a:ext cx="2655837" cy="10400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816732" y="1842695"/>
            <a:ext cx="2410962" cy="9471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27" name="Group 26"/>
          <p:cNvGrpSpPr/>
          <p:nvPr/>
        </p:nvGrpSpPr>
        <p:grpSpPr>
          <a:xfrm>
            <a:off x="736260" y="1001160"/>
            <a:ext cx="2217024" cy="772325"/>
            <a:chOff x="736260" y="1001160"/>
            <a:chExt cx="2217024" cy="772325"/>
          </a:xfrm>
        </p:grpSpPr>
        <p:sp>
          <p:nvSpPr>
            <p:cNvPr id="8" name="Cloud"/>
            <p:cNvSpPr>
              <a:spLocks noChangeAspect="1" noEditPoints="1" noChangeArrowheads="1"/>
            </p:cNvSpPr>
            <p:nvPr/>
          </p:nvSpPr>
          <p:spPr bwMode="auto">
            <a:xfrm>
              <a:off x="736260" y="1001160"/>
              <a:ext cx="2217024" cy="77232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EEECE1"/>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defTabSz="914400">
                <a:defRPr/>
              </a:pPr>
              <a:endParaRPr lang="en-US" kern="0" smtClean="0">
                <a:solidFill>
                  <a:prstClr val="black"/>
                </a:solidFill>
              </a:endParaRPr>
            </a:p>
          </p:txBody>
        </p:sp>
        <p:pic>
          <p:nvPicPr>
            <p:cNvPr id="9" name="Picture 22" descr="C:\Users\mmarine\AppData\Local\Microsoft\Windows\Temporary Internet Files\Content.IE5\4HCB2Y50\Apple_II_Monitor[1].png"/>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1789328" y="1138048"/>
              <a:ext cx="789620" cy="498546"/>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2" descr="C:\Users\sagarwa\Desktop\rbm.png"/>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13028" y="1199581"/>
              <a:ext cx="876300" cy="445187"/>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13" name="Picture 11"/>
          <p:cNvPicPr>
            <a:picLocks noChangeAspect="1" noChangeArrowheads="1"/>
          </p:cNvPicPr>
          <p:nvPr/>
        </p:nvPicPr>
        <p:blipFill>
          <a:blip r:embed="rId16" cstate="print">
            <a:extLst>
              <a:ext uri="{28A0092B-C50C-407E-A947-70E740481C1C}">
                <a14:useLocalDpi xmlns:a14="http://schemas.microsoft.com/office/drawing/2010/main"/>
              </a:ext>
            </a:extLst>
          </a:blip>
          <a:srcRect/>
          <a:stretch>
            <a:fillRect/>
          </a:stretch>
        </p:blipFill>
        <p:spPr bwMode="auto">
          <a:xfrm>
            <a:off x="1177235" y="3773408"/>
            <a:ext cx="844978" cy="742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Picture 13" descr="fig_pres1"/>
          <p:cNvPicPr>
            <a:picLocks noChangeAspect="1" noChangeArrowheads="1"/>
          </p:cNvPicPr>
          <p:nvPr/>
        </p:nvPicPr>
        <p:blipFill>
          <a:blip r:embed="rId17" cstate="print">
            <a:extLst>
              <a:ext uri="{28A0092B-C50C-407E-A947-70E740481C1C}">
                <a14:useLocalDpi xmlns:a14="http://schemas.microsoft.com/office/drawing/2010/main"/>
              </a:ext>
            </a:extLst>
          </a:blip>
          <a:srcRect/>
          <a:stretch>
            <a:fillRect/>
          </a:stretch>
        </p:blipFill>
        <p:spPr bwMode="auto">
          <a:xfrm>
            <a:off x="1898567" y="4683156"/>
            <a:ext cx="766193" cy="565616"/>
          </a:xfrm>
          <a:prstGeom prst="rect">
            <a:avLst/>
          </a:prstGeom>
          <a:noFill/>
        </p:spPr>
      </p:pic>
      <p:pic>
        <p:nvPicPr>
          <p:cNvPr id="15" name="Picture 2" descr="Photomicrograph of an SFQ integrated circuit "/>
          <p:cNvPicPr>
            <a:picLocks noChangeAspect="1" noChangeArrowheads="1"/>
          </p:cNvPicPr>
          <p:nvPr/>
        </p:nvPicPr>
        <p:blipFill>
          <a:blip r:embed="rId18" cstate="print">
            <a:extLst>
              <a:ext uri="{28A0092B-C50C-407E-A947-70E740481C1C}">
                <a14:useLocalDpi xmlns:a14="http://schemas.microsoft.com/office/drawing/2010/main"/>
              </a:ext>
            </a:extLst>
          </a:blip>
          <a:srcRect/>
          <a:stretch>
            <a:fillRect/>
          </a:stretch>
        </p:blipFill>
        <p:spPr bwMode="auto">
          <a:xfrm>
            <a:off x="2334723" y="3688963"/>
            <a:ext cx="813756" cy="791730"/>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Snl\mesa\Projects\SiliconPhotonics\cderose\ONR\RingResonator3.bmp"/>
          <p:cNvPicPr>
            <a:picLocks noChangeAspect="1" noChangeArrowheads="1"/>
          </p:cNvPicPr>
          <p:nvPr/>
        </p:nvPicPr>
        <p:blipFill rotWithShape="1">
          <a:blip r:embed="rId19" cstate="print">
            <a:extLst>
              <a:ext uri="{BEBA8EAE-BF5A-486C-A8C5-ECC9F3942E4B}">
                <a14:imgProps xmlns:a14="http://schemas.microsoft.com/office/drawing/2010/main">
                  <a14:imgLayer r:embed="rId20">
                    <a14:imgEffect>
                      <a14:saturation sat="200000"/>
                    </a14:imgEffect>
                  </a14:imgLayer>
                </a14:imgProps>
              </a:ext>
              <a:ext uri="{28A0092B-C50C-407E-A947-70E740481C1C}">
                <a14:useLocalDpi xmlns:a14="http://schemas.microsoft.com/office/drawing/2010/main"/>
              </a:ext>
            </a:extLst>
          </a:blip>
          <a:srcRect/>
          <a:stretch/>
        </p:blipFill>
        <p:spPr bwMode="auto">
          <a:xfrm rot="5400000">
            <a:off x="2831733" y="4625767"/>
            <a:ext cx="633491" cy="716156"/>
          </a:xfrm>
          <a:prstGeom prst="rect">
            <a:avLst/>
          </a:prstGeom>
          <a:noFill/>
        </p:spPr>
      </p:pic>
      <p:sp>
        <p:nvSpPr>
          <p:cNvPr id="17" name="Down Arrow 16"/>
          <p:cNvSpPr/>
          <p:nvPr/>
        </p:nvSpPr>
        <p:spPr>
          <a:xfrm rot="10800000">
            <a:off x="127590" y="1249662"/>
            <a:ext cx="487764" cy="4579410"/>
          </a:xfrm>
          <a:prstGeom prst="down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TextBox 23"/>
          <p:cNvSpPr txBox="1"/>
          <p:nvPr/>
        </p:nvSpPr>
        <p:spPr>
          <a:xfrm rot="16200000">
            <a:off x="-1814242" y="3431005"/>
            <a:ext cx="4371428" cy="369332"/>
          </a:xfrm>
          <a:prstGeom prst="rect">
            <a:avLst/>
          </a:prstGeom>
          <a:noFill/>
        </p:spPr>
        <p:txBody>
          <a:bodyPr wrap="square" rtlCol="0">
            <a:spAutoFit/>
          </a:bodyPr>
          <a:lstStyle/>
          <a:p>
            <a:pPr algn="ctr"/>
            <a:r>
              <a:rPr lang="en-US" b="1" dirty="0" err="1" smtClean="0">
                <a:effectLst>
                  <a:outerShdw blurRad="38100" dist="38100" dir="2700000" algn="tl">
                    <a:srgbClr val="000000">
                      <a:alpha val="43137"/>
                    </a:srgbClr>
                  </a:outerShdw>
                </a:effectLst>
              </a:rPr>
              <a:t>Multiscale</a:t>
            </a:r>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CoDesign</a:t>
            </a:r>
            <a:r>
              <a:rPr lang="en-US" b="1" dirty="0" smtClean="0">
                <a:effectLst>
                  <a:outerShdw blurRad="38100" dist="38100" dir="2700000" algn="tl">
                    <a:srgbClr val="000000">
                      <a:alpha val="43137"/>
                    </a:srgbClr>
                  </a:outerShdw>
                </a:effectLst>
              </a:rPr>
              <a:t>   Framework</a:t>
            </a:r>
            <a:endParaRPr lang="en-US" b="1" dirty="0">
              <a:effectLst>
                <a:outerShdw blurRad="38100" dist="38100" dir="2700000" algn="tl">
                  <a:srgbClr val="000000">
                    <a:alpha val="43137"/>
                  </a:srgbClr>
                </a:outerShdw>
              </a:effectLst>
            </a:endParaRPr>
          </a:p>
        </p:txBody>
      </p:sp>
      <p:sp>
        <p:nvSpPr>
          <p:cNvPr id="71" name="Title 1"/>
          <p:cNvSpPr txBox="1">
            <a:spLocks/>
          </p:cNvSpPr>
          <p:nvPr/>
        </p:nvSpPr>
        <p:spPr>
          <a:xfrm>
            <a:off x="3764712" y="2847953"/>
            <a:ext cx="5490808" cy="835325"/>
          </a:xfrm>
          <a:prstGeom prst="rect">
            <a:avLst/>
          </a:prstGeom>
          <a:no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t>Component hetero-integration</a:t>
            </a:r>
            <a:endParaRPr lang="en-US" sz="3200" b="1" dirty="0"/>
          </a:p>
        </p:txBody>
      </p:sp>
      <p:sp>
        <p:nvSpPr>
          <p:cNvPr id="28" name="Rounded Rectangle 27"/>
          <p:cNvSpPr/>
          <p:nvPr/>
        </p:nvSpPr>
        <p:spPr>
          <a:xfrm>
            <a:off x="3864587" y="2874444"/>
            <a:ext cx="5313861" cy="1652200"/>
          </a:xfrm>
          <a:prstGeom prst="roundRect">
            <a:avLst/>
          </a:prstGeom>
          <a:solidFill>
            <a:srgbClr val="FFE68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smtClean="0">
                <a:ln>
                  <a:solidFill>
                    <a:schemeClr val="tx1"/>
                  </a:solidFill>
                </a:ln>
                <a:solidFill>
                  <a:schemeClr val="tx1"/>
                </a:solidFill>
              </a:rPr>
              <a:t>Devices/Manufacturing</a:t>
            </a:r>
          </a:p>
          <a:p>
            <a:pPr algn="ctr"/>
            <a:r>
              <a:rPr lang="en-US" sz="3600" i="1" dirty="0" smtClean="0">
                <a:ln>
                  <a:solidFill>
                    <a:schemeClr val="tx1"/>
                  </a:solidFill>
                </a:ln>
                <a:solidFill>
                  <a:schemeClr val="tx1"/>
                </a:solidFill>
              </a:rPr>
              <a:t>(AMO, </a:t>
            </a:r>
            <a:r>
              <a:rPr lang="en-US" sz="3600" i="1" dirty="0" err="1" smtClean="0">
                <a:ln>
                  <a:solidFill>
                    <a:schemeClr val="tx1"/>
                  </a:solidFill>
                </a:ln>
                <a:solidFill>
                  <a:schemeClr val="tx1"/>
                </a:solidFill>
              </a:rPr>
              <a:t>ARPAe</a:t>
            </a:r>
            <a:r>
              <a:rPr lang="en-US" sz="3600" i="1" dirty="0" smtClean="0">
                <a:ln>
                  <a:solidFill>
                    <a:schemeClr val="tx1"/>
                  </a:solidFill>
                </a:ln>
                <a:solidFill>
                  <a:schemeClr val="tx1"/>
                </a:solidFill>
              </a:rPr>
              <a:t>)</a:t>
            </a:r>
            <a:endParaRPr lang="en-US" i="1" dirty="0">
              <a:ln>
                <a:solidFill>
                  <a:schemeClr val="tx1"/>
                </a:solidFill>
              </a:ln>
              <a:solidFill>
                <a:schemeClr val="tx1"/>
              </a:solidFill>
            </a:endParaRPr>
          </a:p>
        </p:txBody>
      </p:sp>
      <p:sp>
        <p:nvSpPr>
          <p:cNvPr id="72" name="Rounded Rectangle 71"/>
          <p:cNvSpPr/>
          <p:nvPr/>
        </p:nvSpPr>
        <p:spPr>
          <a:xfrm>
            <a:off x="3864586" y="4603039"/>
            <a:ext cx="5279405" cy="1652200"/>
          </a:xfrm>
          <a:prstGeom prst="roundRect">
            <a:avLst/>
          </a:prstGeom>
          <a:solidFill>
            <a:srgbClr val="64FCB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b="1" dirty="0" smtClean="0">
                <a:ln>
                  <a:solidFill>
                    <a:schemeClr val="tx1"/>
                  </a:solidFill>
                </a:ln>
                <a:solidFill>
                  <a:schemeClr val="tx1"/>
                </a:solidFill>
              </a:rPr>
              <a:t>Materials</a:t>
            </a:r>
          </a:p>
          <a:p>
            <a:pPr algn="ctr"/>
            <a:r>
              <a:rPr lang="en-US" sz="4000" i="1" dirty="0" smtClean="0">
                <a:ln>
                  <a:solidFill>
                    <a:schemeClr val="tx1"/>
                  </a:solidFill>
                </a:ln>
                <a:solidFill>
                  <a:schemeClr val="tx1"/>
                </a:solidFill>
              </a:rPr>
              <a:t>(BES)</a:t>
            </a:r>
            <a:endParaRPr lang="en-US" sz="4000" i="1" dirty="0">
              <a:ln>
                <a:solidFill>
                  <a:schemeClr val="tx1"/>
                </a:solidFill>
              </a:ln>
              <a:solidFill>
                <a:schemeClr val="tx1"/>
              </a:solidFill>
            </a:endParaRPr>
          </a:p>
        </p:txBody>
      </p:sp>
      <p:sp>
        <p:nvSpPr>
          <p:cNvPr id="73" name="Rounded Rectangle 72"/>
          <p:cNvSpPr/>
          <p:nvPr/>
        </p:nvSpPr>
        <p:spPr>
          <a:xfrm>
            <a:off x="3864587" y="1125627"/>
            <a:ext cx="5279413" cy="1652200"/>
          </a:xfrm>
          <a:prstGeom prst="roundRect">
            <a:avLst/>
          </a:prstGeom>
          <a:solidFill>
            <a:srgbClr val="C7D9F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smtClean="0">
                <a:ln>
                  <a:solidFill>
                    <a:schemeClr val="tx1"/>
                  </a:solidFill>
                </a:ln>
                <a:solidFill>
                  <a:schemeClr val="tx1"/>
                </a:solidFill>
              </a:rPr>
              <a:t>Systems/Applications</a:t>
            </a:r>
          </a:p>
          <a:p>
            <a:pPr algn="ctr"/>
            <a:r>
              <a:rPr lang="en-US" sz="3600" i="1" dirty="0" smtClean="0">
                <a:ln>
                  <a:solidFill>
                    <a:schemeClr val="tx1"/>
                  </a:solidFill>
                </a:ln>
                <a:solidFill>
                  <a:schemeClr val="tx1"/>
                </a:solidFill>
              </a:rPr>
              <a:t>(ASCR, ASC)</a:t>
            </a:r>
            <a:endParaRPr lang="en-US" sz="3600" i="1" dirty="0">
              <a:ln>
                <a:solidFill>
                  <a:schemeClr val="tx1"/>
                </a:solidFill>
              </a:ln>
              <a:solidFill>
                <a:schemeClr val="tx1"/>
              </a:solidFill>
            </a:endParaRPr>
          </a:p>
        </p:txBody>
      </p:sp>
    </p:spTree>
    <p:extLst>
      <p:ext uri="{BB962C8B-B14F-4D97-AF65-F5344CB8AC3E}">
        <p14:creationId xmlns:p14="http://schemas.microsoft.com/office/powerpoint/2010/main" val="2523682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dissolve">
                                      <p:cBhvr>
                                        <p:cTn id="7" dur="500"/>
                                        <p:tgtEl>
                                          <p:spTgt spid="7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dissolve">
                                      <p:cBhvr>
                                        <p:cTn id="11" dur="500"/>
                                        <p:tgtEl>
                                          <p:spTgt spid="28"/>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73"/>
                                        </p:tgtEl>
                                        <p:attrNameLst>
                                          <p:attrName>style.visibility</p:attrName>
                                        </p:attrNameLst>
                                      </p:cBhvr>
                                      <p:to>
                                        <p:strVal val="visible"/>
                                      </p:to>
                                    </p:set>
                                    <p:animEffect transition="in" filter="dissolve">
                                      <p:cBhvr>
                                        <p:cTn id="1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2" grpId="0" animBg="1"/>
      <p:bldP spid="7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Better Description of Interfaces</a:t>
            </a:r>
            <a:br>
              <a:rPr lang="en-US" dirty="0" smtClean="0"/>
            </a:br>
            <a:r>
              <a:rPr lang="en-US" dirty="0" smtClean="0"/>
              <a:t>Develop Metrics for Success</a:t>
            </a:r>
            <a:endParaRPr lang="en-US" dirty="0"/>
          </a:p>
        </p:txBody>
      </p:sp>
      <p:pic>
        <p:nvPicPr>
          <p:cNvPr id="4" name="Content Placeholder 3"/>
          <p:cNvPicPr>
            <a:picLocks noGrp="1"/>
          </p:cNvPicPr>
          <p:nvPr>
            <p:ph idx="1"/>
          </p:nvPr>
        </p:nvPicPr>
        <p:blipFill>
          <a:blip r:embed="rId2"/>
          <a:srcRect l="-9675" r="-9675"/>
          <a:stretch>
            <a:fillRect/>
          </a:stretch>
        </p:blipFill>
        <p:spPr>
          <a:xfrm>
            <a:off x="284480" y="1524000"/>
            <a:ext cx="8229600" cy="4856480"/>
          </a:xfrm>
          <a:prstGeom prst="rect">
            <a:avLst/>
          </a:prstGeom>
        </p:spPr>
      </p:pic>
    </p:spTree>
    <p:extLst>
      <p:ext uri="{BB962C8B-B14F-4D97-AF65-F5344CB8AC3E}">
        <p14:creationId xmlns:p14="http://schemas.microsoft.com/office/powerpoint/2010/main" val="10544314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TotalTime>
  <Words>381</Words>
  <Application>Microsoft Macintosh PowerPoint</Application>
  <PresentationFormat>On-screen Show (4:3)</PresentationFormat>
  <Paragraphs>73</Paragraphs>
  <Slides>10</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Solving the Information Technology Challenge Beyond Moore’s Law</vt:lpstr>
      <vt:lpstr>Goals for the Meeting</vt:lpstr>
      <vt:lpstr>Morning Agenda</vt:lpstr>
      <vt:lpstr>Afternoon Agenda</vt:lpstr>
      <vt:lpstr>This Session</vt:lpstr>
      <vt:lpstr>Call To Action</vt:lpstr>
      <vt:lpstr>Breakout Group Charge</vt:lpstr>
      <vt:lpstr>Multiscale CoDesign Framework</vt:lpstr>
      <vt:lpstr>Better Description of Interfaces Develop Metrics for Success</vt:lpstr>
      <vt:lpstr>Breakout Locations</vt:lpstr>
    </vt:vector>
  </TitlesOfParts>
  <Company>LBNL</Company>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Shalf</dc:creator>
  <cp:lastModifiedBy>Microsoft Office User</cp:lastModifiedBy>
  <cp:revision>5</cp:revision>
  <dcterms:created xsi:type="dcterms:W3CDTF">2016-12-13T16:21:03Z</dcterms:created>
  <dcterms:modified xsi:type="dcterms:W3CDTF">2016-12-13T16:44:59Z</dcterms:modified>
</cp:coreProperties>
</file>