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38"/>
  </p:notesMasterIdLst>
  <p:handoutMasterIdLst>
    <p:handoutMasterId r:id="rId39"/>
  </p:handoutMasterIdLst>
  <p:sldIdLst>
    <p:sldId id="426" r:id="rId2"/>
    <p:sldId id="508" r:id="rId3"/>
    <p:sldId id="488" r:id="rId4"/>
    <p:sldId id="428" r:id="rId5"/>
    <p:sldId id="478" r:id="rId6"/>
    <p:sldId id="479" r:id="rId7"/>
    <p:sldId id="480" r:id="rId8"/>
    <p:sldId id="470" r:id="rId9"/>
    <p:sldId id="435" r:id="rId10"/>
    <p:sldId id="456" r:id="rId11"/>
    <p:sldId id="457" r:id="rId12"/>
    <p:sldId id="509" r:id="rId13"/>
    <p:sldId id="458" r:id="rId14"/>
    <p:sldId id="451" r:id="rId15"/>
    <p:sldId id="452" r:id="rId16"/>
    <p:sldId id="453" r:id="rId17"/>
    <p:sldId id="431" r:id="rId18"/>
    <p:sldId id="472" r:id="rId19"/>
    <p:sldId id="489" r:id="rId20"/>
    <p:sldId id="490" r:id="rId21"/>
    <p:sldId id="491" r:id="rId22"/>
    <p:sldId id="492" r:id="rId23"/>
    <p:sldId id="493" r:id="rId24"/>
    <p:sldId id="494" r:id="rId25"/>
    <p:sldId id="495" r:id="rId26"/>
    <p:sldId id="510" r:id="rId27"/>
    <p:sldId id="496" r:id="rId28"/>
    <p:sldId id="497" r:id="rId29"/>
    <p:sldId id="498" r:id="rId30"/>
    <p:sldId id="499" r:id="rId31"/>
    <p:sldId id="500" r:id="rId32"/>
    <p:sldId id="507" r:id="rId33"/>
    <p:sldId id="502" r:id="rId34"/>
    <p:sldId id="503" r:id="rId35"/>
    <p:sldId id="504" r:id="rId36"/>
    <p:sldId id="505" r:id="rId37"/>
  </p:sldIdLst>
  <p:sldSz cx="9144000" cy="5715000" type="screen16x10"/>
  <p:notesSz cx="7010400" cy="92964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9000"/>
    <a:srgbClr val="151515"/>
    <a:srgbClr val="1C1C1C"/>
    <a:srgbClr val="111111"/>
    <a:srgbClr val="F7971E"/>
    <a:srgbClr val="0000FF"/>
    <a:srgbClr val="019FC6"/>
    <a:srgbClr val="666666"/>
    <a:srgbClr val="003557"/>
    <a:srgbClr val="0135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248" autoAdjust="0"/>
    <p:restoredTop sz="91705" autoAdjust="0"/>
  </p:normalViewPr>
  <p:slideViewPr>
    <p:cSldViewPr snapToGrid="0" showGuides="1">
      <p:cViewPr varScale="1">
        <p:scale>
          <a:sx n="121" d="100"/>
          <a:sy n="121" d="100"/>
        </p:scale>
        <p:origin x="-1048" y="-96"/>
      </p:cViewPr>
      <p:guideLst>
        <p:guide orient="horz" pos="2408"/>
        <p:guide pos="570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51" d="100"/>
          <a:sy n="51" d="100"/>
        </p:scale>
        <p:origin x="-183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139" tIns="44070" rIns="88139" bIns="44070" numCol="1" anchor="t" anchorCtr="0" compatLnSpc="1">
            <a:prstTxWarp prst="textNoShape">
              <a:avLst/>
            </a:prstTxWarp>
          </a:bodyPr>
          <a:lstStyle>
            <a:lvl1pPr defTabSz="881063">
              <a:defRPr sz="1200">
                <a:latin typeface="Arial" pitchFamily="34" charset="0"/>
              </a:defRPr>
            </a:lvl1pPr>
          </a:lstStyle>
          <a:p>
            <a:pPr>
              <a:defRPr/>
            </a:pPr>
            <a:endParaRPr lang="en-US" dirty="0"/>
          </a:p>
        </p:txBody>
      </p:sp>
      <p:sp>
        <p:nvSpPr>
          <p:cNvPr id="146435" name="Rectangle 3"/>
          <p:cNvSpPr>
            <a:spLocks noGrp="1" noChangeArrowheads="1"/>
          </p:cNvSpPr>
          <p:nvPr>
            <p:ph type="dt" sz="quarter" idx="1"/>
          </p:nvPr>
        </p:nvSpPr>
        <p:spPr bwMode="auto">
          <a:xfrm>
            <a:off x="3970338"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139" tIns="44070" rIns="88139" bIns="44070" numCol="1" anchor="t" anchorCtr="0" compatLnSpc="1">
            <a:prstTxWarp prst="textNoShape">
              <a:avLst/>
            </a:prstTxWarp>
          </a:bodyPr>
          <a:lstStyle>
            <a:lvl1pPr algn="r" defTabSz="881063">
              <a:defRPr sz="1200">
                <a:latin typeface="Arial" pitchFamily="34" charset="0"/>
              </a:defRPr>
            </a:lvl1pPr>
          </a:lstStyle>
          <a:p>
            <a:pPr>
              <a:defRPr/>
            </a:pPr>
            <a:endParaRPr lang="en-US" dirty="0"/>
          </a:p>
        </p:txBody>
      </p:sp>
      <p:sp>
        <p:nvSpPr>
          <p:cNvPr id="146436" name="Rectangle 4"/>
          <p:cNvSpPr>
            <a:spLocks noGrp="1" noChangeArrowheads="1"/>
          </p:cNvSpPr>
          <p:nvPr>
            <p:ph type="ftr" sz="quarter" idx="2"/>
          </p:nvPr>
        </p:nvSpPr>
        <p:spPr bwMode="auto">
          <a:xfrm>
            <a:off x="0"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139" tIns="44070" rIns="88139" bIns="44070" numCol="1" anchor="b" anchorCtr="0" compatLnSpc="1">
            <a:prstTxWarp prst="textNoShape">
              <a:avLst/>
            </a:prstTxWarp>
          </a:bodyPr>
          <a:lstStyle>
            <a:lvl1pPr defTabSz="881063">
              <a:defRPr sz="1200">
                <a:latin typeface="Arial" pitchFamily="34" charset="0"/>
              </a:defRPr>
            </a:lvl1pPr>
          </a:lstStyle>
          <a:p>
            <a:pPr>
              <a:defRPr/>
            </a:pPr>
            <a:endParaRPr lang="en-US" dirty="0"/>
          </a:p>
        </p:txBody>
      </p:sp>
      <p:sp>
        <p:nvSpPr>
          <p:cNvPr id="146437" name="Rectangle 5"/>
          <p:cNvSpPr>
            <a:spLocks noGrp="1" noChangeArrowheads="1"/>
          </p:cNvSpPr>
          <p:nvPr>
            <p:ph type="sldNum" sz="quarter" idx="3"/>
          </p:nvPr>
        </p:nvSpPr>
        <p:spPr bwMode="auto">
          <a:xfrm>
            <a:off x="3970338"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139" tIns="44070" rIns="88139" bIns="44070" numCol="1" anchor="b" anchorCtr="0" compatLnSpc="1">
            <a:prstTxWarp prst="textNoShape">
              <a:avLst/>
            </a:prstTxWarp>
          </a:bodyPr>
          <a:lstStyle>
            <a:lvl1pPr algn="r" defTabSz="881063">
              <a:defRPr sz="1200">
                <a:latin typeface="Arial" pitchFamily="34" charset="0"/>
              </a:defRPr>
            </a:lvl1pPr>
          </a:lstStyle>
          <a:p>
            <a:pPr>
              <a:defRPr/>
            </a:pPr>
            <a:fld id="{E04CB8CA-3CEB-429E-9BFD-168079122E1B}" type="slidenum">
              <a:rPr lang="en-US"/>
              <a:pPr>
                <a:defRPr/>
              </a:pPr>
              <a:t>‹#›</a:t>
            </a:fld>
            <a:endParaRPr lang="en-US" dirty="0"/>
          </a:p>
        </p:txBody>
      </p:sp>
    </p:spTree>
    <p:extLst>
      <p:ext uri="{BB962C8B-B14F-4D97-AF65-F5344CB8AC3E}">
        <p14:creationId xmlns:p14="http://schemas.microsoft.com/office/powerpoint/2010/main" val="1653981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2" tIns="46586" rIns="93172" bIns="46586" numCol="1" anchor="t" anchorCtr="0" compatLnSpc="1">
            <a:prstTxWarp prst="textNoShape">
              <a:avLst/>
            </a:prstTxWarp>
          </a:bodyPr>
          <a:lstStyle>
            <a:lvl1pPr defTabSz="931863">
              <a:defRPr sz="1300">
                <a:latin typeface="Arial" pitchFamily="34" charset="0"/>
              </a:defRPr>
            </a:lvl1pPr>
          </a:lstStyle>
          <a:p>
            <a:pPr>
              <a:defRPr/>
            </a:pPr>
            <a:endParaRPr lang="en-US" dirty="0"/>
          </a:p>
        </p:txBody>
      </p:sp>
      <p:sp>
        <p:nvSpPr>
          <p:cNvPr id="3075" name="Rectangle 3"/>
          <p:cNvSpPr>
            <a:spLocks noGrp="1" noChangeArrowheads="1"/>
          </p:cNvSpPr>
          <p:nvPr>
            <p:ph type="dt" idx="1"/>
          </p:nvPr>
        </p:nvSpPr>
        <p:spPr bwMode="auto">
          <a:xfrm>
            <a:off x="3971925" y="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2" tIns="46586" rIns="93172" bIns="46586" numCol="1" anchor="t" anchorCtr="0" compatLnSpc="1">
            <a:prstTxWarp prst="textNoShape">
              <a:avLst/>
            </a:prstTxWarp>
          </a:bodyPr>
          <a:lstStyle>
            <a:lvl1pPr algn="r" defTabSz="931863">
              <a:defRPr sz="1300">
                <a:latin typeface="Arial" pitchFamily="34" charset="0"/>
              </a:defRPr>
            </a:lvl1pPr>
          </a:lstStyle>
          <a:p>
            <a:pPr>
              <a:defRPr/>
            </a:pPr>
            <a:endParaRPr lang="en-US" dirty="0"/>
          </a:p>
        </p:txBody>
      </p:sp>
      <p:sp>
        <p:nvSpPr>
          <p:cNvPr id="21508" name="Rectangle 4"/>
          <p:cNvSpPr>
            <a:spLocks noGrp="1" noRot="1" noChangeAspect="1" noChangeArrowheads="1" noTextEdit="1"/>
          </p:cNvSpPr>
          <p:nvPr>
            <p:ph type="sldImg" idx="2"/>
          </p:nvPr>
        </p:nvSpPr>
        <p:spPr bwMode="auto">
          <a:xfrm>
            <a:off x="717550" y="698500"/>
            <a:ext cx="55753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33450" y="4416425"/>
            <a:ext cx="51435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285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2" tIns="46586" rIns="93172" bIns="46586" numCol="1" anchor="b" anchorCtr="0" compatLnSpc="1">
            <a:prstTxWarp prst="textNoShape">
              <a:avLst/>
            </a:prstTxWarp>
          </a:bodyPr>
          <a:lstStyle>
            <a:lvl1pPr defTabSz="931863">
              <a:defRPr sz="1300">
                <a:latin typeface="Arial" pitchFamily="34" charset="0"/>
              </a:defRPr>
            </a:lvl1pPr>
          </a:lstStyle>
          <a:p>
            <a:pPr>
              <a:defRPr/>
            </a:pPr>
            <a:endParaRPr lang="en-US" dirty="0"/>
          </a:p>
        </p:txBody>
      </p:sp>
      <p:sp>
        <p:nvSpPr>
          <p:cNvPr id="3079" name="Rectangle 7"/>
          <p:cNvSpPr>
            <a:spLocks noGrp="1" noChangeArrowheads="1"/>
          </p:cNvSpPr>
          <p:nvPr>
            <p:ph type="sldNum" sz="quarter" idx="5"/>
          </p:nvPr>
        </p:nvSpPr>
        <p:spPr bwMode="auto">
          <a:xfrm>
            <a:off x="3971925" y="8832850"/>
            <a:ext cx="3038475" cy="46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172" tIns="46586" rIns="93172" bIns="46586" numCol="1" anchor="b" anchorCtr="0" compatLnSpc="1">
            <a:prstTxWarp prst="textNoShape">
              <a:avLst/>
            </a:prstTxWarp>
          </a:bodyPr>
          <a:lstStyle>
            <a:lvl1pPr algn="r" defTabSz="931863">
              <a:defRPr sz="1300">
                <a:latin typeface="Arial" pitchFamily="34" charset="0"/>
              </a:defRPr>
            </a:lvl1pPr>
          </a:lstStyle>
          <a:p>
            <a:pPr>
              <a:defRPr/>
            </a:pPr>
            <a:fld id="{E4F444D7-0C6A-476D-B239-76567BDCDBA5}" type="slidenum">
              <a:rPr lang="en-US"/>
              <a:pPr>
                <a:defRPr/>
              </a:pPr>
              <a:t>‹#›</a:t>
            </a:fld>
            <a:endParaRPr lang="en-US" dirty="0"/>
          </a:p>
        </p:txBody>
      </p:sp>
    </p:spTree>
    <p:extLst>
      <p:ext uri="{BB962C8B-B14F-4D97-AF65-F5344CB8AC3E}">
        <p14:creationId xmlns:p14="http://schemas.microsoft.com/office/powerpoint/2010/main" val="29434511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3</a:t>
            </a:fld>
            <a:endParaRPr lang="en-US" dirty="0"/>
          </a:p>
        </p:txBody>
      </p:sp>
    </p:spTree>
    <p:extLst>
      <p:ext uri="{BB962C8B-B14F-4D97-AF65-F5344CB8AC3E}">
        <p14:creationId xmlns:p14="http://schemas.microsoft.com/office/powerpoint/2010/main" val="245217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schematic of our general workflow.</a:t>
            </a:r>
            <a:r>
              <a:rPr lang="en-US" baseline="0" dirty="0" smtClean="0"/>
              <a:t>  We use tools like </a:t>
            </a:r>
            <a:r>
              <a:rPr lang="en-US" baseline="0" dirty="0" err="1" smtClean="0"/>
              <a:t>pymatgen</a:t>
            </a:r>
            <a:r>
              <a:rPr lang="en-US" baseline="0" dirty="0" smtClean="0"/>
              <a:t>, fireworks, </a:t>
            </a:r>
            <a:r>
              <a:rPr lang="en-US" baseline="0" dirty="0" err="1" smtClean="0"/>
              <a:t>vasp</a:t>
            </a:r>
            <a:r>
              <a:rPr lang="en-US" baseline="0" dirty="0" smtClean="0"/>
              <a:t>, and </a:t>
            </a:r>
            <a:r>
              <a:rPr lang="en-US" baseline="0" dirty="0" err="1" smtClean="0"/>
              <a:t>mongodb</a:t>
            </a:r>
            <a:r>
              <a:rPr lang="en-US" baseline="0" dirty="0" smtClean="0"/>
              <a:t> in concert to generate large libraries of materials data, which we then can subject to filters to determine candidate materials for more thorough theoretical or experimental testing.  Using these methods, novel </a:t>
            </a:r>
            <a:r>
              <a:rPr lang="en-US" baseline="0" dirty="0" err="1" smtClean="0"/>
              <a:t>photocatalysts</a:t>
            </a:r>
            <a:r>
              <a:rPr lang="en-US" baseline="0" dirty="0" smtClean="0"/>
              <a:t> (Mn2V2O7) for water splitting and </a:t>
            </a:r>
            <a:r>
              <a:rPr lang="en-US" baseline="0" dirty="0" err="1" smtClean="0"/>
              <a:t>thermoelectrics</a:t>
            </a:r>
            <a:r>
              <a:rPr lang="en-US" baseline="0" dirty="0" smtClean="0"/>
              <a:t> (TmAgTe2) have been confirmed by experiment to have properties appropriate for their respective applications.</a:t>
            </a:r>
            <a:endParaRPr lang="en-US" dirty="0" smtClean="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22</a:t>
            </a:fld>
            <a:endParaRPr lang="en-US" dirty="0"/>
          </a:p>
        </p:txBody>
      </p:sp>
    </p:spTree>
    <p:extLst>
      <p:ext uri="{BB962C8B-B14F-4D97-AF65-F5344CB8AC3E}">
        <p14:creationId xmlns:p14="http://schemas.microsoft.com/office/powerpoint/2010/main" val="1899160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solidFill>
                  <a:srgbClr val="FF0000"/>
                </a:solidFill>
              </a:rPr>
              <a:t>Can pose as: If we only wanted to build a machine for 1 of our 5 kernels, how fast and energy efficient would it be?</a:t>
            </a:r>
          </a:p>
          <a:p>
            <a:endParaRPr lang="en-US" sz="1200" i="1" dirty="0" smtClean="0">
              <a:solidFill>
                <a:srgbClr val="FF0000"/>
              </a:solidFill>
            </a:endParaRPr>
          </a:p>
          <a:p>
            <a:r>
              <a:rPr lang="en-US" sz="1200" i="1" dirty="0" smtClean="0">
                <a:solidFill>
                  <a:srgbClr val="FF0000"/>
                </a:solidFill>
              </a:rPr>
              <a:t>How close to that optimum is a more general-purpose, programmable architecture?</a:t>
            </a:r>
            <a:endParaRPr lang="en-US" dirty="0" smtClean="0"/>
          </a:p>
          <a:p>
            <a:endParaRPr lang="en-US" dirty="0" smtClean="0"/>
          </a:p>
          <a:p>
            <a:r>
              <a:rPr lang="en-US" dirty="0" smtClean="0"/>
              <a:t>The pie chart is for a simple general-purpose CPU. Not even a complex out of order core.</a:t>
            </a:r>
            <a:endParaRPr lang="en-US" dirty="0"/>
          </a:p>
        </p:txBody>
      </p:sp>
      <p:sp>
        <p:nvSpPr>
          <p:cNvPr id="4" name="Slide Number Placeholder 3"/>
          <p:cNvSpPr>
            <a:spLocks noGrp="1"/>
          </p:cNvSpPr>
          <p:nvPr>
            <p:ph type="sldNum" sz="quarter" idx="10"/>
          </p:nvPr>
        </p:nvSpPr>
        <p:spPr/>
        <p:txBody>
          <a:bodyPr/>
          <a:lstStyle/>
          <a:p>
            <a:fld id="{872B99FE-0621-4447-904D-F9BAC5DEC96F}" type="slidenum">
              <a:rPr lang="en-US" smtClean="0"/>
              <a:t>26</a:t>
            </a:fld>
            <a:endParaRPr lang="en-US"/>
          </a:p>
        </p:txBody>
      </p:sp>
    </p:spTree>
    <p:extLst>
      <p:ext uri="{BB962C8B-B14F-4D97-AF65-F5344CB8AC3E}">
        <p14:creationId xmlns:p14="http://schemas.microsoft.com/office/powerpoint/2010/main" val="587090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indent="0">
              <a:buFont typeface="Arial" charset="0"/>
              <a:buNone/>
            </a:pPr>
            <a:r>
              <a:rPr lang="en-US" sz="1200" dirty="0" smtClean="0"/>
              <a:t>Note:  This</a:t>
            </a:r>
            <a:r>
              <a:rPr lang="en-US" sz="1200" baseline="0" dirty="0" smtClean="0"/>
              <a:t> is using images from the “</a:t>
            </a:r>
            <a:r>
              <a:rPr lang="en-US" sz="1200" baseline="0" dirty="0" err="1" smtClean="0"/>
              <a:t>PDECell_Images.pptx</a:t>
            </a:r>
            <a:r>
              <a:rPr lang="en-US" sz="1200" baseline="0" dirty="0" smtClean="0"/>
              <a:t> located in proposal/Figures/</a:t>
            </a:r>
            <a:r>
              <a:rPr lang="en-US" sz="1200" baseline="0" dirty="0" err="1" smtClean="0"/>
              <a:t>PDEcell_Images.pptx</a:t>
            </a:r>
            <a:endParaRPr lang="en-US" sz="1200" dirty="0" smtClean="0"/>
          </a:p>
          <a:p>
            <a:pPr marL="285750" indent="-285750">
              <a:buFont typeface="Arial" charset="0"/>
              <a:buChar char="•"/>
            </a:pPr>
            <a:endParaRPr lang="en-US" sz="1200" dirty="0" smtClean="0"/>
          </a:p>
          <a:p>
            <a:pPr marL="285750" indent="-285750">
              <a:buFont typeface="Arial" charset="0"/>
              <a:buChar char="•"/>
            </a:pPr>
            <a:r>
              <a:rPr lang="en-US" sz="1200" dirty="0" smtClean="0"/>
              <a:t>Maximizes data locality by exploiting physical spatial locality of the problem space. The structure of the computational system closely matches that of the physical system it is modeling. </a:t>
            </a:r>
          </a:p>
          <a:p>
            <a:pPr marL="285750" indent="-285750">
              <a:buFont typeface="Arial" charset="0"/>
              <a:buChar char="•"/>
            </a:pPr>
            <a:r>
              <a:rPr lang="en-US" sz="1200" dirty="0" smtClean="0"/>
              <a:t>Addresses heat-density challenges by using lower-energy density device technology. </a:t>
            </a:r>
          </a:p>
          <a:p>
            <a:pPr marL="285750" indent="-285750">
              <a:buFont typeface="Arial" charset="0"/>
              <a:buChar char="•"/>
            </a:pPr>
            <a:r>
              <a:rPr lang="en-US" sz="1200" dirty="0" smtClean="0"/>
              <a:t>Addresses logic density challenge using monolithic 3D integration (and lower energy density </a:t>
            </a:r>
          </a:p>
          <a:p>
            <a:pPr marL="285750" indent="-285750">
              <a:buFont typeface="Arial" charset="0"/>
              <a:buChar char="•"/>
            </a:pPr>
            <a:r>
              <a:rPr lang="en-US" sz="1200" dirty="0" smtClean="0"/>
              <a:t>devices) to build out compute devices in the 3rd dimension. </a:t>
            </a:r>
          </a:p>
          <a:p>
            <a:pPr marL="285750" indent="-285750">
              <a:buFont typeface="Arial" charset="0"/>
              <a:buChar char="•"/>
            </a:pPr>
            <a:r>
              <a:rPr lang="en-US" sz="1200" dirty="0" smtClean="0"/>
              <a:t>Also addresses logic density and performance challenges through extreme specialization of the computational elements to meet the degrees of freedom of the target problem. </a:t>
            </a:r>
          </a:p>
          <a:p>
            <a:pPr marL="285750" indent="-285750">
              <a:buFont typeface="Arial" charset="0"/>
              <a:buChar char="•"/>
            </a:pPr>
            <a:r>
              <a:rPr lang="en-US" sz="1200" dirty="0" smtClean="0"/>
              <a:t>Addresses memory bandwidth challenge by integrating the compute and memory technology at the most fundamental level inside of the device (no distinction). This is even more tightly integrated than Processor-in-Memory in that the integration occurs within each tiled computational element. </a:t>
            </a:r>
          </a:p>
          <a:p>
            <a:pPr marL="285750" indent="-285750">
              <a:buFont typeface="Arial" charset="0"/>
              <a:buChar char="•"/>
            </a:pPr>
            <a:r>
              <a:rPr lang="en-US" sz="1200" dirty="0" smtClean="0"/>
              <a:t>Addresses logic complexity challenge and numerical precision challenge by using a streaming integer representation, which greatly reduces the complexity of the arithmetic units and eliminates sources of numerical round off error inherent in floating point representations. </a:t>
            </a:r>
          </a:p>
          <a:p>
            <a:pPr marL="285750" indent="-285750">
              <a:buFont typeface="Arial" charset="0"/>
              <a:buChar char="•"/>
            </a:pPr>
            <a:r>
              <a:rPr lang="en-US" sz="1200" dirty="0" smtClean="0"/>
              <a:t>Addresses the strong-scaling challenge (the need to scale performance only utilizing increased parallelism) using specialization of the compute elements to reduce the number of steps required to execute each clock cycle, and adopting the limit-case for strong scaling as its base design point (one computational element per computational cell for the problem domain) </a:t>
            </a:r>
          </a:p>
          <a:p>
            <a:pPr marL="742950" lvl="1" indent="-285750">
              <a:buFont typeface="Arial" charset="0"/>
              <a:buChar char="•"/>
            </a:pPr>
            <a:endParaRPr lang="en-US" sz="1200" dirty="0" smtClean="0"/>
          </a:p>
          <a:p>
            <a:pPr marL="285750" indent="-285750">
              <a:buFont typeface="Arial" charset="0"/>
              <a:buChar char="•"/>
            </a:pPr>
            <a:endParaRPr lang="en-US" sz="1200" dirty="0" smtClean="0"/>
          </a:p>
          <a:p>
            <a:endParaRPr lang="en-US" dirty="0" smtClean="0"/>
          </a:p>
          <a:p>
            <a:r>
              <a:rPr lang="en-US" dirty="0" smtClean="0"/>
              <a:t>How It Works/Innovative Claims/Risks </a:t>
            </a:r>
          </a:p>
          <a:p>
            <a:pPr marL="742950" lvl="1" indent="-285750">
              <a:buFont typeface="Arial" panose="020B0604020202020204" pitchFamily="34" charset="0"/>
              <a:buChar char="•"/>
            </a:pPr>
            <a:r>
              <a:rPr lang="en-US" dirty="0" smtClean="0">
                <a:solidFill>
                  <a:srgbClr val="FF0000"/>
                </a:solidFill>
              </a:rPr>
              <a:t>Provide additional information regarding technical approach and relevant prior research results</a:t>
            </a:r>
          </a:p>
          <a:p>
            <a:pPr marL="742950" lvl="1" indent="-285750">
              <a:buFont typeface="Arial" panose="020B0604020202020204" pitchFamily="34" charset="0"/>
              <a:buChar char="•"/>
            </a:pPr>
            <a:r>
              <a:rPr lang="en-US" dirty="0" smtClean="0">
                <a:solidFill>
                  <a:srgbClr val="FF0000"/>
                </a:solidFill>
              </a:rPr>
              <a:t>Graphics and/or plots that highlight characteristics and performance of approach vs. state of art</a:t>
            </a:r>
          </a:p>
          <a:p>
            <a:pPr marL="742950" lvl="1" indent="-285750">
              <a:buFont typeface="Arial" panose="020B0604020202020204" pitchFamily="34" charset="0"/>
              <a:buChar char="•"/>
            </a:pPr>
            <a:r>
              <a:rPr lang="en-US" dirty="0" smtClean="0">
                <a:solidFill>
                  <a:srgbClr val="FF0000"/>
                </a:solidFill>
              </a:rPr>
              <a:t>Conceptual diagrams or process flows</a:t>
            </a:r>
          </a:p>
          <a:p>
            <a:pPr marL="742950" lvl="1" indent="-285750">
              <a:buFont typeface="Arial" panose="020B0604020202020204" pitchFamily="34" charset="0"/>
              <a:buChar char="•"/>
            </a:pPr>
            <a:r>
              <a:rPr lang="en-US" dirty="0" smtClean="0">
                <a:solidFill>
                  <a:srgbClr val="FF0000"/>
                </a:solidFill>
              </a:rPr>
              <a:t>Define key risks and potential mitigation strategies</a:t>
            </a:r>
          </a:p>
          <a:p>
            <a:pPr lvl="1"/>
            <a:endParaRPr lang="en-US" dirty="0" smtClean="0"/>
          </a:p>
          <a:p>
            <a:pPr lvl="1"/>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39B577F-6036-4BCD-9021-A736CBC28733}" type="slidenum">
              <a:rPr lang="en-US" smtClean="0"/>
              <a:pPr/>
              <a:t>29</a:t>
            </a:fld>
            <a:endParaRPr lang="en-US" dirty="0"/>
          </a:p>
        </p:txBody>
      </p:sp>
    </p:spTree>
    <p:extLst>
      <p:ext uri="{BB962C8B-B14F-4D97-AF65-F5344CB8AC3E}">
        <p14:creationId xmlns:p14="http://schemas.microsoft.com/office/powerpoint/2010/main" val="2086119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a:lstStyle/>
          <a:p>
            <a:r>
              <a:rPr lang="en-US" smtClean="0">
                <a:ea typeface="ＭＳ Ｐゴシック" charset="-128"/>
                <a:cs typeface="ＭＳ Ｐゴシック" charset="-128"/>
              </a:rPr>
              <a:t>New world order</a:t>
            </a:r>
          </a:p>
        </p:txBody>
      </p:sp>
      <p:sp>
        <p:nvSpPr>
          <p:cNvPr id="37892" name="Slide Number Placeholder 3"/>
          <p:cNvSpPr>
            <a:spLocks noGrp="1"/>
          </p:cNvSpPr>
          <p:nvPr>
            <p:ph type="sldNum" sz="quarter" idx="5"/>
          </p:nvPr>
        </p:nvSpPr>
        <p:spPr bwMode="auto">
          <a:noFill/>
          <a:ln>
            <a:miter lim="800000"/>
            <a:headEnd/>
            <a:tailEnd/>
          </a:ln>
        </p:spPr>
        <p:txBody>
          <a:bodyPr/>
          <a:lstStyle/>
          <a:p>
            <a:fld id="{C76EF3AE-A1A7-3646-BF5F-690051C8F05F}" type="slidenum">
              <a:rPr lang="en-US" smtClean="0"/>
              <a:pPr/>
              <a:t>30</a:t>
            </a:fld>
            <a:endParaRPr lang="en-US" smtClean="0"/>
          </a:p>
        </p:txBody>
      </p:sp>
    </p:spTree>
    <p:extLst>
      <p:ext uri="{BB962C8B-B14F-4D97-AF65-F5344CB8AC3E}">
        <p14:creationId xmlns:p14="http://schemas.microsoft.com/office/powerpoint/2010/main" val="127756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err="1" smtClean="0"/>
              <a:t>Attojoule</a:t>
            </a:r>
            <a:r>
              <a:rPr lang="en-US" dirty="0" smtClean="0"/>
              <a:t> device is 6 orders of magnitude lower than today’s devices.</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5127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8500"/>
            <a:ext cx="5575300" cy="3486150"/>
          </a:xfrm>
        </p:spPr>
      </p:sp>
      <p:sp>
        <p:nvSpPr>
          <p:cNvPr id="3" name="Notes Placeholder 2"/>
          <p:cNvSpPr>
            <a:spLocks noGrp="1"/>
          </p:cNvSpPr>
          <p:nvPr>
            <p:ph type="body" idx="1"/>
          </p:nvPr>
        </p:nvSpPr>
        <p:spPr/>
        <p:txBody>
          <a:bodyPr/>
          <a:lstStyle/>
          <a:p>
            <a:pPr marL="0" marR="0" indent="0" algn="ctr" defTabSz="914400" rtl="0" eaLnBrk="0" fontAlgn="base" latinLnBrk="0" hangingPunct="0">
              <a:lnSpc>
                <a:spcPct val="100000"/>
              </a:lnSpc>
              <a:spcBef>
                <a:spcPct val="0"/>
              </a:spcBef>
              <a:spcAft>
                <a:spcPct val="0"/>
              </a:spcAft>
              <a:buClrTx/>
              <a:buSzTx/>
              <a:buFont typeface="Arial"/>
              <a:buNone/>
              <a:tabLst/>
              <a:defRPr/>
            </a:pPr>
            <a:r>
              <a:rPr lang="en-US" sz="1200" b="1" kern="0" dirty="0" smtClean="0">
                <a:solidFill>
                  <a:srgbClr val="000090"/>
                </a:solidFill>
                <a:latin typeface="Arial" pitchFamily="27" charset="0"/>
                <a:ea typeface="ＭＳ Ｐゴシック"/>
                <a:cs typeface="ＭＳ Ｐゴシック" charset="0"/>
              </a:rPr>
              <a:t>Broad Opportunities for Fundamental Science Breakthroughs</a:t>
            </a:r>
          </a:p>
          <a:p>
            <a:pPr marL="342900" indent="-342900" algn="ctr" defTabSz="914400" eaLnBrk="0" fontAlgn="base" hangingPunct="0">
              <a:spcBef>
                <a:spcPct val="0"/>
              </a:spcBef>
              <a:spcAft>
                <a:spcPct val="0"/>
              </a:spcAft>
              <a:buFont typeface="Arial"/>
              <a:buChar char="•"/>
            </a:pPr>
            <a:endParaRPr lang="en-US" sz="1200" b="1" dirty="0" smtClean="0">
              <a:latin typeface="Arial" charset="0"/>
              <a:ea typeface="ＭＳ Ｐゴシック" charset="0"/>
              <a:cs typeface="ＭＳ Ｐゴシック" charset="0"/>
            </a:endParaRPr>
          </a:p>
          <a:p>
            <a:pPr marL="342900" indent="-342900" algn="ctr" defTabSz="914400" eaLnBrk="0" fontAlgn="base" hangingPunct="0">
              <a:spcBef>
                <a:spcPct val="0"/>
              </a:spcBef>
              <a:spcAft>
                <a:spcPct val="0"/>
              </a:spcAft>
              <a:buFont typeface="Arial"/>
              <a:buChar char="•"/>
            </a:pPr>
            <a:r>
              <a:rPr lang="en-US" sz="1200" b="1" dirty="0" smtClean="0">
                <a:latin typeface="Arial" charset="0"/>
                <a:ea typeface="ＭＳ Ｐゴシック" charset="0"/>
                <a:cs typeface="ＭＳ Ｐゴシック" charset="0"/>
              </a:rPr>
              <a:t>Harnessing S-O coupling : can the D-M coupling be manipulated with low energies? </a:t>
            </a:r>
          </a:p>
          <a:p>
            <a:pPr marL="342900" indent="-342900" algn="ctr" defTabSz="914400" eaLnBrk="0" fontAlgn="base" hangingPunct="0">
              <a:spcBef>
                <a:spcPct val="0"/>
              </a:spcBef>
              <a:spcAft>
                <a:spcPct val="0"/>
              </a:spcAft>
              <a:buFont typeface="Arial"/>
              <a:buChar char="•"/>
            </a:pPr>
            <a:r>
              <a:rPr lang="en-US" sz="1200" b="1" dirty="0" smtClean="0">
                <a:latin typeface="Arial" charset="0"/>
                <a:ea typeface="ＭＳ Ｐゴシック" charset="0"/>
                <a:cs typeface="ＭＳ Ｐゴシック" charset="0"/>
              </a:rPr>
              <a:t>Orbital degree of freedom</a:t>
            </a:r>
          </a:p>
          <a:p>
            <a:pPr marL="342900" indent="-342900" algn="ctr" defTabSz="914400" eaLnBrk="0" fontAlgn="base" hangingPunct="0">
              <a:spcBef>
                <a:spcPct val="0"/>
              </a:spcBef>
              <a:spcAft>
                <a:spcPct val="0"/>
              </a:spcAft>
              <a:buFont typeface="Arial"/>
              <a:buChar char="•"/>
            </a:pPr>
            <a:r>
              <a:rPr lang="en-US" sz="1200" b="1" dirty="0" smtClean="0">
                <a:latin typeface="Arial" charset="0"/>
                <a:ea typeface="ＭＳ Ｐゴシック" charset="0"/>
                <a:cs typeface="ＭＳ Ｐゴシック" charset="0"/>
              </a:rPr>
              <a:t>Control of correlations at </a:t>
            </a:r>
            <a:r>
              <a:rPr lang="en-US" sz="1200" b="1" dirty="0" err="1" smtClean="0">
                <a:latin typeface="Arial" charset="0"/>
                <a:ea typeface="ＭＳ Ｐゴシック" charset="0"/>
                <a:cs typeface="ＭＳ Ｐゴシック" charset="0"/>
              </a:rPr>
              <a:t>meV</a:t>
            </a:r>
            <a:r>
              <a:rPr lang="en-US" sz="1200" b="1" dirty="0" smtClean="0">
                <a:latin typeface="Arial" charset="0"/>
                <a:ea typeface="ＭＳ Ｐゴシック" charset="0"/>
                <a:cs typeface="ＭＳ Ｐゴシック" charset="0"/>
              </a:rPr>
              <a:t> scale</a:t>
            </a:r>
          </a:p>
          <a:p>
            <a:pPr marL="342900" indent="-342900" algn="ctr" defTabSz="914400" eaLnBrk="0" fontAlgn="base" hangingPunct="0">
              <a:spcBef>
                <a:spcPct val="0"/>
              </a:spcBef>
              <a:spcAft>
                <a:spcPct val="0"/>
              </a:spcAft>
              <a:buFont typeface="Arial"/>
              <a:buChar char="•"/>
            </a:pPr>
            <a:r>
              <a:rPr lang="en-US" sz="1200" b="1" dirty="0" smtClean="0">
                <a:latin typeface="Arial" charset="0"/>
                <a:ea typeface="ＭＳ Ｐゴシック" charset="0"/>
                <a:cs typeface="ＭＳ Ｐゴシック" charset="0"/>
              </a:rPr>
              <a:t>How to measure correlations?</a:t>
            </a:r>
          </a:p>
          <a:p>
            <a:pPr marL="342900" indent="-342900" algn="ctr" defTabSz="914400" eaLnBrk="0" fontAlgn="base" hangingPunct="0">
              <a:spcBef>
                <a:spcPct val="0"/>
              </a:spcBef>
              <a:spcAft>
                <a:spcPct val="0"/>
              </a:spcAft>
              <a:buFont typeface="Arial"/>
              <a:buChar char="•"/>
            </a:pPr>
            <a:r>
              <a:rPr lang="en-US" sz="1200" b="1" dirty="0" smtClean="0">
                <a:latin typeface="Arial" charset="0"/>
                <a:ea typeface="ＭＳ Ｐゴシック" charset="0"/>
                <a:cs typeface="ＭＳ Ｐゴシック" charset="0"/>
              </a:rPr>
              <a:t>Science with Bosons : </a:t>
            </a:r>
            <a:r>
              <a:rPr lang="en-US" sz="1200" b="1" dirty="0" err="1" smtClean="0">
                <a:latin typeface="Arial" charset="0"/>
                <a:ea typeface="ＭＳ Ｐゴシック" charset="0"/>
                <a:cs typeface="ＭＳ Ｐゴシック" charset="0"/>
              </a:rPr>
              <a:t>Magnon</a:t>
            </a:r>
            <a:r>
              <a:rPr lang="en-US" sz="1200" b="1" dirty="0" smtClean="0">
                <a:latin typeface="Arial" charset="0"/>
                <a:ea typeface="ＭＳ Ｐゴシック" charset="0"/>
                <a:cs typeface="ＭＳ Ｐゴシック" charset="0"/>
              </a:rPr>
              <a:t>, Phonons, </a:t>
            </a:r>
            <a:r>
              <a:rPr lang="en-US" sz="1200" b="1" dirty="0" err="1" smtClean="0">
                <a:latin typeface="Arial" charset="0"/>
                <a:ea typeface="ＭＳ Ｐゴシック" charset="0"/>
                <a:cs typeface="ＭＳ Ｐゴシック" charset="0"/>
              </a:rPr>
              <a:t>etc</a:t>
            </a:r>
            <a:endParaRPr lang="en-US" sz="1200" b="1" dirty="0" smtClean="0">
              <a:latin typeface="Arial" charset="0"/>
              <a:ea typeface="ＭＳ Ｐゴシック" charset="0"/>
              <a:cs typeface="ＭＳ Ｐゴシック" charset="0"/>
            </a:endParaRPr>
          </a:p>
          <a:p>
            <a:pPr marL="342900" indent="-342900" algn="ctr" defTabSz="914400" eaLnBrk="0" fontAlgn="base" hangingPunct="0">
              <a:spcBef>
                <a:spcPct val="0"/>
              </a:spcBef>
              <a:spcAft>
                <a:spcPct val="0"/>
              </a:spcAft>
              <a:buFont typeface="Arial"/>
              <a:buChar char="•"/>
            </a:pPr>
            <a:r>
              <a:rPr lang="en-US" sz="1200" b="1" dirty="0" smtClean="0">
                <a:latin typeface="Arial" charset="0"/>
                <a:ea typeface="ＭＳ Ｐゴシック" charset="0"/>
                <a:cs typeface="ＭＳ Ｐゴシック" charset="0"/>
              </a:rPr>
              <a:t>Negative capacitance with spin-charge coupling: what happens to the spin degree of freedom?</a:t>
            </a:r>
          </a:p>
          <a:p>
            <a:pPr marL="342900" indent="-342900" algn="ctr" defTabSz="914400" eaLnBrk="0" fontAlgn="base" hangingPunct="0">
              <a:spcBef>
                <a:spcPct val="0"/>
              </a:spcBef>
              <a:spcAft>
                <a:spcPct val="0"/>
              </a:spcAft>
              <a:buFont typeface="Arial"/>
              <a:buChar char="•"/>
            </a:pPr>
            <a:r>
              <a:rPr lang="en-US" sz="1200" b="1" dirty="0" smtClean="0">
                <a:latin typeface="Arial" charset="0"/>
                <a:ea typeface="ＭＳ Ｐゴシック" charset="0"/>
                <a:cs typeface="ＭＳ Ｐゴシック" charset="0"/>
              </a:rPr>
              <a:t>Ultrafast studies of negative capacitance</a:t>
            </a:r>
          </a:p>
        </p:txBody>
      </p:sp>
      <p:sp>
        <p:nvSpPr>
          <p:cNvPr id="4" name="Slide Number Placeholder 3"/>
          <p:cNvSpPr>
            <a:spLocks noGrp="1"/>
          </p:cNvSpPr>
          <p:nvPr>
            <p:ph type="sldNum" sz="quarter" idx="10"/>
          </p:nvPr>
        </p:nvSpPr>
        <p:spPr/>
        <p:txBody>
          <a:bodyPr/>
          <a:lstStyle/>
          <a:p>
            <a:fld id="{6330B5BD-7596-2345-A46F-AB64B8F077F6}" type="slidenum">
              <a:rPr lang="en-US" smtClean="0"/>
              <a:t>6</a:t>
            </a:fld>
            <a:endParaRPr lang="en-US"/>
          </a:p>
        </p:txBody>
      </p:sp>
    </p:spTree>
    <p:extLst>
      <p:ext uri="{BB962C8B-B14F-4D97-AF65-F5344CB8AC3E}">
        <p14:creationId xmlns:p14="http://schemas.microsoft.com/office/powerpoint/2010/main" val="223808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“you cannot fabricate what you cannot measure”</a:t>
            </a:r>
            <a:endParaRPr lang="en-US" dirty="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8</a:t>
            </a:fld>
            <a:endParaRPr lang="en-US" dirty="0"/>
          </a:p>
        </p:txBody>
      </p:sp>
    </p:spTree>
    <p:extLst>
      <p:ext uri="{BB962C8B-B14F-4D97-AF65-F5344CB8AC3E}">
        <p14:creationId xmlns:p14="http://schemas.microsoft.com/office/powerpoint/2010/main" val="373726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
            </a:r>
            <a:r>
              <a:rPr lang="en-US" dirty="0" err="1" smtClean="0"/>
              <a:t>femtojoule</a:t>
            </a:r>
            <a:r>
              <a:rPr lang="en-US" dirty="0" smtClean="0"/>
              <a:t> demonstrated,</a:t>
            </a:r>
            <a:r>
              <a:rPr lang="en-US" baseline="0" dirty="0" smtClean="0"/>
              <a:t> theoretical limit for </a:t>
            </a:r>
            <a:r>
              <a:rPr lang="en-US" baseline="0" dirty="0" err="1" smtClean="0"/>
              <a:t>skrymion</a:t>
            </a:r>
            <a:r>
              <a:rPr lang="en-US" baseline="0" dirty="0" smtClean="0"/>
              <a:t> is ~1/10 to 1/100 of </a:t>
            </a:r>
            <a:r>
              <a:rPr lang="en-US" baseline="0" dirty="0" err="1" smtClean="0"/>
              <a:t>attojoule</a:t>
            </a:r>
            <a:r>
              <a:rPr lang="en-US" baseline="0" dirty="0" smtClean="0"/>
              <a:t>, CMOS is ~1 </a:t>
            </a:r>
            <a:r>
              <a:rPr lang="en-US" baseline="0" dirty="0" err="1" smtClean="0"/>
              <a:t>picojoule</a:t>
            </a:r>
            <a:endParaRPr lang="en-US" dirty="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9</a:t>
            </a:fld>
            <a:endParaRPr lang="en-US" dirty="0"/>
          </a:p>
        </p:txBody>
      </p:sp>
    </p:spTree>
    <p:extLst>
      <p:ext uri="{BB962C8B-B14F-4D97-AF65-F5344CB8AC3E}">
        <p14:creationId xmlns:p14="http://schemas.microsoft.com/office/powerpoint/2010/main" val="400638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
            </a:r>
            <a:r>
              <a:rPr lang="en-US" baseline="0" dirty="0" smtClean="0"/>
              <a:t> defects that effectively form single atom wide superconducting wires in </a:t>
            </a:r>
            <a:r>
              <a:rPr lang="en-US" sz="1200" b="0" i="0" kern="1200" dirty="0" smtClean="0">
                <a:solidFill>
                  <a:schemeClr val="tx1"/>
                </a:solidFill>
                <a:effectLst/>
                <a:latin typeface="Arial" pitchFamily="34" charset="0"/>
                <a:ea typeface="+mn-ea"/>
                <a:cs typeface="+mn-cs"/>
              </a:rPr>
              <a:t>Transition Metal </a:t>
            </a:r>
            <a:r>
              <a:rPr lang="en-US" sz="1200" b="0" i="0" kern="1200" dirty="0" err="1" smtClean="0">
                <a:solidFill>
                  <a:schemeClr val="tx1"/>
                </a:solidFill>
                <a:effectLst/>
                <a:latin typeface="Arial" pitchFamily="34" charset="0"/>
                <a:ea typeface="+mn-ea"/>
                <a:cs typeface="+mn-cs"/>
              </a:rPr>
              <a:t>Dichalcogenides</a:t>
            </a:r>
            <a:r>
              <a:rPr lang="en-US" sz="1200" b="0" i="0" kern="1200" dirty="0" smtClean="0">
                <a:solidFill>
                  <a:schemeClr val="tx1"/>
                </a:solidFill>
                <a:effectLst/>
                <a:latin typeface="Arial" pitchFamily="34" charset="0"/>
                <a:ea typeface="+mn-ea"/>
                <a:cs typeface="+mn-cs"/>
              </a:rPr>
              <a:t> (TMDs).</a:t>
            </a:r>
            <a:endParaRPr lang="en-US" dirty="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11</a:t>
            </a:fld>
            <a:endParaRPr lang="en-US" dirty="0"/>
          </a:p>
        </p:txBody>
      </p:sp>
    </p:spTree>
    <p:extLst>
      <p:ext uri="{BB962C8B-B14F-4D97-AF65-F5344CB8AC3E}">
        <p14:creationId xmlns:p14="http://schemas.microsoft.com/office/powerpoint/2010/main" val="382578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0.5</a:t>
            </a:r>
            <a:r>
              <a:rPr lang="en-US" baseline="0" dirty="0" smtClean="0"/>
              <a:t> Angstrom resolution</a:t>
            </a:r>
            <a:endParaRPr lang="en-US" dirty="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12</a:t>
            </a:fld>
            <a:endParaRPr lang="en-US" dirty="0"/>
          </a:p>
        </p:txBody>
      </p:sp>
    </p:spTree>
    <p:extLst>
      <p:ext uri="{BB962C8B-B14F-4D97-AF65-F5344CB8AC3E}">
        <p14:creationId xmlns:p14="http://schemas.microsoft.com/office/powerpoint/2010/main" val="3825788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13</a:t>
            </a:fld>
            <a:endParaRPr lang="en-US" dirty="0"/>
          </a:p>
        </p:txBody>
      </p:sp>
    </p:spTree>
    <p:extLst>
      <p:ext uri="{BB962C8B-B14F-4D97-AF65-F5344CB8AC3E}">
        <p14:creationId xmlns:p14="http://schemas.microsoft.com/office/powerpoint/2010/main" val="342141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4F444D7-0C6A-476D-B239-76567BDCDBA5}" type="slidenum">
              <a:rPr lang="en-US" smtClean="0"/>
              <a:pPr>
                <a:defRPr/>
              </a:pPr>
              <a:t>15</a:t>
            </a:fld>
            <a:endParaRPr lang="en-US" dirty="0"/>
          </a:p>
        </p:txBody>
      </p:sp>
    </p:spTree>
    <p:extLst>
      <p:ext uri="{BB962C8B-B14F-4D97-AF65-F5344CB8AC3E}">
        <p14:creationId xmlns:p14="http://schemas.microsoft.com/office/powerpoint/2010/main" val="13980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7"/>
            <a:ext cx="7772400" cy="122502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3252F67E-C019-4E9C-B62B-C434E96E859C}" type="slidenum">
              <a:rPr lang="en-US"/>
              <a:pPr>
                <a:defRPr/>
              </a:pPr>
              <a:t>‹#›</a:t>
            </a:fld>
            <a:endParaRPr lang="en-US" dirty="0"/>
          </a:p>
        </p:txBody>
      </p:sp>
    </p:spTree>
    <p:extLst>
      <p:ext uri="{BB962C8B-B14F-4D97-AF65-F5344CB8AC3E}">
        <p14:creationId xmlns:p14="http://schemas.microsoft.com/office/powerpoint/2010/main" val="230966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3189" y="0"/>
            <a:ext cx="7543800" cy="635001"/>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89000"/>
            <a:ext cx="7772400" cy="4191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6E20CB4A-F434-4C78-8E5A-9D9ED746EA4F}" type="slidenum">
              <a:rPr lang="en-US"/>
              <a:pPr>
                <a:defRPr/>
              </a:pPr>
              <a:t>‹#›</a:t>
            </a:fld>
            <a:endParaRPr lang="en-US" dirty="0"/>
          </a:p>
        </p:txBody>
      </p:sp>
    </p:spTree>
    <p:extLst>
      <p:ext uri="{BB962C8B-B14F-4D97-AF65-F5344CB8AC3E}">
        <p14:creationId xmlns:p14="http://schemas.microsoft.com/office/powerpoint/2010/main" val="131636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59532"/>
            <a:ext cx="2114550" cy="513953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9532"/>
            <a:ext cx="6191250" cy="513953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0AB6928A-9BAB-4821-B290-34BC934FBD7B}" type="slidenum">
              <a:rPr lang="en-US"/>
              <a:pPr>
                <a:defRPr/>
              </a:pPr>
              <a:t>‹#›</a:t>
            </a:fld>
            <a:endParaRPr lang="en-US" dirty="0"/>
          </a:p>
        </p:txBody>
      </p:sp>
    </p:spTree>
    <p:extLst>
      <p:ext uri="{BB962C8B-B14F-4D97-AF65-F5344CB8AC3E}">
        <p14:creationId xmlns:p14="http://schemas.microsoft.com/office/powerpoint/2010/main" val="433912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59532"/>
            <a:ext cx="8458200" cy="513953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4378325" y="5480847"/>
            <a:ext cx="400050" cy="145521"/>
          </a:xfrm>
          <a:prstGeom prst="rect">
            <a:avLst/>
          </a:prstGeom>
        </p:spPr>
        <p:txBody>
          <a:bodyPr/>
          <a:lstStyle>
            <a:lvl1pPr algn="ctr">
              <a:defRPr/>
            </a:lvl1pPr>
          </a:lstStyle>
          <a:p>
            <a:pPr>
              <a:defRPr/>
            </a:pPr>
            <a:fld id="{B833DF39-277F-4747-924E-D3CA643AE649}" type="slidenum">
              <a:rPr lang="en-US"/>
              <a:pPr>
                <a:defRPr/>
              </a:pPr>
              <a:t>‹#›</a:t>
            </a:fld>
            <a:endParaRPr lang="en-US" dirty="0"/>
          </a:p>
        </p:txBody>
      </p:sp>
    </p:spTree>
    <p:extLst>
      <p:ext uri="{BB962C8B-B14F-4D97-AF65-F5344CB8AC3E}">
        <p14:creationId xmlns:p14="http://schemas.microsoft.com/office/powerpoint/2010/main" val="1103879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333500" y="5458355"/>
            <a:ext cx="6477000" cy="248708"/>
          </a:xfrm>
          <a:prstGeom prst="rect">
            <a:avLst/>
          </a:prstGeom>
        </p:spPr>
        <p:txBody>
          <a:bodyPr/>
          <a:lstStyle/>
          <a:p>
            <a:pPr>
              <a:defRPr/>
            </a:pPr>
            <a:r>
              <a:rPr lang="en-US" smtClean="0"/>
              <a:t>DARPA-BAA-14-62    ICONS  </a:t>
            </a:r>
            <a:endParaRPr lang="en-US" dirty="0"/>
          </a:p>
        </p:txBody>
      </p:sp>
      <p:sp>
        <p:nvSpPr>
          <p:cNvPr id="4" name="Slide Number Placeholder 3"/>
          <p:cNvSpPr>
            <a:spLocks noGrp="1"/>
          </p:cNvSpPr>
          <p:nvPr>
            <p:ph type="sldNum" sz="quarter" idx="11"/>
          </p:nvPr>
        </p:nvSpPr>
        <p:spPr>
          <a:xfrm>
            <a:off x="8102430" y="5461000"/>
            <a:ext cx="762000" cy="243418"/>
          </a:xfrm>
          <a:prstGeom prst="rect">
            <a:avLst/>
          </a:prstGeom>
        </p:spPr>
        <p:txBody>
          <a:bodyPr/>
          <a:lstStyle/>
          <a:p>
            <a:pPr>
              <a:defRPr/>
            </a:pPr>
            <a:fld id="{231CC523-8BC6-4921-807A-66BD262F34AB}" type="slidenum">
              <a:rPr lang="en-US" smtClean="0"/>
              <a:pPr>
                <a:defRPr/>
              </a:pPr>
              <a:t>‹#›</a:t>
            </a:fld>
            <a:endParaRPr lang="en-US"/>
          </a:p>
        </p:txBody>
      </p:sp>
      <p:sp>
        <p:nvSpPr>
          <p:cNvPr id="6" name="Title 1"/>
          <p:cNvSpPr>
            <a:spLocks noGrp="1"/>
          </p:cNvSpPr>
          <p:nvPr>
            <p:ph type="ctrTitle"/>
          </p:nvPr>
        </p:nvSpPr>
        <p:spPr>
          <a:xfrm>
            <a:off x="1622426" y="126182"/>
            <a:ext cx="7140575" cy="510540"/>
          </a:xfrm>
          <a:prstGeom prst="rect">
            <a:avLst/>
          </a:prstGeom>
        </p:spPr>
        <p:txBody>
          <a:bodyPr>
            <a:normAutofit/>
          </a:bodyPr>
          <a:lstStyle>
            <a:lvl1pPr algn="l">
              <a:defRPr sz="2000" b="0">
                <a:latin typeface="Tahoma" pitchFamily="34" charset="0"/>
                <a:ea typeface="Tahoma" pitchFamily="34" charset="0"/>
                <a:cs typeface="Tahoma" pitchFamily="34" charset="0"/>
              </a:defRPr>
            </a:lvl1pPr>
          </a:lstStyle>
          <a:p>
            <a:r>
              <a:rPr lang="en-US" smtClean="0"/>
              <a:t>Click to edit Master title style</a:t>
            </a:r>
            <a:endParaRPr lang="en-US" dirty="0"/>
          </a:p>
        </p:txBody>
      </p:sp>
      <p:cxnSp>
        <p:nvCxnSpPr>
          <p:cNvPr id="7" name="Straight Connector 6"/>
          <p:cNvCxnSpPr>
            <a:cxnSpLocks noChangeShapeType="1"/>
          </p:cNvCxnSpPr>
          <p:nvPr userDrawn="1"/>
        </p:nvCxnSpPr>
        <p:spPr bwMode="auto">
          <a:xfrm>
            <a:off x="381000" y="700084"/>
            <a:ext cx="8382000" cy="1323"/>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7143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3189" y="0"/>
            <a:ext cx="7543800" cy="635001"/>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889000"/>
            <a:ext cx="7772400" cy="4191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847306C3-38AC-497D-8E11-89DB11949868}" type="slidenum">
              <a:rPr lang="en-US"/>
              <a:pPr>
                <a:defRPr/>
              </a:pPr>
              <a:t>‹#›</a:t>
            </a:fld>
            <a:endParaRPr lang="en-US" dirty="0"/>
          </a:p>
        </p:txBody>
      </p:sp>
    </p:spTree>
    <p:extLst>
      <p:ext uri="{BB962C8B-B14F-4D97-AF65-F5344CB8AC3E}">
        <p14:creationId xmlns:p14="http://schemas.microsoft.com/office/powerpoint/2010/main" val="61874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FEF76242-DD54-443C-BA9F-5C7CE422EFE4}" type="slidenum">
              <a:rPr lang="en-US"/>
              <a:pPr>
                <a:defRPr/>
              </a:pPr>
              <a:t>‹#›</a:t>
            </a:fld>
            <a:endParaRPr lang="en-US" dirty="0"/>
          </a:p>
        </p:txBody>
      </p:sp>
    </p:spTree>
    <p:extLst>
      <p:ext uri="{BB962C8B-B14F-4D97-AF65-F5344CB8AC3E}">
        <p14:creationId xmlns:p14="http://schemas.microsoft.com/office/powerpoint/2010/main" val="369462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189" y="0"/>
            <a:ext cx="7543800" cy="635001"/>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89000"/>
            <a:ext cx="38100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89000"/>
            <a:ext cx="3810000" cy="41910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9364FB5C-839D-4AE1-9133-E608A8E5DB00}" type="slidenum">
              <a:rPr lang="en-US"/>
              <a:pPr>
                <a:defRPr/>
              </a:pPr>
              <a:t>‹#›</a:t>
            </a:fld>
            <a:endParaRPr lang="en-US" dirty="0"/>
          </a:p>
        </p:txBody>
      </p:sp>
    </p:spTree>
    <p:extLst>
      <p:ext uri="{BB962C8B-B14F-4D97-AF65-F5344CB8AC3E}">
        <p14:creationId xmlns:p14="http://schemas.microsoft.com/office/powerpoint/2010/main" val="377672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4"/>
            <a:ext cx="8229600" cy="9525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279261"/>
            <a:ext cx="4041775" cy="53313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962ECE42-5FE5-4155-B3C6-61444289F33B}" type="slidenum">
              <a:rPr lang="en-US"/>
              <a:pPr>
                <a:defRPr/>
              </a:pPr>
              <a:t>‹#›</a:t>
            </a:fld>
            <a:endParaRPr lang="en-US" dirty="0"/>
          </a:p>
        </p:txBody>
      </p:sp>
    </p:spTree>
    <p:extLst>
      <p:ext uri="{BB962C8B-B14F-4D97-AF65-F5344CB8AC3E}">
        <p14:creationId xmlns:p14="http://schemas.microsoft.com/office/powerpoint/2010/main" val="153728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3189" y="0"/>
            <a:ext cx="7543800" cy="635001"/>
          </a:xfrm>
          <a:prstGeom prst="rect">
            <a:avLst/>
          </a:prstGeom>
        </p:spPr>
        <p:txBody>
          <a:bodyPr/>
          <a:lstStyle/>
          <a:p>
            <a:r>
              <a:rPr lang="en-US" smtClean="0"/>
              <a:t>Click to edit Master title style</a:t>
            </a:r>
            <a:endParaRPr lang="en-US"/>
          </a:p>
        </p:txBody>
      </p:sp>
      <p:sp>
        <p:nvSpPr>
          <p:cNvPr id="3"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5675C02F-222C-4F68-9798-605C29F5EC41}" type="slidenum">
              <a:rPr lang="en-US"/>
              <a:pPr>
                <a:defRPr/>
              </a:pPr>
              <a:t>‹#›</a:t>
            </a:fld>
            <a:endParaRPr lang="en-US" dirty="0"/>
          </a:p>
        </p:txBody>
      </p:sp>
    </p:spTree>
    <p:extLst>
      <p:ext uri="{BB962C8B-B14F-4D97-AF65-F5344CB8AC3E}">
        <p14:creationId xmlns:p14="http://schemas.microsoft.com/office/powerpoint/2010/main" val="43984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3C6B4A17-34EF-4D67-8517-609C203E808A}" type="slidenum">
              <a:rPr lang="en-US"/>
              <a:pPr>
                <a:defRPr/>
              </a:pPr>
              <a:t>‹#›</a:t>
            </a:fld>
            <a:endParaRPr lang="en-US" dirty="0"/>
          </a:p>
        </p:txBody>
      </p:sp>
    </p:spTree>
    <p:extLst>
      <p:ext uri="{BB962C8B-B14F-4D97-AF65-F5344CB8AC3E}">
        <p14:creationId xmlns:p14="http://schemas.microsoft.com/office/powerpoint/2010/main" val="13091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5"/>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8DDBDFDD-CEF2-430B-85EE-2A5867BC8F8D}" type="slidenum">
              <a:rPr lang="en-US"/>
              <a:pPr>
                <a:defRPr/>
              </a:pPr>
              <a:t>‹#›</a:t>
            </a:fld>
            <a:endParaRPr lang="en-US" dirty="0"/>
          </a:p>
        </p:txBody>
      </p:sp>
    </p:spTree>
    <p:extLst>
      <p:ext uri="{BB962C8B-B14F-4D97-AF65-F5344CB8AC3E}">
        <p14:creationId xmlns:p14="http://schemas.microsoft.com/office/powerpoint/2010/main" val="3463206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3"/>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4472784"/>
            <a:ext cx="5486400" cy="6707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sldNum" sz="quarter" idx="10"/>
          </p:nvPr>
        </p:nvSpPr>
        <p:spPr>
          <a:xfrm>
            <a:off x="4371975" y="5471587"/>
            <a:ext cx="400050" cy="145521"/>
          </a:xfrm>
          <a:prstGeom prst="rect">
            <a:avLst/>
          </a:prstGeom>
          <a:ln/>
        </p:spPr>
        <p:txBody>
          <a:bodyPr/>
          <a:lstStyle>
            <a:lvl1pPr>
              <a:defRPr/>
            </a:lvl1pPr>
          </a:lstStyle>
          <a:p>
            <a:pPr>
              <a:defRPr/>
            </a:pPr>
            <a:fld id="{EE109F63-B4E1-4C60-8A7E-6A3FFB95754E}" type="slidenum">
              <a:rPr lang="en-US"/>
              <a:pPr>
                <a:defRPr/>
              </a:pPr>
              <a:t>‹#›</a:t>
            </a:fld>
            <a:endParaRPr lang="en-US" dirty="0"/>
          </a:p>
        </p:txBody>
      </p:sp>
    </p:spTree>
    <p:extLst>
      <p:ext uri="{BB962C8B-B14F-4D97-AF65-F5344CB8AC3E}">
        <p14:creationId xmlns:p14="http://schemas.microsoft.com/office/powerpoint/2010/main" val="21152526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l" rtl="0" eaLnBrk="0" fontAlgn="base" hangingPunct="0">
        <a:lnSpc>
          <a:spcPct val="95000"/>
        </a:lnSpc>
        <a:spcBef>
          <a:spcPct val="0"/>
        </a:spcBef>
        <a:spcAft>
          <a:spcPct val="0"/>
        </a:spcAft>
        <a:defRPr sz="2800" b="1">
          <a:solidFill>
            <a:schemeClr val="tx1"/>
          </a:solidFill>
          <a:latin typeface="+mj-lt"/>
          <a:ea typeface="+mj-ea"/>
          <a:cs typeface="+mj-cs"/>
        </a:defRPr>
      </a:lvl1pPr>
      <a:lvl2pPr algn="l" rtl="0" eaLnBrk="0" fontAlgn="base" hangingPunct="0">
        <a:lnSpc>
          <a:spcPct val="95000"/>
        </a:lnSpc>
        <a:spcBef>
          <a:spcPct val="0"/>
        </a:spcBef>
        <a:spcAft>
          <a:spcPct val="0"/>
        </a:spcAft>
        <a:defRPr sz="2800" b="1">
          <a:solidFill>
            <a:srgbClr val="9A172F"/>
          </a:solidFill>
          <a:latin typeface="Arial" pitchFamily="34" charset="0"/>
        </a:defRPr>
      </a:lvl2pPr>
      <a:lvl3pPr algn="l" rtl="0" eaLnBrk="0" fontAlgn="base" hangingPunct="0">
        <a:lnSpc>
          <a:spcPct val="95000"/>
        </a:lnSpc>
        <a:spcBef>
          <a:spcPct val="0"/>
        </a:spcBef>
        <a:spcAft>
          <a:spcPct val="0"/>
        </a:spcAft>
        <a:defRPr sz="2800" b="1">
          <a:solidFill>
            <a:srgbClr val="9A172F"/>
          </a:solidFill>
          <a:latin typeface="Arial" pitchFamily="34" charset="0"/>
        </a:defRPr>
      </a:lvl3pPr>
      <a:lvl4pPr algn="l" rtl="0" eaLnBrk="0" fontAlgn="base" hangingPunct="0">
        <a:lnSpc>
          <a:spcPct val="95000"/>
        </a:lnSpc>
        <a:spcBef>
          <a:spcPct val="0"/>
        </a:spcBef>
        <a:spcAft>
          <a:spcPct val="0"/>
        </a:spcAft>
        <a:defRPr sz="2800" b="1">
          <a:solidFill>
            <a:srgbClr val="9A172F"/>
          </a:solidFill>
          <a:latin typeface="Arial" pitchFamily="34" charset="0"/>
        </a:defRPr>
      </a:lvl4pPr>
      <a:lvl5pPr algn="l" rtl="0" eaLnBrk="0" fontAlgn="base" hangingPunct="0">
        <a:lnSpc>
          <a:spcPct val="95000"/>
        </a:lnSpc>
        <a:spcBef>
          <a:spcPct val="0"/>
        </a:spcBef>
        <a:spcAft>
          <a:spcPct val="0"/>
        </a:spcAft>
        <a:defRPr sz="2800" b="1">
          <a:solidFill>
            <a:srgbClr val="9A172F"/>
          </a:solidFill>
          <a:latin typeface="Arial" pitchFamily="34" charset="0"/>
        </a:defRPr>
      </a:lvl5pPr>
      <a:lvl6pPr marL="457200" algn="l" rtl="0" fontAlgn="base">
        <a:lnSpc>
          <a:spcPct val="95000"/>
        </a:lnSpc>
        <a:spcBef>
          <a:spcPct val="0"/>
        </a:spcBef>
        <a:spcAft>
          <a:spcPct val="0"/>
        </a:spcAft>
        <a:defRPr sz="2800" b="1">
          <a:solidFill>
            <a:srgbClr val="9A172F"/>
          </a:solidFill>
          <a:latin typeface="Arial" pitchFamily="34" charset="0"/>
        </a:defRPr>
      </a:lvl6pPr>
      <a:lvl7pPr marL="914400" algn="l" rtl="0" fontAlgn="base">
        <a:lnSpc>
          <a:spcPct val="95000"/>
        </a:lnSpc>
        <a:spcBef>
          <a:spcPct val="0"/>
        </a:spcBef>
        <a:spcAft>
          <a:spcPct val="0"/>
        </a:spcAft>
        <a:defRPr sz="2800" b="1">
          <a:solidFill>
            <a:srgbClr val="9A172F"/>
          </a:solidFill>
          <a:latin typeface="Arial" pitchFamily="34" charset="0"/>
        </a:defRPr>
      </a:lvl7pPr>
      <a:lvl8pPr marL="1371600" algn="l" rtl="0" fontAlgn="base">
        <a:lnSpc>
          <a:spcPct val="95000"/>
        </a:lnSpc>
        <a:spcBef>
          <a:spcPct val="0"/>
        </a:spcBef>
        <a:spcAft>
          <a:spcPct val="0"/>
        </a:spcAft>
        <a:defRPr sz="2800" b="1">
          <a:solidFill>
            <a:srgbClr val="9A172F"/>
          </a:solidFill>
          <a:latin typeface="Arial" pitchFamily="34" charset="0"/>
        </a:defRPr>
      </a:lvl8pPr>
      <a:lvl9pPr marL="1828800" algn="l" rtl="0" fontAlgn="base">
        <a:lnSpc>
          <a:spcPct val="95000"/>
        </a:lnSpc>
        <a:spcBef>
          <a:spcPct val="0"/>
        </a:spcBef>
        <a:spcAft>
          <a:spcPct val="0"/>
        </a:spcAft>
        <a:defRPr sz="2800" b="1">
          <a:solidFill>
            <a:srgbClr val="9A172F"/>
          </a:solidFill>
          <a:latin typeface="Arial" pitchFamily="34" charset="0"/>
        </a:defRPr>
      </a:lvl9pPr>
    </p:titleStyle>
    <p:bodyStyle>
      <a:lvl1pPr marL="225425" indent="-225425" algn="l" rtl="0" eaLnBrk="0" fontAlgn="base" hangingPunct="0">
        <a:spcBef>
          <a:spcPct val="25000"/>
        </a:spcBef>
        <a:spcAft>
          <a:spcPct val="0"/>
        </a:spcAft>
        <a:buChar char="•"/>
        <a:defRPr sz="2400">
          <a:solidFill>
            <a:schemeClr val="tx1"/>
          </a:solidFill>
          <a:latin typeface="+mn-lt"/>
          <a:ea typeface="+mn-ea"/>
          <a:cs typeface="+mn-cs"/>
        </a:defRPr>
      </a:lvl1pPr>
      <a:lvl2pPr marL="684213" indent="-227013" algn="l" rtl="0" eaLnBrk="0" fontAlgn="base" hangingPunct="0">
        <a:spcBef>
          <a:spcPct val="25000"/>
        </a:spcBef>
        <a:spcAft>
          <a:spcPct val="0"/>
        </a:spcAft>
        <a:buChar char="–"/>
        <a:defRPr sz="2400">
          <a:solidFill>
            <a:schemeClr val="tx1"/>
          </a:solidFill>
          <a:latin typeface="+mn-lt"/>
        </a:defRPr>
      </a:lvl2pPr>
      <a:lvl3pPr marL="1143000" indent="-228600" algn="l" rtl="0" eaLnBrk="0" fontAlgn="base" hangingPunct="0">
        <a:spcBef>
          <a:spcPct val="25000"/>
        </a:spcBef>
        <a:spcAft>
          <a:spcPct val="0"/>
        </a:spcAft>
        <a:buChar char="•"/>
        <a:defRPr sz="2000">
          <a:solidFill>
            <a:schemeClr val="tx1"/>
          </a:solidFill>
          <a:latin typeface="+mn-lt"/>
        </a:defRPr>
      </a:lvl3pPr>
      <a:lvl4pPr marL="1600200" indent="-228600" algn="l" rtl="0" eaLnBrk="0" fontAlgn="base" hangingPunct="0">
        <a:spcBef>
          <a:spcPct val="25000"/>
        </a:spcBef>
        <a:spcAft>
          <a:spcPct val="0"/>
        </a:spcAft>
        <a:buChar char="–"/>
        <a:defRPr sz="2000">
          <a:solidFill>
            <a:schemeClr val="tx1"/>
          </a:solidFill>
          <a:latin typeface="+mn-lt"/>
        </a:defRPr>
      </a:lvl4pPr>
      <a:lvl5pPr marL="2057400" indent="-228600" algn="l" rtl="0" eaLnBrk="0" fontAlgn="base" hangingPunct="0">
        <a:spcBef>
          <a:spcPct val="25000"/>
        </a:spcBef>
        <a:spcAft>
          <a:spcPct val="0"/>
        </a:spcAft>
        <a:buChar char="»"/>
        <a:defRPr sz="2000">
          <a:solidFill>
            <a:schemeClr val="tx1"/>
          </a:solidFill>
          <a:latin typeface="+mn-lt"/>
        </a:defRPr>
      </a:lvl5pPr>
      <a:lvl6pPr marL="2514600" indent="-228600" algn="l" rtl="0" fontAlgn="base">
        <a:spcBef>
          <a:spcPct val="25000"/>
        </a:spcBef>
        <a:spcAft>
          <a:spcPct val="0"/>
        </a:spcAft>
        <a:buChar char="»"/>
        <a:defRPr sz="2000">
          <a:solidFill>
            <a:srgbClr val="014188"/>
          </a:solidFill>
          <a:latin typeface="+mn-lt"/>
        </a:defRPr>
      </a:lvl6pPr>
      <a:lvl7pPr marL="2971800" indent="-228600" algn="l" rtl="0" fontAlgn="base">
        <a:spcBef>
          <a:spcPct val="25000"/>
        </a:spcBef>
        <a:spcAft>
          <a:spcPct val="0"/>
        </a:spcAft>
        <a:buChar char="»"/>
        <a:defRPr sz="2000">
          <a:solidFill>
            <a:srgbClr val="014188"/>
          </a:solidFill>
          <a:latin typeface="+mn-lt"/>
        </a:defRPr>
      </a:lvl7pPr>
      <a:lvl8pPr marL="3429000" indent="-228600" algn="l" rtl="0" fontAlgn="base">
        <a:spcBef>
          <a:spcPct val="25000"/>
        </a:spcBef>
        <a:spcAft>
          <a:spcPct val="0"/>
        </a:spcAft>
        <a:buChar char="»"/>
        <a:defRPr sz="2000">
          <a:solidFill>
            <a:srgbClr val="014188"/>
          </a:solidFill>
          <a:latin typeface="+mn-lt"/>
        </a:defRPr>
      </a:lvl8pPr>
      <a:lvl9pPr marL="3886200" indent="-228600" algn="l" rtl="0" fontAlgn="base">
        <a:spcBef>
          <a:spcPct val="25000"/>
        </a:spcBef>
        <a:spcAft>
          <a:spcPct val="0"/>
        </a:spcAft>
        <a:buChar char="»"/>
        <a:defRPr sz="2000">
          <a:solidFill>
            <a:srgbClr val="014188"/>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32.tiff"/><Relationship Id="rId10" Type="http://schemas.openxmlformats.org/officeDocument/2006/relationships/image" Target="../media/image33.jpeg"/></Relationships>
</file>

<file path=ppt/slides/_rels/slide11.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35.png"/><Relationship Id="rId10"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4.png"/><Relationship Id="rId10" Type="http://schemas.openxmlformats.org/officeDocument/2006/relationships/image" Target="../media/image38.png"/><Relationship Id="rId11"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9.wm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jpeg"/><Relationship Id="rId10"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png"/><Relationship Id="rId13" Type="http://schemas.openxmlformats.org/officeDocument/2006/relationships/image" Target="../media/image6.png"/><Relationship Id="rId14" Type="http://schemas.openxmlformats.org/officeDocument/2006/relationships/image" Target="../media/image7.jpeg"/><Relationship Id="rId15" Type="http://schemas.openxmlformats.org/officeDocument/2006/relationships/image" Target="../media/image8.png"/><Relationship Id="rId16" Type="http://schemas.openxmlformats.org/officeDocument/2006/relationships/image" Target="../media/image31.png"/><Relationship Id="rId1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2.png"/><Relationship Id="rId10"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image" Target="../media/image50.png"/><Relationship Id="rId20" Type="http://schemas.openxmlformats.org/officeDocument/2006/relationships/image" Target="../media/image58.png"/><Relationship Id="rId10" Type="http://schemas.openxmlformats.org/officeDocument/2006/relationships/image" Target="../media/image6.png"/><Relationship Id="rId11" Type="http://schemas.openxmlformats.org/officeDocument/2006/relationships/image" Target="../media/image7.jpeg"/><Relationship Id="rId12" Type="http://schemas.openxmlformats.org/officeDocument/2006/relationships/image" Target="../media/image8.png"/><Relationship Id="rId13" Type="http://schemas.openxmlformats.org/officeDocument/2006/relationships/image" Target="../media/image51.jpeg"/><Relationship Id="rId14" Type="http://schemas.openxmlformats.org/officeDocument/2006/relationships/image" Target="../media/image52.jpeg"/><Relationship Id="rId15" Type="http://schemas.openxmlformats.org/officeDocument/2006/relationships/image" Target="../media/image53.jpeg"/><Relationship Id="rId16" Type="http://schemas.openxmlformats.org/officeDocument/2006/relationships/image" Target="../media/image54.jpeg"/><Relationship Id="rId17" Type="http://schemas.openxmlformats.org/officeDocument/2006/relationships/image" Target="../media/image55.png"/><Relationship Id="rId18" Type="http://schemas.openxmlformats.org/officeDocument/2006/relationships/image" Target="../media/image56.jpeg"/><Relationship Id="rId19"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49.png"/></Relationships>
</file>

<file path=ppt/slides/_rels/slide16.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image" Target="../media/image59.jpeg"/><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jpeg"/></Relationships>
</file>

<file path=ppt/slides/_rels/slide17.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image" Target="../media/image65.jpe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14.gif"/><Relationship Id="rId1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 Id="rId10"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34.png"/><Relationship Id="rId10"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jpeg"/><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76.png"/><Relationship Id="rId10" Type="http://schemas.openxmlformats.org/officeDocument/2006/relationships/image" Target="../media/image77.png"/><Relationship Id="rId11"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4" Type="http://schemas.openxmlformats.org/officeDocument/2006/relationships/image" Target="../media/image83.png"/><Relationship Id="rId15" Type="http://schemas.openxmlformats.org/officeDocument/2006/relationships/image" Target="../media/image84.png"/><Relationship Id="rId16" Type="http://schemas.openxmlformats.org/officeDocument/2006/relationships/image" Target="../media/image85.gif"/><Relationship Id="rId17"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g"/><Relationship Id="rId5" Type="http://schemas.openxmlformats.org/officeDocument/2006/relationships/image" Target="../media/image96.em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jpeg"/><Relationship Id="rId1" Type="http://schemas.openxmlformats.org/officeDocument/2006/relationships/slideLayout" Target="../slideLayouts/slideLayout6.xml"/><Relationship Id="rId2" Type="http://schemas.openxmlformats.org/officeDocument/2006/relationships/image" Target="../media/image97.jpeg"/></Relationships>
</file>

<file path=ppt/slides/_rels/slide28.xml.rels><?xml version="1.0" encoding="UTF-8" standalone="yes"?>
<Relationships xmlns="http://schemas.openxmlformats.org/package/2006/relationships"><Relationship Id="rId11" Type="http://schemas.openxmlformats.org/officeDocument/2006/relationships/image" Target="../media/image105.png"/><Relationship Id="rId12" Type="http://schemas.openxmlformats.org/officeDocument/2006/relationships/image" Target="../media/image106.png"/><Relationship Id="rId13" Type="http://schemas.openxmlformats.org/officeDocument/2006/relationships/image" Target="../media/image107.png"/><Relationship Id="rId1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103.png"/><Relationship Id="rId10"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7" Type="http://schemas.openxmlformats.org/officeDocument/2006/relationships/image" Target="../media/image113.emf"/><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microsoft.com/office/2007/relationships/hdphoto" Target="../media/hdphoto1.wdp"/><Relationship Id="rId16" Type="http://schemas.openxmlformats.org/officeDocument/2006/relationships/image" Target="../media/image14.gif"/><Relationship Id="rId17" Type="http://schemas.openxmlformats.org/officeDocument/2006/relationships/image" Target="../media/image15.jpeg"/><Relationship Id="rId1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14.emf"/><Relationship Id="rId4" Type="http://schemas.openxmlformats.org/officeDocument/2006/relationships/image" Target="../media/image115.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1" Type="http://schemas.openxmlformats.org/officeDocument/2006/relationships/image" Target="../media/image118.jpeg"/><Relationship Id="rId12" Type="http://schemas.openxmlformats.org/officeDocument/2006/relationships/image" Target="../media/image119.png"/><Relationship Id="rId13" Type="http://schemas.openxmlformats.org/officeDocument/2006/relationships/image" Target="../media/image120.png"/><Relationship Id="rId14" Type="http://schemas.openxmlformats.org/officeDocument/2006/relationships/image" Target="../media/image121.png"/><Relationship Id="rId15" Type="http://schemas.openxmlformats.org/officeDocument/2006/relationships/image" Target="../media/image122.png"/><Relationship Id="rId16" Type="http://schemas.openxmlformats.org/officeDocument/2006/relationships/image" Target="../media/image123.png"/><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116.emf"/><Relationship Id="rId10" Type="http://schemas.openxmlformats.org/officeDocument/2006/relationships/image" Target="../media/image117.em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image" Target="../media/image126.png"/><Relationship Id="rId12" Type="http://schemas.openxmlformats.org/officeDocument/2006/relationships/image" Target="../media/image127.png"/><Relationship Id="rId13" Type="http://schemas.openxmlformats.org/officeDocument/2006/relationships/image" Target="../media/image128.png"/><Relationship Id="rId1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124.png"/><Relationship Id="rId10" Type="http://schemas.openxmlformats.org/officeDocument/2006/relationships/image" Target="../media/image1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jpeg"/><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28.jpeg"/><Relationship Id="rId11"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mt="30000"/>
          </a:blip>
          <a:srcRect t="3015" b="56121"/>
          <a:stretch/>
        </p:blipFill>
        <p:spPr>
          <a:xfrm>
            <a:off x="0" y="0"/>
            <a:ext cx="9175241" cy="2824222"/>
          </a:xfrm>
          <a:prstGeom prst="rect">
            <a:avLst/>
          </a:prstGeom>
        </p:spPr>
      </p:pic>
      <p:pic>
        <p:nvPicPr>
          <p:cNvPr id="7" name="Picture 6"/>
          <p:cNvPicPr>
            <a:picLocks noChangeAspect="1"/>
          </p:cNvPicPr>
          <p:nvPr/>
        </p:nvPicPr>
        <p:blipFill rotWithShape="1">
          <a:blip r:embed="rId2">
            <a:alphaModFix amt="30000"/>
          </a:blip>
          <a:srcRect t="51812"/>
          <a:stretch/>
        </p:blipFill>
        <p:spPr>
          <a:xfrm>
            <a:off x="591623" y="2824219"/>
            <a:ext cx="7963930" cy="289078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3792" y="4476623"/>
            <a:ext cx="1774426" cy="66724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4203" y="4476623"/>
            <a:ext cx="1453691" cy="66724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91811" y="3684968"/>
            <a:ext cx="1294359" cy="6672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17043" y="4476623"/>
            <a:ext cx="1555682" cy="66724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5217" y="3684968"/>
            <a:ext cx="1668108" cy="66724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5612" y="3781013"/>
            <a:ext cx="877399" cy="66724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59634" y="3646182"/>
            <a:ext cx="1325282" cy="553849"/>
          </a:xfrm>
          <a:prstGeom prst="rect">
            <a:avLst/>
          </a:prstGeom>
        </p:spPr>
      </p:pic>
      <p:sp>
        <p:nvSpPr>
          <p:cNvPr id="23" name="Title 1"/>
          <p:cNvSpPr txBox="1">
            <a:spLocks/>
          </p:cNvSpPr>
          <p:nvPr/>
        </p:nvSpPr>
        <p:spPr>
          <a:xfrm>
            <a:off x="122113" y="1061654"/>
            <a:ext cx="8884713" cy="106413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Beyond Moore DOE Internal Lab Focused Workshop </a:t>
            </a:r>
            <a:endParaRPr lang="en-US" dirty="0" smtClean="0"/>
          </a:p>
          <a:p>
            <a:r>
              <a:rPr lang="en-US" dirty="0" smtClean="0"/>
              <a:t>LBNL</a:t>
            </a:r>
            <a:r>
              <a:rPr lang="en-US" dirty="0" smtClean="0">
                <a:solidFill>
                  <a:srgbClr val="FF0000"/>
                </a:solidFill>
              </a:rPr>
              <a:t> </a:t>
            </a:r>
            <a:r>
              <a:rPr lang="en-US" dirty="0" smtClean="0"/>
              <a:t>Capabilities </a:t>
            </a:r>
            <a:r>
              <a:rPr lang="en-US" dirty="0"/>
              <a:t>and Interests</a:t>
            </a:r>
            <a:endParaRPr lang="en-US" i="1" dirty="0"/>
          </a:p>
        </p:txBody>
      </p:sp>
    </p:spTree>
    <p:extLst>
      <p:ext uri="{BB962C8B-B14F-4D97-AF65-F5344CB8AC3E}">
        <p14:creationId xmlns:p14="http://schemas.microsoft.com/office/powerpoint/2010/main" val="24308284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25" name="Rectangle 24"/>
          <p:cNvSpPr/>
          <p:nvPr/>
        </p:nvSpPr>
        <p:spPr bwMode="auto">
          <a:xfrm>
            <a:off x="215838" y="384588"/>
            <a:ext cx="2481063" cy="38726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pic>
        <p:nvPicPr>
          <p:cNvPr id="1026" name="Picture 2" descr="C:\Work\Nanofab\2013_DOE_Optics_workshop_report\stxm.tif"/>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309"/>
          <a:stretch/>
        </p:blipFill>
        <p:spPr bwMode="auto">
          <a:xfrm>
            <a:off x="0" y="1008070"/>
            <a:ext cx="5301827" cy="37155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als.lbl.gov/images/stories/News_and_Publications/Industry/memristor-fig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8795" y="2219044"/>
            <a:ext cx="2803186" cy="27911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98258" y="1285338"/>
            <a:ext cx="3645742" cy="1015663"/>
          </a:xfrm>
          <a:prstGeom prst="rect">
            <a:avLst/>
          </a:prstGeom>
        </p:spPr>
        <p:txBody>
          <a:bodyPr wrap="square">
            <a:spAutoFit/>
          </a:bodyPr>
          <a:lstStyle/>
          <a:p>
            <a:pPr algn="ctr"/>
            <a:r>
              <a:rPr lang="en-US" dirty="0"/>
              <a:t>top-down view of </a:t>
            </a:r>
            <a:r>
              <a:rPr lang="en-US" dirty="0" smtClean="0"/>
              <a:t>a </a:t>
            </a:r>
            <a:r>
              <a:rPr lang="en-US" dirty="0" err="1" smtClean="0"/>
              <a:t>memristor</a:t>
            </a:r>
            <a:r>
              <a:rPr lang="en-US" dirty="0"/>
              <a:t> </a:t>
            </a:r>
            <a:r>
              <a:rPr lang="en-US" dirty="0" smtClean="0"/>
              <a:t>providing chemical </a:t>
            </a:r>
            <a:r>
              <a:rPr lang="en-US" dirty="0"/>
              <a:t>and structural information </a:t>
            </a:r>
          </a:p>
        </p:txBody>
      </p:sp>
      <p:pic>
        <p:nvPicPr>
          <p:cNvPr id="15" name="Picture 4" descr="expgeom.pdf"/>
          <p:cNvPicPr>
            <a:picLocks noChangeAspect="1"/>
          </p:cNvPicPr>
          <p:nvPr/>
        </p:nvPicPr>
        <p:blipFill>
          <a:blip r:embed="rId11"/>
          <a:srcRect/>
          <a:stretch>
            <a:fillRect/>
          </a:stretch>
        </p:blipFill>
        <p:spPr bwMode="auto">
          <a:xfrm>
            <a:off x="44752" y="3873261"/>
            <a:ext cx="3340100" cy="1447800"/>
          </a:xfrm>
          <a:prstGeom prst="rect">
            <a:avLst/>
          </a:prstGeom>
          <a:noFill/>
          <a:ln w="9525">
            <a:noFill/>
            <a:miter lim="800000"/>
            <a:headEnd/>
            <a:tailEnd/>
          </a:ln>
        </p:spPr>
      </p:pic>
      <p:sp>
        <p:nvSpPr>
          <p:cNvPr id="2" name="Rectangle 1"/>
          <p:cNvSpPr/>
          <p:nvPr/>
        </p:nvSpPr>
        <p:spPr>
          <a:xfrm>
            <a:off x="52748" y="3530373"/>
            <a:ext cx="1752403" cy="400110"/>
          </a:xfrm>
          <a:prstGeom prst="rect">
            <a:avLst/>
          </a:prstGeom>
        </p:spPr>
        <p:txBody>
          <a:bodyPr wrap="none">
            <a:spAutoFit/>
          </a:bodyPr>
          <a:lstStyle/>
          <a:p>
            <a:r>
              <a:rPr lang="en-US" dirty="0" err="1"/>
              <a:t>P</a:t>
            </a:r>
            <a:r>
              <a:rPr lang="en-US" dirty="0" err="1" smtClean="0"/>
              <a:t>tychography</a:t>
            </a:r>
            <a:endParaRPr lang="en-US" dirty="0"/>
          </a:p>
        </p:txBody>
      </p:sp>
      <p:sp>
        <p:nvSpPr>
          <p:cNvPr id="26" name="Rectangle 2"/>
          <p:cNvSpPr>
            <a:spLocks noChangeArrowheads="1"/>
          </p:cNvSpPr>
          <p:nvPr/>
        </p:nvSpPr>
        <p:spPr bwMode="auto">
          <a:xfrm>
            <a:off x="0" y="396302"/>
            <a:ext cx="9144000" cy="3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lnSpc>
                <a:spcPct val="95000"/>
              </a:lnSpc>
            </a:pPr>
            <a:r>
              <a:rPr lang="en-US" sz="4000" dirty="0">
                <a:solidFill>
                  <a:srgbClr val="000000"/>
                </a:solidFill>
                <a:latin typeface="Calibri" panose="020F0502020204030204" pitchFamily="34" charset="0"/>
              </a:rPr>
              <a:t>Soft-x-ray scanning </a:t>
            </a:r>
            <a:r>
              <a:rPr lang="en-US" sz="4000" dirty="0" smtClean="0">
                <a:solidFill>
                  <a:srgbClr val="000000"/>
                </a:solidFill>
                <a:latin typeface="Calibri" panose="020F0502020204030204" pitchFamily="34" charset="0"/>
              </a:rPr>
              <a:t>microscopy </a:t>
            </a:r>
            <a:r>
              <a:rPr lang="en-US" sz="4000" dirty="0">
                <a:solidFill>
                  <a:srgbClr val="000000"/>
                </a:solidFill>
                <a:latin typeface="Calibri" panose="020F0502020204030204" pitchFamily="34" charset="0"/>
              </a:rPr>
              <a:t>Visualizing device materials and structure</a:t>
            </a:r>
          </a:p>
        </p:txBody>
      </p:sp>
      <p:pic>
        <p:nvPicPr>
          <p:cNvPr id="23" name="Picture 4" descr="http://nobugs2006.lbl.gov/images/als-logo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47815" y="4797570"/>
            <a:ext cx="654433" cy="44722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947974" y="4982072"/>
            <a:ext cx="1544012" cy="261610"/>
          </a:xfrm>
          <a:prstGeom prst="rect">
            <a:avLst/>
          </a:prstGeom>
        </p:spPr>
        <p:txBody>
          <a:bodyPr wrap="none">
            <a:spAutoFit/>
          </a:bodyPr>
          <a:lstStyle/>
          <a:p>
            <a:pPr defTabSz="457154"/>
            <a:r>
              <a:rPr lang="en-US" sz="1100" dirty="0"/>
              <a:t>Adv. Mater. </a:t>
            </a:r>
            <a:r>
              <a:rPr lang="en-US" sz="1100" b="1" dirty="0" smtClean="0"/>
              <a:t>28</a:t>
            </a:r>
            <a:r>
              <a:rPr lang="en-US" sz="1100" dirty="0" smtClean="0"/>
              <a:t> (2016</a:t>
            </a:r>
            <a:r>
              <a:rPr lang="en-US" sz="1100" dirty="0"/>
              <a:t>)</a:t>
            </a:r>
            <a:endParaRPr lang="en-US" sz="1400" i="1" dirty="0"/>
          </a:p>
        </p:txBody>
      </p:sp>
    </p:spTree>
    <p:extLst>
      <p:ext uri="{BB962C8B-B14F-4D97-AF65-F5344CB8AC3E}">
        <p14:creationId xmlns:p14="http://schemas.microsoft.com/office/powerpoint/2010/main" val="8399611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44292" y="3391452"/>
            <a:ext cx="79686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15" name="Rectangle 2"/>
          <p:cNvSpPr txBox="1">
            <a:spLocks noChangeArrowheads="1"/>
          </p:cNvSpPr>
          <p:nvPr/>
        </p:nvSpPr>
        <p:spPr bwMode="auto">
          <a:xfrm>
            <a:off x="44857" y="9453"/>
            <a:ext cx="5793235" cy="108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en-US"/>
            </a:defPPr>
            <a:lvl1pPr algn="ctr">
              <a:lnSpc>
                <a:spcPct val="95000"/>
              </a:lnSpc>
              <a:defRPr sz="4000">
                <a:solidFill>
                  <a:srgbClr val="000000"/>
                </a:solidFill>
                <a:latin typeface="Calibri" panose="020F0502020204030204" pitchFamily="34" charset="0"/>
              </a:defRPr>
            </a:lvl1pPr>
          </a:lstStyle>
          <a:p>
            <a:pPr algn="l"/>
            <a:r>
              <a:rPr lang="en-US" dirty="0"/>
              <a:t>Mapping optical properties at the nanoscale</a:t>
            </a:r>
          </a:p>
        </p:txBody>
      </p:sp>
      <p:sp>
        <p:nvSpPr>
          <p:cNvPr id="32" name="TextBox 31"/>
          <p:cNvSpPr txBox="1"/>
          <p:nvPr/>
        </p:nvSpPr>
        <p:spPr>
          <a:xfrm>
            <a:off x="3825294" y="4355108"/>
            <a:ext cx="2843825" cy="707886"/>
          </a:xfrm>
          <a:prstGeom prst="rect">
            <a:avLst/>
          </a:prstGeom>
          <a:noFill/>
        </p:spPr>
        <p:txBody>
          <a:bodyPr wrap="square" rtlCol="0">
            <a:spAutoFit/>
          </a:bodyPr>
          <a:lstStyle/>
          <a:p>
            <a:pPr algn="r"/>
            <a:r>
              <a:rPr lang="en-US" dirty="0" smtClean="0"/>
              <a:t>Charge density states in 2D materials</a:t>
            </a:r>
            <a:endParaRPr lang="en-US" dirty="0"/>
          </a:p>
        </p:txBody>
      </p:sp>
      <p:pic>
        <p:nvPicPr>
          <p:cNvPr id="3074" name="Picture 2" descr="http://foundry.lbl.gov/assets/img/fac/imaging/campanile.png"/>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0" y="1756102"/>
            <a:ext cx="6034144" cy="234124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0"/>
          <p:cNvSpPr>
            <a:spLocks noChangeArrowheads="1"/>
          </p:cNvSpPr>
          <p:nvPr/>
        </p:nvSpPr>
        <p:spPr bwMode="auto">
          <a:xfrm>
            <a:off x="0" y="1360361"/>
            <a:ext cx="60299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en-US" sz="2000" dirty="0" err="1" smtClean="0">
                <a:solidFill>
                  <a:schemeClr val="tx2"/>
                </a:solidFill>
                <a:latin typeface="Arial" pitchFamily="34" charset="0"/>
                <a:ea typeface="ヒラギノ角ゴ ProN W6" charset="-128"/>
                <a:sym typeface="Arial" pitchFamily="34" charset="0"/>
              </a:rPr>
              <a:t>Plasmonic</a:t>
            </a:r>
            <a:r>
              <a:rPr lang="en-US" altLang="en-US" sz="2000" dirty="0" smtClean="0">
                <a:solidFill>
                  <a:schemeClr val="tx2"/>
                </a:solidFill>
                <a:latin typeface="Arial" pitchFamily="34" charset="0"/>
                <a:ea typeface="ヒラギノ角ゴ ProN W6" charset="-128"/>
                <a:sym typeface="Arial" pitchFamily="34" charset="0"/>
              </a:rPr>
              <a:t> scanning probe microscopy</a:t>
            </a:r>
            <a:endParaRPr lang="en-US" altLang="en-US" sz="2000" dirty="0">
              <a:solidFill>
                <a:schemeClr val="tx2"/>
              </a:solidFill>
              <a:latin typeface="Arial" pitchFamily="34" charset="0"/>
              <a:ea typeface="ヒラギノ角ゴ ProN W6" charset="-128"/>
              <a:sym typeface="Arial"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grpSp>
        <p:nvGrpSpPr>
          <p:cNvPr id="2" name="Group 1"/>
          <p:cNvGrpSpPr/>
          <p:nvPr/>
        </p:nvGrpSpPr>
        <p:grpSpPr>
          <a:xfrm>
            <a:off x="6677271" y="-15258"/>
            <a:ext cx="2492622" cy="5308354"/>
            <a:chOff x="6603937" y="182740"/>
            <a:chExt cx="2378387" cy="5065075"/>
          </a:xfrm>
        </p:grpSpPr>
        <p:pic>
          <p:nvPicPr>
            <p:cNvPr id="4098" name="Picture 2" descr="http://cdn.electronics-eetimes.com/electronics-eetimes.com/sites/default/files/images/01-picture-library/eetimes/2016/2d-berkeley.jpg"/>
            <p:cNvPicPr>
              <a:picLocks noChangeAspect="1" noChangeArrowheads="1"/>
            </p:cNvPicPr>
            <p:nvPr/>
          </p:nvPicPr>
          <p:blipFill rotWithShape="1">
            <a:blip r:embed="rId11">
              <a:extLst>
                <a:ext uri="{28A0092B-C50C-407E-A947-70E740481C1C}">
                  <a14:useLocalDpi xmlns:a14="http://schemas.microsoft.com/office/drawing/2010/main" val="0"/>
                </a:ext>
              </a:extLst>
            </a:blip>
            <a:srcRect r="50943"/>
            <a:stretch/>
          </p:blipFill>
          <p:spPr bwMode="auto">
            <a:xfrm>
              <a:off x="6603937" y="182740"/>
              <a:ext cx="2378387" cy="25193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cdn.electronics-eetimes.com/electronics-eetimes.com/sites/default/files/images/01-picture-library/eetimes/2016/2d-berkeley.jpg"/>
            <p:cNvPicPr>
              <a:picLocks noChangeAspect="1" noChangeArrowheads="1"/>
            </p:cNvPicPr>
            <p:nvPr/>
          </p:nvPicPr>
          <p:blipFill rotWithShape="1">
            <a:blip r:embed="rId11">
              <a:extLst>
                <a:ext uri="{28A0092B-C50C-407E-A947-70E740481C1C}">
                  <a14:useLocalDpi xmlns:a14="http://schemas.microsoft.com/office/drawing/2010/main" val="0"/>
                </a:ext>
              </a:extLst>
            </a:blip>
            <a:srcRect l="52082"/>
            <a:stretch/>
          </p:blipFill>
          <p:spPr bwMode="auto">
            <a:xfrm>
              <a:off x="6603937" y="2668546"/>
              <a:ext cx="2378387" cy="2579269"/>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2" descr="C:\Users\pnaulleau\AppData\Local\Temp\Temp1_All_Logos.zip\All_Logos\1_Signature_Preferred_2c\1_Signature_Preferred_2c-01.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28416"/>
          <a:stretch/>
        </p:blipFill>
        <p:spPr bwMode="auto">
          <a:xfrm>
            <a:off x="0" y="4643294"/>
            <a:ext cx="1285141" cy="45997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432370" y="4994499"/>
            <a:ext cx="1148071" cy="261610"/>
          </a:xfrm>
          <a:prstGeom prst="rect">
            <a:avLst/>
          </a:prstGeom>
        </p:spPr>
        <p:txBody>
          <a:bodyPr wrap="none">
            <a:spAutoFit/>
          </a:bodyPr>
          <a:lstStyle/>
          <a:p>
            <a:pPr defTabSz="457154"/>
            <a:r>
              <a:rPr lang="en-US" sz="1100" dirty="0"/>
              <a:t>Nat Phys. 2016</a:t>
            </a:r>
            <a:endParaRPr lang="en-US" sz="1400" i="1" dirty="0"/>
          </a:p>
        </p:txBody>
      </p:sp>
    </p:spTree>
    <p:extLst>
      <p:ext uri="{BB962C8B-B14F-4D97-AF65-F5344CB8AC3E}">
        <p14:creationId xmlns:p14="http://schemas.microsoft.com/office/powerpoint/2010/main" val="11708926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44292" y="3391452"/>
            <a:ext cx="79686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15" name="Rectangle 2"/>
          <p:cNvSpPr txBox="1">
            <a:spLocks noChangeArrowheads="1"/>
          </p:cNvSpPr>
          <p:nvPr/>
        </p:nvSpPr>
        <p:spPr bwMode="auto">
          <a:xfrm>
            <a:off x="1" y="-34615"/>
            <a:ext cx="9144000" cy="65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en-US"/>
            </a:defPPr>
            <a:lvl1pPr algn="ctr">
              <a:lnSpc>
                <a:spcPct val="95000"/>
              </a:lnSpc>
              <a:defRPr sz="4000">
                <a:solidFill>
                  <a:srgbClr val="000000"/>
                </a:solidFill>
                <a:latin typeface="Calibri" panose="020F0502020204030204" pitchFamily="34" charset="0"/>
              </a:defRPr>
            </a:lvl1pPr>
          </a:lstStyle>
          <a:p>
            <a:r>
              <a:rPr lang="en-US" dirty="0" smtClean="0"/>
              <a:t>TEAM 05 Microscope (0.5-Å Resolution)</a:t>
            </a:r>
            <a:endParaRPr lang="en-US"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7863" y="555769"/>
            <a:ext cx="8529083" cy="48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471" y="555769"/>
            <a:ext cx="1992707" cy="51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04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13501" y="296712"/>
            <a:ext cx="7074223" cy="5264610"/>
            <a:chOff x="1345096" y="648182"/>
            <a:chExt cx="6091196" cy="4533045"/>
          </a:xfrm>
        </p:grpSpPr>
        <p:grpSp>
          <p:nvGrpSpPr>
            <p:cNvPr id="18" name="Group 17"/>
            <p:cNvGrpSpPr/>
            <p:nvPr/>
          </p:nvGrpSpPr>
          <p:grpSpPr>
            <a:xfrm>
              <a:off x="1345096" y="914084"/>
              <a:ext cx="6091196" cy="4001238"/>
              <a:chOff x="234556" y="1075215"/>
              <a:chExt cx="6027346" cy="3959296"/>
            </a:xfrm>
          </p:grpSpPr>
          <p:pic>
            <p:nvPicPr>
              <p:cNvPr id="5" name="Picture 306"/>
              <p:cNvPicPr>
                <a:picLocks noChangeAspect="1" noChangeArrowheads="1"/>
              </p:cNvPicPr>
              <p:nvPr/>
            </p:nvPicPr>
            <p:blipFill rotWithShape="1">
              <a:blip r:embed="rId3">
                <a:extLst>
                  <a:ext uri="{28A0092B-C50C-407E-A947-70E740481C1C}">
                    <a14:useLocalDpi xmlns:a14="http://schemas.microsoft.com/office/drawing/2010/main" val="0"/>
                  </a:ext>
                </a:extLst>
              </a:blip>
              <a:srcRect l="2301" t="18193" b="5891"/>
              <a:stretch/>
            </p:blipFill>
            <p:spPr bwMode="auto">
              <a:xfrm>
                <a:off x="234556" y="1075215"/>
                <a:ext cx="6027346" cy="3959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2300944" y="1311354"/>
                <a:ext cx="2359545" cy="103238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a:off x="2895796" y="1449557"/>
                <a:ext cx="1233752" cy="103238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grpSp>
        <p:sp>
          <p:nvSpPr>
            <p:cNvPr id="21" name="Rectangle 20"/>
            <p:cNvSpPr/>
            <p:nvPr/>
          </p:nvSpPr>
          <p:spPr bwMode="auto">
            <a:xfrm>
              <a:off x="4294773" y="3819982"/>
              <a:ext cx="822155" cy="41830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20" name="Rectangle 19"/>
            <p:cNvSpPr/>
            <p:nvPr/>
          </p:nvSpPr>
          <p:spPr>
            <a:xfrm>
              <a:off x="3319709" y="3575021"/>
              <a:ext cx="1451751" cy="796778"/>
            </a:xfrm>
            <a:prstGeom prst="rect">
              <a:avLst/>
            </a:prstGeom>
          </p:spPr>
          <p:txBody>
            <a:bodyPr wrap="square">
              <a:spAutoFit/>
            </a:bodyPr>
            <a:lstStyle/>
            <a:p>
              <a:r>
                <a:rPr lang="en-US" altLang="en-US" sz="2600" dirty="0" err="1" smtClean="0">
                  <a:solidFill>
                    <a:srgbClr val="000000"/>
                  </a:solidFill>
                </a:rPr>
                <a:t>Demag</a:t>
              </a:r>
              <a:r>
                <a:rPr lang="en-US" altLang="en-US" sz="2600" dirty="0" smtClean="0">
                  <a:solidFill>
                    <a:srgbClr val="000000"/>
                  </a:solidFill>
                </a:rPr>
                <a:t>. optic</a:t>
              </a:r>
              <a:endParaRPr lang="en-US" sz="2600" dirty="0"/>
            </a:p>
          </p:txBody>
        </p:sp>
        <p:sp>
          <p:nvSpPr>
            <p:cNvPr id="31" name="Rectangle 30"/>
            <p:cNvSpPr/>
            <p:nvPr/>
          </p:nvSpPr>
          <p:spPr bwMode="auto">
            <a:xfrm>
              <a:off x="6607047" y="4915324"/>
              <a:ext cx="822155" cy="26590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32" name="Rectangle 31"/>
            <p:cNvSpPr/>
            <p:nvPr/>
          </p:nvSpPr>
          <p:spPr bwMode="auto">
            <a:xfrm>
              <a:off x="1510503" y="648182"/>
              <a:ext cx="822155" cy="26590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33" name="Rectangle 32"/>
            <p:cNvSpPr/>
            <p:nvPr/>
          </p:nvSpPr>
          <p:spPr>
            <a:xfrm>
              <a:off x="5837355" y="4435769"/>
              <a:ext cx="1082315" cy="492443"/>
            </a:xfrm>
            <a:prstGeom prst="rect">
              <a:avLst/>
            </a:prstGeom>
          </p:spPr>
          <p:txBody>
            <a:bodyPr wrap="square">
              <a:spAutoFit/>
            </a:bodyPr>
            <a:lstStyle/>
            <a:p>
              <a:r>
                <a:rPr lang="en-US" altLang="en-US" sz="2600" dirty="0" smtClean="0">
                  <a:solidFill>
                    <a:srgbClr val="000000"/>
                  </a:solidFill>
                </a:rPr>
                <a:t>Wafer</a:t>
              </a:r>
              <a:endParaRPr lang="en-US" sz="2600" dirty="0"/>
            </a:p>
          </p:txBody>
        </p:sp>
        <p:sp>
          <p:nvSpPr>
            <p:cNvPr id="34" name="Rectangle 33"/>
            <p:cNvSpPr/>
            <p:nvPr/>
          </p:nvSpPr>
          <p:spPr>
            <a:xfrm>
              <a:off x="2183967" y="1087267"/>
              <a:ext cx="1082315" cy="492443"/>
            </a:xfrm>
            <a:prstGeom prst="rect">
              <a:avLst/>
            </a:prstGeom>
          </p:spPr>
          <p:txBody>
            <a:bodyPr wrap="square">
              <a:spAutoFit/>
            </a:bodyPr>
            <a:lstStyle/>
            <a:p>
              <a:r>
                <a:rPr lang="en-US" altLang="en-US" sz="2600" dirty="0" smtClean="0">
                  <a:solidFill>
                    <a:srgbClr val="000000"/>
                  </a:solidFill>
                </a:rPr>
                <a:t>Mask</a:t>
              </a:r>
              <a:endParaRPr lang="en-US" sz="2600" dirty="0"/>
            </a:p>
          </p:txBody>
        </p:sp>
      </p:grpSp>
      <p:sp>
        <p:nvSpPr>
          <p:cNvPr id="4" name="Rectangle 2"/>
          <p:cNvSpPr txBox="1">
            <a:spLocks noChangeArrowheads="1"/>
          </p:cNvSpPr>
          <p:nvPr/>
        </p:nvSpPr>
        <p:spPr bwMode="auto">
          <a:xfrm>
            <a:off x="1" y="35554"/>
            <a:ext cx="9144000" cy="61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en-US"/>
            </a:defPPr>
            <a:lvl1pPr algn="ctr">
              <a:lnSpc>
                <a:spcPct val="95000"/>
              </a:lnSpc>
              <a:defRPr sz="4000">
                <a:solidFill>
                  <a:srgbClr val="000000"/>
                </a:solidFill>
                <a:latin typeface="Calibri" panose="020F0502020204030204" pitchFamily="34" charset="0"/>
              </a:defRPr>
            </a:lvl1pPr>
          </a:lstStyle>
          <a:p>
            <a:r>
              <a:rPr lang="en-US" sz="3600" dirty="0"/>
              <a:t>EUV Lithography: the future of manufacturing</a:t>
            </a:r>
          </a:p>
        </p:txBody>
      </p:sp>
      <p:grpSp>
        <p:nvGrpSpPr>
          <p:cNvPr id="7" name="Group 6"/>
          <p:cNvGrpSpPr/>
          <p:nvPr/>
        </p:nvGrpSpPr>
        <p:grpSpPr>
          <a:xfrm>
            <a:off x="432787" y="3563693"/>
            <a:ext cx="2548725" cy="952939"/>
            <a:chOff x="359045" y="4254130"/>
            <a:chExt cx="2548725" cy="952939"/>
          </a:xfrm>
        </p:grpSpPr>
        <p:sp>
          <p:nvSpPr>
            <p:cNvPr id="8" name="Text Box 302"/>
            <p:cNvSpPr txBox="1">
              <a:spLocks noChangeArrowheads="1"/>
            </p:cNvSpPr>
            <p:nvPr/>
          </p:nvSpPr>
          <p:spPr bwMode="auto">
            <a:xfrm>
              <a:off x="1202795" y="4254130"/>
              <a:ext cx="1704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i="1" dirty="0" smtClean="0"/>
                <a:t>k</a:t>
              </a:r>
              <a:r>
                <a:rPr lang="en-US" altLang="en-US" sz="2800" i="1" baseline="-25000" dirty="0" smtClean="0"/>
                <a:t>1</a:t>
              </a:r>
              <a:r>
                <a:rPr lang="en-US" altLang="en-US" sz="2800" dirty="0" smtClean="0">
                  <a:latin typeface="Symbol" panose="05050102010706020507" pitchFamily="18" charset="2"/>
                </a:rPr>
                <a:t>l</a:t>
              </a:r>
              <a:endParaRPr lang="en-US" altLang="en-US" sz="2800" dirty="0"/>
            </a:p>
          </p:txBody>
        </p:sp>
        <p:sp>
          <p:nvSpPr>
            <p:cNvPr id="9" name="Rectangle 8"/>
            <p:cNvSpPr/>
            <p:nvPr/>
          </p:nvSpPr>
          <p:spPr>
            <a:xfrm>
              <a:off x="1753164" y="4745404"/>
              <a:ext cx="612668" cy="461665"/>
            </a:xfrm>
            <a:prstGeom prst="rect">
              <a:avLst/>
            </a:prstGeom>
          </p:spPr>
          <p:txBody>
            <a:bodyPr wrap="none">
              <a:spAutoFit/>
            </a:bodyPr>
            <a:lstStyle/>
            <a:p>
              <a:pPr eaLnBrk="1" hangingPunct="1"/>
              <a:r>
                <a:rPr lang="en-US" altLang="en-US" sz="2400" dirty="0"/>
                <a:t>NA</a:t>
              </a:r>
            </a:p>
          </p:txBody>
        </p:sp>
        <p:cxnSp>
          <p:nvCxnSpPr>
            <p:cNvPr id="10" name="Straight Connector 9"/>
            <p:cNvCxnSpPr/>
            <p:nvPr/>
          </p:nvCxnSpPr>
          <p:spPr bwMode="auto">
            <a:xfrm>
              <a:off x="1598861" y="4765660"/>
              <a:ext cx="88969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p:cNvSpPr/>
            <p:nvPr/>
          </p:nvSpPr>
          <p:spPr>
            <a:xfrm>
              <a:off x="359045" y="4492475"/>
              <a:ext cx="1332416" cy="523220"/>
            </a:xfrm>
            <a:prstGeom prst="rect">
              <a:avLst/>
            </a:prstGeom>
          </p:spPr>
          <p:txBody>
            <a:bodyPr wrap="none">
              <a:spAutoFit/>
            </a:bodyPr>
            <a:lstStyle/>
            <a:p>
              <a:r>
                <a:rPr lang="en-US" altLang="en-US" sz="2800" i="1" dirty="0">
                  <a:solidFill>
                    <a:srgbClr val="000000"/>
                  </a:solidFill>
                </a:rPr>
                <a:t>Res.</a:t>
              </a:r>
              <a:r>
                <a:rPr lang="en-US" altLang="en-US" sz="2800" dirty="0">
                  <a:solidFill>
                    <a:srgbClr val="000000"/>
                  </a:solidFill>
                </a:rPr>
                <a:t> </a:t>
              </a:r>
              <a:r>
                <a:rPr lang="en-US" altLang="en-US" sz="2800" dirty="0" smtClean="0">
                  <a:solidFill>
                    <a:srgbClr val="000000"/>
                  </a:solidFill>
                </a:rPr>
                <a:t>= </a:t>
              </a:r>
              <a:endParaRPr lang="en-US" dirty="0"/>
            </a:p>
          </p:txBody>
        </p:sp>
      </p:grpSp>
      <p:sp>
        <p:nvSpPr>
          <p:cNvPr id="12" name="Rectangle 11"/>
          <p:cNvSpPr/>
          <p:nvPr/>
        </p:nvSpPr>
        <p:spPr>
          <a:xfrm>
            <a:off x="505782" y="4434744"/>
            <a:ext cx="1560042" cy="523220"/>
          </a:xfrm>
          <a:prstGeom prst="rect">
            <a:avLst/>
          </a:prstGeom>
        </p:spPr>
        <p:txBody>
          <a:bodyPr wrap="none">
            <a:spAutoFit/>
          </a:bodyPr>
          <a:lstStyle/>
          <a:p>
            <a:r>
              <a:rPr lang="en-US" altLang="en-US" sz="2800" i="1" dirty="0" smtClean="0">
                <a:solidFill>
                  <a:srgbClr val="000000"/>
                </a:solidFill>
              </a:rPr>
              <a:t>k</a:t>
            </a:r>
            <a:r>
              <a:rPr lang="en-US" altLang="en-US" sz="2800" i="1" baseline="-25000" dirty="0" smtClean="0">
                <a:solidFill>
                  <a:srgbClr val="000000"/>
                </a:solidFill>
              </a:rPr>
              <a:t>1</a:t>
            </a:r>
            <a:r>
              <a:rPr lang="en-US" altLang="en-US" sz="2800" baseline="-25000" dirty="0" smtClean="0">
                <a:solidFill>
                  <a:srgbClr val="000000"/>
                </a:solidFill>
              </a:rPr>
              <a:t> </a:t>
            </a:r>
            <a:r>
              <a:rPr lang="en-US" altLang="en-US" sz="2800" dirty="0">
                <a:solidFill>
                  <a:srgbClr val="000000"/>
                </a:solidFill>
              </a:rPr>
              <a:t>≥</a:t>
            </a:r>
            <a:r>
              <a:rPr lang="en-US" altLang="en-US" sz="2800" dirty="0" smtClean="0">
                <a:solidFill>
                  <a:srgbClr val="000000"/>
                </a:solidFill>
              </a:rPr>
              <a:t> 0.25</a:t>
            </a:r>
            <a:endParaRPr lang="en-US" dirty="0"/>
          </a:p>
        </p:txBody>
      </p:sp>
      <p:sp>
        <p:nvSpPr>
          <p:cNvPr id="23" name="Rectangle 22"/>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Tree>
    <p:extLst>
      <p:ext uri="{BB962C8B-B14F-4D97-AF65-F5344CB8AC3E}">
        <p14:creationId xmlns:p14="http://schemas.microsoft.com/office/powerpoint/2010/main" val="23668147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11982" y="706092"/>
            <a:ext cx="3772094" cy="2000548"/>
          </a:xfrm>
          <a:prstGeom prst="rect">
            <a:avLst/>
          </a:prstGeom>
          <a:noFill/>
          <a:ln w="9525">
            <a:noFill/>
            <a:miter lim="800000"/>
            <a:headEnd/>
            <a:tailEnd/>
          </a:ln>
        </p:spPr>
        <p:txBody>
          <a:bodyPr wrap="square">
            <a:prstTxWarp prst="textNoShape">
              <a:avLst/>
            </a:prstTxWarp>
            <a:spAutoFit/>
          </a:bodyPr>
          <a:lstStyle/>
          <a:p>
            <a:pPr marL="342900" lvl="0" indent="-342900" defTabSz="177800">
              <a:buFont typeface="Wingdings" panose="05000000000000000000" pitchFamily="2" charset="2"/>
              <a:buChar char="§"/>
            </a:pPr>
            <a:r>
              <a:rPr lang="en-US" b="1" dirty="0" smtClean="0"/>
              <a:t>Variable NA</a:t>
            </a:r>
            <a:r>
              <a:rPr lang="en-US" b="1" dirty="0" smtClean="0">
                <a:solidFill>
                  <a:srgbClr val="000000"/>
                </a:solidFill>
              </a:rPr>
              <a:t>:</a:t>
            </a:r>
            <a:r>
              <a:rPr lang="en-US" b="1" dirty="0">
                <a:solidFill>
                  <a:srgbClr val="000000"/>
                </a:solidFill>
              </a:rPr>
              <a:t>	 </a:t>
            </a:r>
            <a:r>
              <a:rPr lang="en-US" dirty="0" smtClean="0">
                <a:solidFill>
                  <a:srgbClr val="000000"/>
                </a:solidFill>
              </a:rPr>
              <a:t>0.250</a:t>
            </a:r>
            <a:r>
              <a:rPr lang="en-US" dirty="0" smtClean="0"/>
              <a:t>–0.625</a:t>
            </a:r>
            <a:endParaRPr lang="en-US" b="1" dirty="0" smtClean="0">
              <a:solidFill>
                <a:srgbClr val="000000"/>
              </a:solidFill>
            </a:endParaRPr>
          </a:p>
          <a:p>
            <a:pPr lvl="0" defTabSz="177800"/>
            <a:endParaRPr lang="en-US" sz="800" dirty="0" smtClean="0"/>
          </a:p>
          <a:p>
            <a:pPr marL="342900" lvl="0" indent="-342900" defTabSz="177800">
              <a:buFont typeface="Wingdings" panose="05000000000000000000" pitchFamily="2" charset="2"/>
              <a:buChar char="§"/>
            </a:pPr>
            <a:r>
              <a:rPr lang="en-US" b="1" dirty="0" smtClean="0">
                <a:solidFill>
                  <a:srgbClr val="000000"/>
                </a:solidFill>
              </a:rPr>
              <a:t>Coherence: </a:t>
            </a:r>
            <a:r>
              <a:rPr lang="en-US" dirty="0" smtClean="0">
                <a:solidFill>
                  <a:srgbClr val="000000"/>
                </a:solidFill>
              </a:rPr>
              <a:t>Programmable</a:t>
            </a:r>
          </a:p>
          <a:p>
            <a:pPr marL="342900" lvl="0" indent="-342900" defTabSz="177800">
              <a:buFont typeface="Wingdings" panose="05000000000000000000" pitchFamily="2" charset="2"/>
              <a:buChar char="§"/>
            </a:pPr>
            <a:endParaRPr lang="en-US" sz="800" dirty="0">
              <a:solidFill>
                <a:srgbClr val="000000"/>
              </a:solidFill>
            </a:endParaRPr>
          </a:p>
          <a:p>
            <a:pPr marL="342900" lvl="0" indent="-342900" defTabSz="177800">
              <a:buFont typeface="Wingdings" panose="05000000000000000000" pitchFamily="2" charset="2"/>
              <a:buChar char="§"/>
            </a:pPr>
            <a:r>
              <a:rPr lang="en-US" b="1" dirty="0" smtClean="0">
                <a:solidFill>
                  <a:srgbClr val="000000"/>
                </a:solidFill>
              </a:rPr>
              <a:t>Magnification:</a:t>
            </a:r>
            <a:r>
              <a:rPr lang="en-US" b="1" dirty="0">
                <a:solidFill>
                  <a:srgbClr val="000000"/>
                </a:solidFill>
              </a:rPr>
              <a:t> </a:t>
            </a:r>
            <a:r>
              <a:rPr lang="en-US" dirty="0" smtClean="0">
                <a:solidFill>
                  <a:srgbClr val="000000"/>
                </a:solidFill>
              </a:rPr>
              <a:t>Variable</a:t>
            </a:r>
            <a:endParaRPr lang="en-US" dirty="0">
              <a:solidFill>
                <a:srgbClr val="000000"/>
              </a:solidFill>
            </a:endParaRPr>
          </a:p>
          <a:p>
            <a:pPr marL="342900" lvl="0" indent="-342900" defTabSz="177800">
              <a:buFont typeface="Wingdings" panose="05000000000000000000" pitchFamily="2" charset="2"/>
              <a:buChar char="§"/>
            </a:pPr>
            <a:endParaRPr lang="en-US" sz="800" dirty="0">
              <a:solidFill>
                <a:srgbClr val="000000"/>
              </a:solidFill>
            </a:endParaRPr>
          </a:p>
          <a:p>
            <a:pPr marL="342900" lvl="0" indent="-342900" defTabSz="177800">
              <a:buFont typeface="Wingdings" panose="05000000000000000000" pitchFamily="2" charset="2"/>
              <a:buChar char="§"/>
            </a:pPr>
            <a:r>
              <a:rPr lang="en-US" b="1" dirty="0" smtClean="0">
                <a:solidFill>
                  <a:srgbClr val="000000"/>
                </a:solidFill>
              </a:rPr>
              <a:t>Imaging modes:</a:t>
            </a:r>
            <a:r>
              <a:rPr lang="en-US" b="1" dirty="0">
                <a:solidFill>
                  <a:srgbClr val="000000"/>
                </a:solidFill>
              </a:rPr>
              <a:t>	 </a:t>
            </a:r>
            <a:r>
              <a:rPr lang="en-US" dirty="0" smtClean="0"/>
              <a:t>Bright</a:t>
            </a:r>
            <a:r>
              <a:rPr lang="en-US" dirty="0"/>
              <a:t>, Dark, </a:t>
            </a:r>
            <a:r>
              <a:rPr lang="en-US" dirty="0" smtClean="0"/>
              <a:t>Zernike, </a:t>
            </a:r>
            <a:r>
              <a:rPr lang="en-US" dirty="0"/>
              <a:t>DIC … </a:t>
            </a:r>
            <a:endParaRPr lang="en-US" dirty="0">
              <a:solidFill>
                <a:srgbClr val="000000"/>
              </a:solidFill>
            </a:endParaRPr>
          </a:p>
        </p:txBody>
      </p:sp>
      <p:sp>
        <p:nvSpPr>
          <p:cNvPr id="12" name="Rectangle 2"/>
          <p:cNvSpPr txBox="1">
            <a:spLocks noChangeArrowheads="1"/>
          </p:cNvSpPr>
          <p:nvPr/>
        </p:nvSpPr>
        <p:spPr bwMode="auto">
          <a:xfrm>
            <a:off x="123694" y="-57672"/>
            <a:ext cx="8713184" cy="71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en-US"/>
            </a:defPPr>
            <a:lvl1pPr algn="ctr">
              <a:lnSpc>
                <a:spcPct val="95000"/>
              </a:lnSpc>
              <a:defRPr sz="3600">
                <a:solidFill>
                  <a:srgbClr val="000000"/>
                </a:solidFill>
                <a:latin typeface="Calibri" panose="020F0502020204030204" pitchFamily="34" charset="0"/>
              </a:defRPr>
            </a:lvl1pPr>
          </a:lstStyle>
          <a:p>
            <a:r>
              <a:rPr lang="en-US" sz="4000" dirty="0"/>
              <a:t>EUV mask research down to </a:t>
            </a:r>
            <a:r>
              <a:rPr lang="en-US" sz="4000" dirty="0" smtClean="0"/>
              <a:t>2-nm </a:t>
            </a:r>
            <a:r>
              <a:rPr lang="en-US" sz="4000" dirty="0"/>
              <a:t>node</a:t>
            </a:r>
          </a:p>
        </p:txBody>
      </p:sp>
      <p:pic>
        <p:nvPicPr>
          <p:cNvPr id="13" name="Picture 7" descr="Slide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032" t="27722" r="51" b="27677"/>
          <a:stretch/>
        </p:blipFill>
        <p:spPr bwMode="auto">
          <a:xfrm>
            <a:off x="624344" y="2857864"/>
            <a:ext cx="3259731" cy="238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26"/>
          <p:cNvGrpSpPr>
            <a:grpSpLocks/>
          </p:cNvGrpSpPr>
          <p:nvPr/>
        </p:nvGrpSpPr>
        <p:grpSpPr bwMode="auto">
          <a:xfrm>
            <a:off x="4406474" y="593618"/>
            <a:ext cx="1711325" cy="1527175"/>
            <a:chOff x="90" y="1936"/>
            <a:chExt cx="1078" cy="962"/>
          </a:xfrm>
        </p:grpSpPr>
        <p:sp>
          <p:nvSpPr>
            <p:cNvPr id="16" name="Text Box 27"/>
            <p:cNvSpPr txBox="1">
              <a:spLocks noChangeArrowheads="1"/>
            </p:cNvSpPr>
            <p:nvPr/>
          </p:nvSpPr>
          <p:spPr bwMode="auto">
            <a:xfrm>
              <a:off x="90" y="1936"/>
              <a:ext cx="107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smtClean="0">
                  <a:latin typeface="Arial" pitchFamily="34" charset="0"/>
                  <a:ea typeface="MS PGothic" pitchFamily="34" charset="-128"/>
                </a:rPr>
                <a:t>Blank </a:t>
              </a:r>
              <a:r>
                <a:rPr lang="en-US" altLang="en-US" sz="1800" b="1" dirty="0">
                  <a:latin typeface="Arial" pitchFamily="34" charset="0"/>
                  <a:ea typeface="MS PGothic" pitchFamily="34" charset="-128"/>
                </a:rPr>
                <a:t>Defects</a:t>
              </a:r>
            </a:p>
          </p:txBody>
        </p:sp>
        <p:pic>
          <p:nvPicPr>
            <p:cNvPr id="17" name="Picture 28" descr="screenshot_1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 y="2146"/>
              <a:ext cx="749" cy="752"/>
            </a:xfrm>
            <a:prstGeom prst="rect">
              <a:avLst/>
            </a:prstGeom>
            <a:noFill/>
            <a:ln w="9525">
              <a:solidFill>
                <a:srgbClr val="51515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8" name="Group 3"/>
          <p:cNvGrpSpPr>
            <a:grpSpLocks/>
          </p:cNvGrpSpPr>
          <p:nvPr/>
        </p:nvGrpSpPr>
        <p:grpSpPr bwMode="auto">
          <a:xfrm>
            <a:off x="6517482" y="593618"/>
            <a:ext cx="2071688" cy="1527176"/>
            <a:chOff x="2952" y="2230"/>
            <a:chExt cx="1305" cy="962"/>
          </a:xfrm>
        </p:grpSpPr>
        <p:sp>
          <p:nvSpPr>
            <p:cNvPr id="19" name="Text Box 4"/>
            <p:cNvSpPr txBox="1">
              <a:spLocks noChangeArrowheads="1"/>
            </p:cNvSpPr>
            <p:nvPr/>
          </p:nvSpPr>
          <p:spPr bwMode="auto">
            <a:xfrm>
              <a:off x="2952" y="2230"/>
              <a:ext cx="130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b="1" dirty="0" smtClean="0">
                  <a:latin typeface="Arial" pitchFamily="34" charset="0"/>
                  <a:ea typeface="MS PGothic" pitchFamily="34" charset="-128"/>
                </a:rPr>
                <a:t>OPC Calibration</a:t>
              </a:r>
              <a:endParaRPr lang="en-US" altLang="en-US" sz="1800" b="1" dirty="0">
                <a:latin typeface="Arial" pitchFamily="34" charset="0"/>
                <a:ea typeface="MS PGothic" pitchFamily="34" charset="-128"/>
              </a:endParaRPr>
            </a:p>
          </p:txBody>
        </p:sp>
        <p:pic>
          <p:nvPicPr>
            <p:cNvPr id="20" name="Picture 5" descr="screenshot_1535"/>
            <p:cNvPicPr>
              <a:picLocks noChangeAspect="1" noChangeArrowheads="1"/>
            </p:cNvPicPr>
            <p:nvPr/>
          </p:nvPicPr>
          <p:blipFill rotWithShape="1">
            <a:blip r:embed="rId4">
              <a:extLst>
                <a:ext uri="{28A0092B-C50C-407E-A947-70E740481C1C}">
                  <a14:useLocalDpi xmlns:a14="http://schemas.microsoft.com/office/drawing/2010/main" val="0"/>
                </a:ext>
              </a:extLst>
            </a:blip>
            <a:srcRect b="10651"/>
            <a:stretch/>
          </p:blipFill>
          <p:spPr bwMode="auto">
            <a:xfrm>
              <a:off x="3246" y="2437"/>
              <a:ext cx="749" cy="755"/>
            </a:xfrm>
            <a:prstGeom prst="rect">
              <a:avLst/>
            </a:prstGeom>
            <a:noFill/>
            <a:ln w="9525">
              <a:solidFill>
                <a:srgbClr val="515151"/>
              </a:solidFill>
              <a:miter lim="800000"/>
              <a:headEnd/>
              <a:tailEnd/>
            </a:ln>
            <a:extLst>
              <a:ext uri="{909E8E84-426E-40dd-AFC4-6F175D3DCCD1}">
                <a14:hiddenFill xmlns:a14="http://schemas.microsoft.com/office/drawing/2010/main">
                  <a:solidFill>
                    <a:srgbClr val="FFFFFF"/>
                  </a:solidFill>
                </a14:hiddenFill>
              </a:ext>
            </a:extLst>
          </p:spPr>
        </p:pic>
      </p:grpSp>
      <p:pic>
        <p:nvPicPr>
          <p:cNvPr id="2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5290" t="19064" r="36342" b="24102"/>
          <a:stretch/>
        </p:blipFill>
        <p:spPr bwMode="auto">
          <a:xfrm>
            <a:off x="4681112" y="2497628"/>
            <a:ext cx="1189038" cy="119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 Box 27"/>
          <p:cNvSpPr txBox="1">
            <a:spLocks noChangeArrowheads="1"/>
          </p:cNvSpPr>
          <p:nvPr/>
        </p:nvSpPr>
        <p:spPr bwMode="auto">
          <a:xfrm>
            <a:off x="4330216" y="2170928"/>
            <a:ext cx="18774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smtClean="0">
                <a:latin typeface="Arial" pitchFamily="34" charset="0"/>
                <a:ea typeface="MS PGothic" pitchFamily="34" charset="-128"/>
              </a:rPr>
              <a:t>Pattern </a:t>
            </a:r>
            <a:r>
              <a:rPr lang="en-US" altLang="en-US" sz="1800" b="1" dirty="0">
                <a:latin typeface="Arial" pitchFamily="34" charset="0"/>
                <a:ea typeface="MS PGothic" pitchFamily="34" charset="-128"/>
              </a:rPr>
              <a:t>Defects</a:t>
            </a: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1470" y="2537915"/>
            <a:ext cx="1763712" cy="115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Box 27"/>
          <p:cNvSpPr txBox="1">
            <a:spLocks noChangeArrowheads="1"/>
          </p:cNvSpPr>
          <p:nvPr/>
        </p:nvSpPr>
        <p:spPr bwMode="auto">
          <a:xfrm>
            <a:off x="6671470" y="2169404"/>
            <a:ext cx="18325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smtClean="0">
                <a:latin typeface="Arial" pitchFamily="34" charset="0"/>
                <a:ea typeface="MS PGothic" pitchFamily="34" charset="-128"/>
              </a:rPr>
              <a:t>SRAF @ phase</a:t>
            </a:r>
            <a:endParaRPr lang="en-US" altLang="en-US" sz="1800" b="1" dirty="0">
              <a:latin typeface="Arial" pitchFamily="34" charset="0"/>
              <a:ea typeface="MS PGothic" pitchFamily="34" charset="-128"/>
            </a:endParaRPr>
          </a:p>
        </p:txBody>
      </p:sp>
      <p:grpSp>
        <p:nvGrpSpPr>
          <p:cNvPr id="41" name="Group 20"/>
          <p:cNvGrpSpPr>
            <a:grpSpLocks/>
          </p:cNvGrpSpPr>
          <p:nvPr/>
        </p:nvGrpSpPr>
        <p:grpSpPr bwMode="auto">
          <a:xfrm>
            <a:off x="4350911" y="3713647"/>
            <a:ext cx="1835150" cy="1555751"/>
            <a:chOff x="3038" y="3127"/>
            <a:chExt cx="1156" cy="980"/>
          </a:xfrm>
        </p:grpSpPr>
        <p:sp>
          <p:nvSpPr>
            <p:cNvPr id="42" name="Text Box 21"/>
            <p:cNvSpPr txBox="1">
              <a:spLocks noChangeArrowheads="1"/>
            </p:cNvSpPr>
            <p:nvPr/>
          </p:nvSpPr>
          <p:spPr bwMode="auto">
            <a:xfrm>
              <a:off x="3038" y="3127"/>
              <a:ext cx="115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dirty="0" smtClean="0">
                  <a:latin typeface="Arial" pitchFamily="34" charset="0"/>
                  <a:ea typeface="MS PGothic" pitchFamily="34" charset="-128"/>
                </a:rPr>
                <a:t>ML Roughness</a:t>
              </a:r>
              <a:endParaRPr lang="en-US" altLang="en-US" sz="1800" b="1" dirty="0">
                <a:latin typeface="Arial" pitchFamily="34" charset="0"/>
                <a:ea typeface="MS PGothic" pitchFamily="34" charset="-128"/>
              </a:endParaRPr>
            </a:p>
          </p:txBody>
        </p:sp>
        <p:pic>
          <p:nvPicPr>
            <p:cNvPr id="43" name="Picture 22" descr="screenshot_1536"/>
            <p:cNvPicPr>
              <a:picLocks noChangeAspect="1" noChangeArrowheads="1"/>
            </p:cNvPicPr>
            <p:nvPr/>
          </p:nvPicPr>
          <p:blipFill>
            <a:blip r:embed="rId7">
              <a:extLst>
                <a:ext uri="{28A0092B-C50C-407E-A947-70E740481C1C}">
                  <a14:useLocalDpi xmlns:a14="http://schemas.microsoft.com/office/drawing/2010/main" val="0"/>
                </a:ext>
              </a:extLst>
            </a:blip>
            <a:srcRect b="2214"/>
            <a:stretch>
              <a:fillRect/>
            </a:stretch>
          </p:blipFill>
          <p:spPr bwMode="auto">
            <a:xfrm>
              <a:off x="3246" y="3360"/>
              <a:ext cx="749" cy="747"/>
            </a:xfrm>
            <a:prstGeom prst="rect">
              <a:avLst/>
            </a:prstGeom>
            <a:noFill/>
            <a:ln w="9525">
              <a:solidFill>
                <a:srgbClr val="515151"/>
              </a:solidFill>
              <a:miter lim="800000"/>
              <a:headEnd/>
              <a:tailEnd/>
            </a:ln>
            <a:extLst>
              <a:ext uri="{909E8E84-426E-40dd-AFC4-6F175D3DCCD1}">
                <a14:hiddenFill xmlns:a14="http://schemas.microsoft.com/office/drawing/2010/main">
                  <a:solidFill>
                    <a:srgbClr val="FFFFFF"/>
                  </a:solidFill>
                </a14:hiddenFill>
              </a:ext>
            </a:extLst>
          </p:spPr>
        </p:pic>
      </p:grpSp>
      <p:pic>
        <p:nvPicPr>
          <p:cNvPr id="4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96" t="12735" b="19110"/>
          <a:stretch/>
        </p:blipFill>
        <p:spPr bwMode="auto">
          <a:xfrm>
            <a:off x="6848536" y="4041330"/>
            <a:ext cx="1662160" cy="86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 Box 21"/>
          <p:cNvSpPr txBox="1">
            <a:spLocks noChangeArrowheads="1"/>
          </p:cNvSpPr>
          <p:nvPr/>
        </p:nvSpPr>
        <p:spPr bwMode="auto">
          <a:xfrm>
            <a:off x="6914022" y="3710601"/>
            <a:ext cx="15311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dirty="0" smtClean="0">
                <a:latin typeface="Arial" pitchFamily="34" charset="0"/>
                <a:ea typeface="MS PGothic" pitchFamily="34" charset="-128"/>
              </a:rPr>
              <a:t>Anamorphic</a:t>
            </a:r>
            <a:endParaRPr lang="en-US" altLang="en-US" sz="1800" b="1" dirty="0">
              <a:latin typeface="Arial" pitchFamily="34" charset="0"/>
              <a:ea typeface="MS PGothic" pitchFamily="34" charset="-128"/>
            </a:endParaRPr>
          </a:p>
        </p:txBody>
      </p:sp>
      <p:sp>
        <p:nvSpPr>
          <p:cNvPr id="46" name="Text Box 21"/>
          <p:cNvSpPr txBox="1">
            <a:spLocks noChangeArrowheads="1"/>
          </p:cNvSpPr>
          <p:nvPr/>
        </p:nvSpPr>
        <p:spPr bwMode="auto">
          <a:xfrm>
            <a:off x="7484308" y="4969620"/>
            <a:ext cx="4154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dirty="0" smtClean="0">
                <a:latin typeface="Arial" pitchFamily="34" charset="0"/>
                <a:ea typeface="MS PGothic" pitchFamily="34" charset="-128"/>
              </a:rPr>
              <a:t>…</a:t>
            </a:r>
            <a:endParaRPr lang="en-US" altLang="en-US" sz="1800" b="1" dirty="0">
              <a:latin typeface="Arial" pitchFamily="34" charset="0"/>
              <a:ea typeface="MS PGothic" pitchFamily="34" charset="-128"/>
            </a:endParaRPr>
          </a:p>
        </p:txBody>
      </p:sp>
      <p:sp>
        <p:nvSpPr>
          <p:cNvPr id="23" name="Rectangle 22"/>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31" name="Picture 2"/>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63" y="4996865"/>
            <a:ext cx="890045" cy="22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9" descr="http://www.clustervision.com/sites/default/files/images/intel-logo.preview.jp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59" y="4368066"/>
            <a:ext cx="875052" cy="578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6533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bwMode="auto">
          <a:xfrm>
            <a:off x="1" y="49807"/>
            <a:ext cx="9150218" cy="6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en-US"/>
            </a:defPPr>
            <a:lvl1pPr algn="ctr">
              <a:lnSpc>
                <a:spcPct val="95000"/>
              </a:lnSpc>
              <a:defRPr sz="4000">
                <a:solidFill>
                  <a:srgbClr val="000000"/>
                </a:solidFill>
                <a:latin typeface="Calibri" panose="020F0502020204030204" pitchFamily="34" charset="0"/>
              </a:defRPr>
            </a:lvl1pPr>
          </a:lstStyle>
          <a:p>
            <a:r>
              <a:rPr lang="en-US" sz="3600" dirty="0"/>
              <a:t>EUV 0.3-NA MET: engine for materials learning</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823" y="608625"/>
            <a:ext cx="3799426" cy="216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6"/>
          <p:cNvSpPr>
            <a:spLocks noChangeArrowheads="1"/>
          </p:cNvSpPr>
          <p:nvPr/>
        </p:nvSpPr>
        <p:spPr bwMode="auto">
          <a:xfrm>
            <a:off x="256558" y="865932"/>
            <a:ext cx="4247018" cy="168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25" tIns="42863" rIns="85725" bIns="42863"/>
          <a:lstStyle/>
          <a:p>
            <a:pPr marL="285750" indent="-285750" defTabSz="865188" eaLnBrk="1" hangingPunct="1">
              <a:spcBef>
                <a:spcPts val="800"/>
              </a:spcBef>
              <a:buFontTx/>
              <a:buChar char="•"/>
            </a:pPr>
            <a:r>
              <a:rPr lang="en-US" sz="2400" dirty="0" smtClean="0">
                <a:latin typeface="Arial" pitchFamily="34" charset="0"/>
                <a:ea typeface="Geneva"/>
                <a:cs typeface="Geneva"/>
              </a:rPr>
              <a:t>Resolution </a:t>
            </a:r>
            <a:r>
              <a:rPr lang="en-US" sz="2400" dirty="0">
                <a:latin typeface="Arial" pitchFamily="34" charset="0"/>
                <a:ea typeface="Geneva"/>
                <a:cs typeface="Geneva"/>
              </a:rPr>
              <a:t>limit = </a:t>
            </a:r>
            <a:r>
              <a:rPr lang="en-US" sz="2400" dirty="0" smtClean="0">
                <a:latin typeface="Arial" pitchFamily="34" charset="0"/>
                <a:ea typeface="Geneva"/>
                <a:cs typeface="Geneva"/>
              </a:rPr>
              <a:t>13 nm</a:t>
            </a:r>
          </a:p>
          <a:p>
            <a:pPr marL="285750" indent="-285750" defTabSz="865188" eaLnBrk="1" hangingPunct="1">
              <a:spcBef>
                <a:spcPts val="800"/>
              </a:spcBef>
              <a:buFontTx/>
              <a:buChar char="•"/>
            </a:pPr>
            <a:r>
              <a:rPr lang="en-US" sz="2400" dirty="0">
                <a:latin typeface="Arial" pitchFamily="34" charset="0"/>
                <a:ea typeface="Geneva"/>
                <a:cs typeface="Geneva"/>
              </a:rPr>
              <a:t>P</a:t>
            </a:r>
            <a:r>
              <a:rPr lang="en-US" sz="2400" dirty="0" smtClean="0">
                <a:latin typeface="Arial" pitchFamily="34" charset="0"/>
                <a:ea typeface="Geneva"/>
                <a:cs typeface="Geneva"/>
              </a:rPr>
              <a:t>rogrammable illumination</a:t>
            </a:r>
          </a:p>
          <a:p>
            <a:pPr marL="285750" indent="-285750" defTabSz="865188" eaLnBrk="1" hangingPunct="1">
              <a:spcBef>
                <a:spcPts val="800"/>
              </a:spcBef>
              <a:buFontTx/>
              <a:buChar char="•"/>
            </a:pPr>
            <a:r>
              <a:rPr lang="en-US" sz="2400" dirty="0" smtClean="0">
                <a:latin typeface="Arial" pitchFamily="34" charset="0"/>
                <a:ea typeface="Geneva"/>
                <a:cs typeface="Geneva"/>
              </a:rPr>
              <a:t>Ultraclean light source</a:t>
            </a:r>
            <a:endParaRPr lang="en-US" sz="2400" dirty="0">
              <a:latin typeface="Arial" pitchFamily="34" charset="0"/>
              <a:ea typeface="Geneva"/>
              <a:cs typeface="Geneva"/>
            </a:endParaRPr>
          </a:p>
        </p:txBody>
      </p:sp>
      <p:sp>
        <p:nvSpPr>
          <p:cNvPr id="9" name="Rectangle 8"/>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grpSp>
        <p:nvGrpSpPr>
          <p:cNvPr id="2" name="Group 1"/>
          <p:cNvGrpSpPr/>
          <p:nvPr/>
        </p:nvGrpSpPr>
        <p:grpSpPr>
          <a:xfrm>
            <a:off x="3776262" y="2639893"/>
            <a:ext cx="5373957" cy="3001072"/>
            <a:chOff x="3619608" y="2639893"/>
            <a:chExt cx="5530612" cy="3088556"/>
          </a:xfrm>
        </p:grpSpPr>
        <p:pic>
          <p:nvPicPr>
            <p:cNvPr id="25" name="Picture 3" descr="C:\Work\2015_EUVL_symposium\ieuvi_graphic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47" t="24590" b="2039"/>
            <a:stretch/>
          </p:blipFill>
          <p:spPr bwMode="auto">
            <a:xfrm>
              <a:off x="3619608" y="2639893"/>
              <a:ext cx="5530612" cy="27221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pnaulleau\Desktop\PastedGraphic-2.png"/>
            <p:cNvPicPr>
              <a:picLocks noChangeAspect="1" noChangeArrowheads="1"/>
            </p:cNvPicPr>
            <p:nvPr/>
          </p:nvPicPr>
          <p:blipFill rotWithShape="1">
            <a:blip r:embed="rId9">
              <a:extLst>
                <a:ext uri="{28A0092B-C50C-407E-A947-70E740481C1C}">
                  <a14:useLocalDpi xmlns:a14="http://schemas.microsoft.com/office/drawing/2010/main" val="0"/>
                </a:ext>
              </a:extLst>
            </a:blip>
            <a:srcRect l="11694" t="23785" b="3703"/>
            <a:stretch/>
          </p:blipFill>
          <p:spPr bwMode="auto">
            <a:xfrm>
              <a:off x="4045752" y="2639893"/>
              <a:ext cx="5104468" cy="2710526"/>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6"/>
            <p:cNvSpPr txBox="1">
              <a:spLocks noChangeArrowheads="1"/>
            </p:cNvSpPr>
            <p:nvPr/>
          </p:nvSpPr>
          <p:spPr bwMode="auto">
            <a:xfrm>
              <a:off x="4450053" y="3001457"/>
              <a:ext cx="2455286" cy="830997"/>
            </a:xfrm>
            <a:prstGeom prst="rect">
              <a:avLst/>
            </a:prstGeom>
            <a:noFill/>
            <a:ln w="9525">
              <a:noFill/>
              <a:miter lim="800000"/>
              <a:headEnd/>
              <a:tailEnd/>
            </a:ln>
          </p:spPr>
          <p:txBody>
            <a:bodyPr wrap="square">
              <a:prstTxWarp prst="textNoShape">
                <a:avLst/>
              </a:prstTxWarp>
              <a:spAutoFit/>
            </a:bodyPr>
            <a:lstStyle/>
            <a:p>
              <a:pPr algn="l">
                <a:tabLst>
                  <a:tab pos="1320800" algn="r"/>
                  <a:tab pos="1435100" algn="l"/>
                </a:tabLst>
              </a:pPr>
              <a:r>
                <a:rPr lang="en-US" sz="2400" dirty="0" smtClean="0"/>
                <a:t>Nearly 12,000 materials tested</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grpSp>
      <p:pic>
        <p:nvPicPr>
          <p:cNvPr id="15" name="Picture 1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8" name="Picture 4" descr="MET5 012711"/>
          <p:cNvPicPr>
            <a:picLocks noChangeAspect="1" noChangeArrowheads="1"/>
          </p:cNvPicPr>
          <p:nvPr/>
        </p:nvPicPr>
        <p:blipFill>
          <a:blip r:embed="rId13" cstate="print">
            <a:clrChange>
              <a:clrFrom>
                <a:srgbClr val="FFFFFF"/>
              </a:clrFrom>
              <a:clrTo>
                <a:srgbClr val="FFFFFF">
                  <a:alpha val="0"/>
                </a:srgbClr>
              </a:clrTo>
            </a:clrChange>
            <a:lum bright="-18000" contrast="12000"/>
            <a:extLst>
              <a:ext uri="{28A0092B-C50C-407E-A947-70E740481C1C}">
                <a14:useLocalDpi xmlns:a14="http://schemas.microsoft.com/office/drawing/2010/main" val="0"/>
              </a:ext>
            </a:extLst>
          </a:blip>
          <a:srcRect l="1897" t="13971" r="5038" b="6065"/>
          <a:stretch>
            <a:fillRect/>
          </a:stretch>
        </p:blipFill>
        <p:spPr bwMode="auto">
          <a:xfrm rot="16200000">
            <a:off x="168464" y="2638665"/>
            <a:ext cx="2386687" cy="332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587" y="2498040"/>
            <a:ext cx="3428080" cy="1082442"/>
            <a:chOff x="402029" y="2476006"/>
            <a:chExt cx="3129737" cy="988238"/>
          </a:xfrm>
        </p:grpSpPr>
        <p:grpSp>
          <p:nvGrpSpPr>
            <p:cNvPr id="33" name="Group 32"/>
            <p:cNvGrpSpPr/>
            <p:nvPr/>
          </p:nvGrpSpPr>
          <p:grpSpPr>
            <a:xfrm>
              <a:off x="402029" y="2476006"/>
              <a:ext cx="3129737" cy="508642"/>
              <a:chOff x="601814" y="4069413"/>
              <a:chExt cx="6621687" cy="1076148"/>
            </a:xfrm>
          </p:grpSpPr>
          <p:grpSp>
            <p:nvGrpSpPr>
              <p:cNvPr id="34" name="Group 33"/>
              <p:cNvGrpSpPr/>
              <p:nvPr/>
            </p:nvGrpSpPr>
            <p:grpSpPr>
              <a:xfrm>
                <a:off x="601814" y="4069413"/>
                <a:ext cx="4881908" cy="1076148"/>
                <a:chOff x="1893508" y="3950334"/>
                <a:chExt cx="5684651" cy="1253102"/>
              </a:xfrm>
            </p:grpSpPr>
            <p:pic>
              <p:nvPicPr>
                <p:cNvPr id="36" name="Picture 35" descr="http://saqibsomal.com/wp-content/uploads/2015/03/Samsung-Logo-png-2.jp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1976" y="4258512"/>
                  <a:ext cx="2018803" cy="6598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9" descr="http://www.clustervision.com/sites/default/files/images/intel-logo.preview.jp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3508" y="4038317"/>
                  <a:ext cx="1664737" cy="11002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ttp://photos2.appleinsidercdn.com/13.01.18-TSMC.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85806" y="3950334"/>
                  <a:ext cx="1492353" cy="1253102"/>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596865" y="4199096"/>
                <a:ext cx="1626636" cy="701686"/>
              </a:xfrm>
              <a:prstGeom prst="rect">
                <a:avLst/>
              </a:prstGeom>
              <a:noFill/>
              <a:ln w="9525">
                <a:noFill/>
                <a:miter lim="800000"/>
                <a:headEnd/>
                <a:tailEnd/>
              </a:ln>
            </p:spPr>
          </p:pic>
        </p:grpSp>
        <p:grpSp>
          <p:nvGrpSpPr>
            <p:cNvPr id="3" name="Group 2"/>
            <p:cNvGrpSpPr/>
            <p:nvPr/>
          </p:nvGrpSpPr>
          <p:grpSpPr>
            <a:xfrm>
              <a:off x="2039156" y="3020069"/>
              <a:ext cx="1444602" cy="444175"/>
              <a:chOff x="5968691" y="4316065"/>
              <a:chExt cx="2498406" cy="768191"/>
            </a:xfrm>
          </p:grpSpPr>
          <p:pic>
            <p:nvPicPr>
              <p:cNvPr id="39" name="Picture 13" descr="http://pbs.twimg.com/profile_images/3109452935/fffd274bc9c1f04178c5459d7f8a5a55.jpe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98905" y="4316065"/>
                <a:ext cx="768192" cy="7681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www.semi.org/en/sites/semi.org/files/data15/images/AMAT_logo_for_web_WhiteOnBlue_.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68691" y="4346232"/>
                <a:ext cx="1537668" cy="68043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1"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103" y="5064923"/>
            <a:ext cx="736273" cy="186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174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Work\2014_EUVL_Symposium\MET5-Logo-Swoosh-Concept-Final-E-No-Left.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47" y="307430"/>
            <a:ext cx="3671148" cy="13761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219248" y="1940485"/>
            <a:ext cx="4761652" cy="302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5725" tIns="42863" rIns="85725" bIns="42863"/>
          <a:lstStyle/>
          <a:p>
            <a:pPr marL="285750" indent="-285750" defTabSz="865188" eaLnBrk="1" hangingPunct="1">
              <a:spcBef>
                <a:spcPts val="800"/>
              </a:spcBef>
              <a:buFontTx/>
              <a:buChar char="•"/>
            </a:pPr>
            <a:r>
              <a:rPr lang="en-US" sz="2400" dirty="0" smtClean="0">
                <a:latin typeface="Arial" pitchFamily="34" charset="0"/>
                <a:ea typeface="Geneva"/>
                <a:cs typeface="Geneva"/>
              </a:rPr>
              <a:t>Coming soon</a:t>
            </a:r>
          </a:p>
          <a:p>
            <a:pPr marL="285750" indent="-285750" defTabSz="865188" eaLnBrk="1" hangingPunct="1">
              <a:spcBef>
                <a:spcPts val="800"/>
              </a:spcBef>
              <a:buFontTx/>
              <a:buChar char="•"/>
            </a:pPr>
            <a:r>
              <a:rPr lang="en-US" sz="2400" dirty="0" smtClean="0">
                <a:latin typeface="Arial" pitchFamily="34" charset="0"/>
                <a:ea typeface="Geneva"/>
                <a:cs typeface="Geneva"/>
              </a:rPr>
              <a:t>3-nm node patterning</a:t>
            </a:r>
            <a:endParaRPr lang="en-US" sz="2400" dirty="0">
              <a:latin typeface="Arial" pitchFamily="34" charset="0"/>
              <a:ea typeface="Geneva"/>
              <a:cs typeface="Geneva"/>
            </a:endParaRPr>
          </a:p>
          <a:p>
            <a:pPr marL="285750" indent="-285750" defTabSz="865188" eaLnBrk="1" hangingPunct="1">
              <a:spcBef>
                <a:spcPts val="800"/>
              </a:spcBef>
              <a:buFontTx/>
              <a:buChar char="•"/>
            </a:pPr>
            <a:r>
              <a:rPr lang="en-US" sz="2400" dirty="0">
                <a:latin typeface="Arial" pitchFamily="34" charset="0"/>
                <a:ea typeface="Geneva"/>
                <a:cs typeface="Geneva"/>
              </a:rPr>
              <a:t>Resolution limit = 8 </a:t>
            </a:r>
            <a:r>
              <a:rPr lang="en-US" sz="2400" dirty="0" smtClean="0">
                <a:latin typeface="Arial" pitchFamily="34" charset="0"/>
                <a:ea typeface="Geneva"/>
                <a:cs typeface="Geneva"/>
              </a:rPr>
              <a:t>nm</a:t>
            </a:r>
          </a:p>
          <a:p>
            <a:pPr marL="285750" indent="-285750" defTabSz="865188" eaLnBrk="1" hangingPunct="1">
              <a:spcBef>
                <a:spcPts val="800"/>
              </a:spcBef>
              <a:buFontTx/>
              <a:buChar char="•"/>
            </a:pPr>
            <a:r>
              <a:rPr lang="en-US" sz="2400" dirty="0" smtClean="0">
                <a:latin typeface="Arial" pitchFamily="34" charset="0"/>
                <a:ea typeface="Geneva"/>
                <a:cs typeface="Geneva"/>
              </a:rPr>
              <a:t>Programmable </a:t>
            </a:r>
            <a:r>
              <a:rPr lang="en-US" sz="2400" dirty="0">
                <a:latin typeface="Arial" pitchFamily="34" charset="0"/>
                <a:ea typeface="Geneva"/>
                <a:cs typeface="Geneva"/>
              </a:rPr>
              <a:t>illumination</a:t>
            </a:r>
          </a:p>
          <a:p>
            <a:pPr marL="285750" indent="-285750" defTabSz="865188" eaLnBrk="1" hangingPunct="1">
              <a:spcBef>
                <a:spcPts val="800"/>
              </a:spcBef>
              <a:buFontTx/>
              <a:buChar char="•"/>
            </a:pPr>
            <a:r>
              <a:rPr lang="en-US" sz="2400" dirty="0" smtClean="0">
                <a:latin typeface="Arial" pitchFamily="34" charset="0"/>
                <a:ea typeface="Geneva"/>
                <a:cs typeface="Arial" pitchFamily="34" charset="0"/>
              </a:rPr>
              <a:t>Integrated wavefront metrology</a:t>
            </a:r>
          </a:p>
          <a:p>
            <a:pPr marL="285750" indent="-285750" defTabSz="865188" eaLnBrk="1" hangingPunct="1">
              <a:spcBef>
                <a:spcPts val="800"/>
              </a:spcBef>
              <a:buFontTx/>
              <a:buChar char="•"/>
            </a:pPr>
            <a:r>
              <a:rPr lang="en-US" sz="2400" dirty="0" smtClean="0">
                <a:latin typeface="Arial" pitchFamily="34" charset="0"/>
                <a:ea typeface="Geneva"/>
                <a:cs typeface="Arial" pitchFamily="34" charset="0"/>
              </a:rPr>
              <a:t>Robotic linked track</a:t>
            </a:r>
            <a:endParaRPr lang="en-US" sz="2400" dirty="0">
              <a:latin typeface="Arial" pitchFamily="34" charset="0"/>
              <a:ea typeface="Geneva"/>
              <a:cs typeface="Arial" pitchFamily="34" charset="0"/>
            </a:endParaRPr>
          </a:p>
        </p:txBody>
      </p:sp>
      <p:pic>
        <p:nvPicPr>
          <p:cNvPr id="8" name="Picture 2" descr="C:\Users\pnaulleau\Dropbox\Camera Uploads\2014-12-05 10.19.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78" r="10815" b="6000"/>
          <a:stretch/>
        </p:blipFill>
        <p:spPr bwMode="auto">
          <a:xfrm>
            <a:off x="4939561" y="2594723"/>
            <a:ext cx="4204439" cy="2765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pnaulleau\Dropbox\Camera Uploads\2014-12-12 10.17.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96" t="21126" r="1780" b="15329"/>
          <a:stretch/>
        </p:blipFill>
        <p:spPr bwMode="auto">
          <a:xfrm>
            <a:off x="4939562" y="0"/>
            <a:ext cx="4204438" cy="25947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3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103" y="5064923"/>
            <a:ext cx="736273" cy="186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1045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23001" y="-1"/>
            <a:ext cx="4677878" cy="2671011"/>
            <a:chOff x="2445000" y="0"/>
            <a:chExt cx="4294173" cy="2451920"/>
          </a:xfrm>
        </p:grpSpPr>
        <p:grpSp>
          <p:nvGrpSpPr>
            <p:cNvPr id="6" name="Group 5"/>
            <p:cNvGrpSpPr/>
            <p:nvPr/>
          </p:nvGrpSpPr>
          <p:grpSpPr>
            <a:xfrm>
              <a:off x="2445000" y="0"/>
              <a:ext cx="4189670" cy="2451920"/>
              <a:chOff x="179248" y="45144"/>
              <a:chExt cx="4189670" cy="2451920"/>
            </a:xfrm>
          </p:grpSpPr>
          <p:pic>
            <p:nvPicPr>
              <p:cNvPr id="9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30727"/>
              <a:stretch/>
            </p:blipFill>
            <p:spPr bwMode="auto">
              <a:xfrm>
                <a:off x="673238" y="45144"/>
                <a:ext cx="3695680" cy="22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1" name="Group 90"/>
              <p:cNvGrpSpPr/>
              <p:nvPr/>
            </p:nvGrpSpPr>
            <p:grpSpPr>
              <a:xfrm rot="386537">
                <a:off x="1689516" y="835685"/>
                <a:ext cx="418952" cy="106982"/>
                <a:chOff x="7094898" y="1863400"/>
                <a:chExt cx="791583" cy="202135"/>
              </a:xfrm>
            </p:grpSpPr>
            <p:sp>
              <p:nvSpPr>
                <p:cNvPr id="92" name="Oval 91"/>
                <p:cNvSpPr>
                  <a:spLocks noChangeAspect="1"/>
                </p:cNvSpPr>
                <p:nvPr/>
              </p:nvSpPr>
              <p:spPr>
                <a:xfrm>
                  <a:off x="7094898" y="187524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3" name="Oval 92"/>
                <p:cNvSpPr>
                  <a:spLocks noChangeAspect="1"/>
                </p:cNvSpPr>
                <p:nvPr/>
              </p:nvSpPr>
              <p:spPr>
                <a:xfrm>
                  <a:off x="7247021" y="193657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4" name="Oval 93"/>
                <p:cNvSpPr>
                  <a:spLocks noChangeAspect="1"/>
                </p:cNvSpPr>
                <p:nvPr/>
              </p:nvSpPr>
              <p:spPr>
                <a:xfrm>
                  <a:off x="7619561" y="1914522"/>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5" name="Oval 94"/>
                <p:cNvSpPr>
                  <a:spLocks noChangeAspect="1"/>
                </p:cNvSpPr>
                <p:nvPr/>
              </p:nvSpPr>
              <p:spPr>
                <a:xfrm>
                  <a:off x="7159691" y="199791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6" name="Oval 95"/>
                <p:cNvSpPr>
                  <a:spLocks noChangeAspect="1"/>
                </p:cNvSpPr>
                <p:nvPr/>
              </p:nvSpPr>
              <p:spPr>
                <a:xfrm>
                  <a:off x="7352732" y="200105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7" name="Oval 96"/>
                <p:cNvSpPr>
                  <a:spLocks noChangeAspect="1"/>
                </p:cNvSpPr>
                <p:nvPr/>
              </p:nvSpPr>
              <p:spPr>
                <a:xfrm>
                  <a:off x="7405346" y="189253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8" name="Oval 97"/>
                <p:cNvSpPr>
                  <a:spLocks noChangeAspect="1"/>
                </p:cNvSpPr>
                <p:nvPr/>
              </p:nvSpPr>
              <p:spPr>
                <a:xfrm>
                  <a:off x="7694667"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9" name="Oval 98"/>
                <p:cNvSpPr>
                  <a:spLocks noChangeAspect="1"/>
                </p:cNvSpPr>
                <p:nvPr/>
              </p:nvSpPr>
              <p:spPr>
                <a:xfrm>
                  <a:off x="7775845" y="1905907"/>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0" name="Oval 99"/>
                <p:cNvSpPr>
                  <a:spLocks noChangeAspect="1"/>
                </p:cNvSpPr>
                <p:nvPr/>
              </p:nvSpPr>
              <p:spPr>
                <a:xfrm>
                  <a:off x="7467438" y="198610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1" name="Oval 100"/>
                <p:cNvSpPr>
                  <a:spLocks noChangeAspect="1"/>
                </p:cNvSpPr>
                <p:nvPr/>
              </p:nvSpPr>
              <p:spPr>
                <a:xfrm>
                  <a:off x="7830601"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2" name="Oval 101"/>
                <p:cNvSpPr>
                  <a:spLocks noChangeAspect="1"/>
                </p:cNvSpPr>
                <p:nvPr/>
              </p:nvSpPr>
              <p:spPr>
                <a:xfrm>
                  <a:off x="7530120" y="18634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03" name="Group 102"/>
              <p:cNvGrpSpPr/>
              <p:nvPr/>
            </p:nvGrpSpPr>
            <p:grpSpPr>
              <a:xfrm rot="386537">
                <a:off x="2138839" y="914868"/>
                <a:ext cx="418952" cy="106982"/>
                <a:chOff x="7094898" y="1863400"/>
                <a:chExt cx="791583" cy="202135"/>
              </a:xfrm>
            </p:grpSpPr>
            <p:sp>
              <p:nvSpPr>
                <p:cNvPr id="104" name="Oval 103"/>
                <p:cNvSpPr>
                  <a:spLocks noChangeAspect="1"/>
                </p:cNvSpPr>
                <p:nvPr/>
              </p:nvSpPr>
              <p:spPr>
                <a:xfrm>
                  <a:off x="7094898" y="187524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5" name="Oval 104"/>
                <p:cNvSpPr>
                  <a:spLocks noChangeAspect="1"/>
                </p:cNvSpPr>
                <p:nvPr/>
              </p:nvSpPr>
              <p:spPr>
                <a:xfrm>
                  <a:off x="7247021" y="193657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6" name="Oval 105"/>
                <p:cNvSpPr>
                  <a:spLocks noChangeAspect="1"/>
                </p:cNvSpPr>
                <p:nvPr/>
              </p:nvSpPr>
              <p:spPr>
                <a:xfrm>
                  <a:off x="7619561" y="1914522"/>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7" name="Oval 106"/>
                <p:cNvSpPr>
                  <a:spLocks noChangeAspect="1"/>
                </p:cNvSpPr>
                <p:nvPr/>
              </p:nvSpPr>
              <p:spPr>
                <a:xfrm>
                  <a:off x="7159691" y="199791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8" name="Oval 107"/>
                <p:cNvSpPr>
                  <a:spLocks noChangeAspect="1"/>
                </p:cNvSpPr>
                <p:nvPr/>
              </p:nvSpPr>
              <p:spPr>
                <a:xfrm>
                  <a:off x="7352732" y="200105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9" name="Oval 108"/>
                <p:cNvSpPr>
                  <a:spLocks noChangeAspect="1"/>
                </p:cNvSpPr>
                <p:nvPr/>
              </p:nvSpPr>
              <p:spPr>
                <a:xfrm>
                  <a:off x="7405346" y="189253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0" name="Oval 109"/>
                <p:cNvSpPr>
                  <a:spLocks noChangeAspect="1"/>
                </p:cNvSpPr>
                <p:nvPr/>
              </p:nvSpPr>
              <p:spPr>
                <a:xfrm>
                  <a:off x="7694667"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1" name="Oval 110"/>
                <p:cNvSpPr>
                  <a:spLocks noChangeAspect="1"/>
                </p:cNvSpPr>
                <p:nvPr/>
              </p:nvSpPr>
              <p:spPr>
                <a:xfrm>
                  <a:off x="7775845" y="1905907"/>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2" name="Oval 111"/>
                <p:cNvSpPr>
                  <a:spLocks noChangeAspect="1"/>
                </p:cNvSpPr>
                <p:nvPr/>
              </p:nvSpPr>
              <p:spPr>
                <a:xfrm>
                  <a:off x="7467438" y="198610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3" name="Oval 112"/>
                <p:cNvSpPr>
                  <a:spLocks noChangeAspect="1"/>
                </p:cNvSpPr>
                <p:nvPr/>
              </p:nvSpPr>
              <p:spPr>
                <a:xfrm>
                  <a:off x="7830601"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4" name="Oval 113"/>
                <p:cNvSpPr>
                  <a:spLocks noChangeAspect="1"/>
                </p:cNvSpPr>
                <p:nvPr/>
              </p:nvSpPr>
              <p:spPr>
                <a:xfrm>
                  <a:off x="7530120" y="18634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15" name="Group 114"/>
              <p:cNvGrpSpPr/>
              <p:nvPr/>
            </p:nvGrpSpPr>
            <p:grpSpPr>
              <a:xfrm rot="386537">
                <a:off x="2571190" y="993024"/>
                <a:ext cx="418952" cy="106982"/>
                <a:chOff x="7094898" y="1863400"/>
                <a:chExt cx="791583" cy="202135"/>
              </a:xfrm>
            </p:grpSpPr>
            <p:sp>
              <p:nvSpPr>
                <p:cNvPr id="116" name="Oval 115"/>
                <p:cNvSpPr>
                  <a:spLocks noChangeAspect="1"/>
                </p:cNvSpPr>
                <p:nvPr/>
              </p:nvSpPr>
              <p:spPr>
                <a:xfrm>
                  <a:off x="7094898" y="187524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7" name="Oval 116"/>
                <p:cNvSpPr>
                  <a:spLocks noChangeAspect="1"/>
                </p:cNvSpPr>
                <p:nvPr/>
              </p:nvSpPr>
              <p:spPr>
                <a:xfrm>
                  <a:off x="7247021" y="193657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8" name="Oval 117"/>
                <p:cNvSpPr>
                  <a:spLocks noChangeAspect="1"/>
                </p:cNvSpPr>
                <p:nvPr/>
              </p:nvSpPr>
              <p:spPr>
                <a:xfrm>
                  <a:off x="7619561" y="1914522"/>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9" name="Oval 118"/>
                <p:cNvSpPr>
                  <a:spLocks noChangeAspect="1"/>
                </p:cNvSpPr>
                <p:nvPr/>
              </p:nvSpPr>
              <p:spPr>
                <a:xfrm>
                  <a:off x="7159691" y="199791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0" name="Oval 119"/>
                <p:cNvSpPr>
                  <a:spLocks noChangeAspect="1"/>
                </p:cNvSpPr>
                <p:nvPr/>
              </p:nvSpPr>
              <p:spPr>
                <a:xfrm>
                  <a:off x="7352732" y="200105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1" name="Oval 120"/>
                <p:cNvSpPr>
                  <a:spLocks noChangeAspect="1"/>
                </p:cNvSpPr>
                <p:nvPr/>
              </p:nvSpPr>
              <p:spPr>
                <a:xfrm>
                  <a:off x="7405346" y="189253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2" name="Oval 121"/>
                <p:cNvSpPr>
                  <a:spLocks noChangeAspect="1"/>
                </p:cNvSpPr>
                <p:nvPr/>
              </p:nvSpPr>
              <p:spPr>
                <a:xfrm>
                  <a:off x="7694667"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3" name="Oval 122"/>
                <p:cNvSpPr>
                  <a:spLocks noChangeAspect="1"/>
                </p:cNvSpPr>
                <p:nvPr/>
              </p:nvSpPr>
              <p:spPr>
                <a:xfrm>
                  <a:off x="7775845" y="1905907"/>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4" name="Oval 123"/>
                <p:cNvSpPr>
                  <a:spLocks noChangeAspect="1"/>
                </p:cNvSpPr>
                <p:nvPr/>
              </p:nvSpPr>
              <p:spPr>
                <a:xfrm>
                  <a:off x="7467438" y="198610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5" name="Oval 124"/>
                <p:cNvSpPr>
                  <a:spLocks noChangeAspect="1"/>
                </p:cNvSpPr>
                <p:nvPr/>
              </p:nvSpPr>
              <p:spPr>
                <a:xfrm>
                  <a:off x="7830601"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6" name="Oval 125"/>
                <p:cNvSpPr>
                  <a:spLocks noChangeAspect="1"/>
                </p:cNvSpPr>
                <p:nvPr/>
              </p:nvSpPr>
              <p:spPr>
                <a:xfrm>
                  <a:off x="7530120" y="18634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27" name="Group 126"/>
              <p:cNvGrpSpPr/>
              <p:nvPr/>
            </p:nvGrpSpPr>
            <p:grpSpPr>
              <a:xfrm rot="386537">
                <a:off x="3020512" y="1072207"/>
                <a:ext cx="418952" cy="106982"/>
                <a:chOff x="7094898" y="1863400"/>
                <a:chExt cx="791583" cy="202135"/>
              </a:xfrm>
            </p:grpSpPr>
            <p:sp>
              <p:nvSpPr>
                <p:cNvPr id="128" name="Oval 127"/>
                <p:cNvSpPr>
                  <a:spLocks noChangeAspect="1"/>
                </p:cNvSpPr>
                <p:nvPr/>
              </p:nvSpPr>
              <p:spPr>
                <a:xfrm>
                  <a:off x="7094898" y="187524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9" name="Oval 128"/>
                <p:cNvSpPr>
                  <a:spLocks noChangeAspect="1"/>
                </p:cNvSpPr>
                <p:nvPr/>
              </p:nvSpPr>
              <p:spPr>
                <a:xfrm>
                  <a:off x="7247021" y="193657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0" name="Oval 129"/>
                <p:cNvSpPr>
                  <a:spLocks noChangeAspect="1"/>
                </p:cNvSpPr>
                <p:nvPr/>
              </p:nvSpPr>
              <p:spPr>
                <a:xfrm>
                  <a:off x="7619561" y="1914522"/>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1" name="Oval 130"/>
                <p:cNvSpPr>
                  <a:spLocks noChangeAspect="1"/>
                </p:cNvSpPr>
                <p:nvPr/>
              </p:nvSpPr>
              <p:spPr>
                <a:xfrm>
                  <a:off x="7159691" y="199791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2" name="Oval 131"/>
                <p:cNvSpPr>
                  <a:spLocks noChangeAspect="1"/>
                </p:cNvSpPr>
                <p:nvPr/>
              </p:nvSpPr>
              <p:spPr>
                <a:xfrm>
                  <a:off x="7352732" y="200105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3" name="Oval 132"/>
                <p:cNvSpPr>
                  <a:spLocks noChangeAspect="1"/>
                </p:cNvSpPr>
                <p:nvPr/>
              </p:nvSpPr>
              <p:spPr>
                <a:xfrm>
                  <a:off x="7405346" y="189253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4" name="Oval 133"/>
                <p:cNvSpPr>
                  <a:spLocks noChangeAspect="1"/>
                </p:cNvSpPr>
                <p:nvPr/>
              </p:nvSpPr>
              <p:spPr>
                <a:xfrm>
                  <a:off x="7694667"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5" name="Oval 134"/>
                <p:cNvSpPr>
                  <a:spLocks noChangeAspect="1"/>
                </p:cNvSpPr>
                <p:nvPr/>
              </p:nvSpPr>
              <p:spPr>
                <a:xfrm>
                  <a:off x="7775845" y="1905907"/>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6" name="Oval 135"/>
                <p:cNvSpPr>
                  <a:spLocks noChangeAspect="1"/>
                </p:cNvSpPr>
                <p:nvPr/>
              </p:nvSpPr>
              <p:spPr>
                <a:xfrm>
                  <a:off x="7467438" y="198610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7" name="Oval 136"/>
                <p:cNvSpPr>
                  <a:spLocks noChangeAspect="1"/>
                </p:cNvSpPr>
                <p:nvPr/>
              </p:nvSpPr>
              <p:spPr>
                <a:xfrm>
                  <a:off x="7830601"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8" name="Oval 137"/>
                <p:cNvSpPr>
                  <a:spLocks noChangeAspect="1"/>
                </p:cNvSpPr>
                <p:nvPr/>
              </p:nvSpPr>
              <p:spPr>
                <a:xfrm>
                  <a:off x="7530120" y="18634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grpSp>
            <p:nvGrpSpPr>
              <p:cNvPr id="139" name="Group 138"/>
              <p:cNvGrpSpPr/>
              <p:nvPr/>
            </p:nvGrpSpPr>
            <p:grpSpPr>
              <a:xfrm rot="386537">
                <a:off x="3475857" y="1155854"/>
                <a:ext cx="418952" cy="106982"/>
                <a:chOff x="7094898" y="1863400"/>
                <a:chExt cx="791583" cy="202135"/>
              </a:xfrm>
            </p:grpSpPr>
            <p:sp>
              <p:nvSpPr>
                <p:cNvPr id="140" name="Oval 139"/>
                <p:cNvSpPr>
                  <a:spLocks noChangeAspect="1"/>
                </p:cNvSpPr>
                <p:nvPr/>
              </p:nvSpPr>
              <p:spPr>
                <a:xfrm>
                  <a:off x="7094898" y="187524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1" name="Oval 140"/>
                <p:cNvSpPr>
                  <a:spLocks noChangeAspect="1"/>
                </p:cNvSpPr>
                <p:nvPr/>
              </p:nvSpPr>
              <p:spPr>
                <a:xfrm>
                  <a:off x="7247021" y="193657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2" name="Oval 141"/>
                <p:cNvSpPr>
                  <a:spLocks noChangeAspect="1"/>
                </p:cNvSpPr>
                <p:nvPr/>
              </p:nvSpPr>
              <p:spPr>
                <a:xfrm>
                  <a:off x="7619561" y="1914522"/>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3" name="Oval 142"/>
                <p:cNvSpPr>
                  <a:spLocks noChangeAspect="1"/>
                </p:cNvSpPr>
                <p:nvPr/>
              </p:nvSpPr>
              <p:spPr>
                <a:xfrm>
                  <a:off x="7159691" y="199791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4" name="Oval 143"/>
                <p:cNvSpPr>
                  <a:spLocks noChangeAspect="1"/>
                </p:cNvSpPr>
                <p:nvPr/>
              </p:nvSpPr>
              <p:spPr>
                <a:xfrm>
                  <a:off x="7352732" y="200105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5" name="Oval 144"/>
                <p:cNvSpPr>
                  <a:spLocks noChangeAspect="1"/>
                </p:cNvSpPr>
                <p:nvPr/>
              </p:nvSpPr>
              <p:spPr>
                <a:xfrm>
                  <a:off x="7405346" y="189253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6" name="Oval 145"/>
                <p:cNvSpPr>
                  <a:spLocks noChangeAspect="1"/>
                </p:cNvSpPr>
                <p:nvPr/>
              </p:nvSpPr>
              <p:spPr>
                <a:xfrm>
                  <a:off x="7694667"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7" name="Oval 146"/>
                <p:cNvSpPr>
                  <a:spLocks noChangeAspect="1"/>
                </p:cNvSpPr>
                <p:nvPr/>
              </p:nvSpPr>
              <p:spPr>
                <a:xfrm>
                  <a:off x="7775845" y="1905907"/>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8" name="Oval 147"/>
                <p:cNvSpPr>
                  <a:spLocks noChangeAspect="1"/>
                </p:cNvSpPr>
                <p:nvPr/>
              </p:nvSpPr>
              <p:spPr>
                <a:xfrm>
                  <a:off x="7467438" y="1986105"/>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9" name="Oval 148"/>
                <p:cNvSpPr>
                  <a:spLocks noChangeAspect="1"/>
                </p:cNvSpPr>
                <p:nvPr/>
              </p:nvSpPr>
              <p:spPr>
                <a:xfrm>
                  <a:off x="7830601" y="20042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0" name="Oval 149"/>
                <p:cNvSpPr>
                  <a:spLocks noChangeAspect="1"/>
                </p:cNvSpPr>
                <p:nvPr/>
              </p:nvSpPr>
              <p:spPr>
                <a:xfrm>
                  <a:off x="7530120" y="1863400"/>
                  <a:ext cx="55880" cy="61335"/>
                </a:xfrm>
                <a:prstGeom prst="ellipse">
                  <a:avLst/>
                </a:prstGeom>
                <a:solidFill>
                  <a:srgbClr val="70AD47">
                    <a:lumMod val="60000"/>
                    <a:lumOff val="40000"/>
                  </a:srgbClr>
                </a:solidFill>
                <a:ln w="9525"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151" name="Rectangle 150"/>
              <p:cNvSpPr/>
              <p:nvPr/>
            </p:nvSpPr>
            <p:spPr bwMode="auto">
              <a:xfrm>
                <a:off x="739004" y="1059631"/>
                <a:ext cx="1132249" cy="40205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152" name="Rectangle 151"/>
              <p:cNvSpPr/>
              <p:nvPr/>
            </p:nvSpPr>
            <p:spPr bwMode="auto">
              <a:xfrm>
                <a:off x="2649420" y="339729"/>
                <a:ext cx="450434" cy="19744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153" name="TextBox 152"/>
              <p:cNvSpPr txBox="1"/>
              <p:nvPr/>
            </p:nvSpPr>
            <p:spPr>
              <a:xfrm>
                <a:off x="1997637" y="176932"/>
                <a:ext cx="640810" cy="338554"/>
              </a:xfrm>
              <a:prstGeom prst="rect">
                <a:avLst/>
              </a:prstGeom>
              <a:noFill/>
            </p:spPr>
            <p:txBody>
              <a:bodyPr wrap="square" rtlCol="0">
                <a:spAutoFit/>
              </a:bodyPr>
              <a:lstStyle/>
              <a:p>
                <a:r>
                  <a:rPr lang="en-US" sz="1600" i="1" dirty="0" smtClean="0"/>
                  <a:t>EUV</a:t>
                </a:r>
                <a:endParaRPr lang="en-US" sz="1600" i="1" dirty="0"/>
              </a:p>
            </p:txBody>
          </p:sp>
          <p:sp>
            <p:nvSpPr>
              <p:cNvPr id="158" name="Rectangle 157"/>
              <p:cNvSpPr/>
              <p:nvPr/>
            </p:nvSpPr>
            <p:spPr bwMode="auto">
              <a:xfrm>
                <a:off x="179248" y="1300693"/>
                <a:ext cx="1597375" cy="9064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156" name="TextBox 155"/>
              <p:cNvSpPr txBox="1"/>
              <p:nvPr/>
            </p:nvSpPr>
            <p:spPr>
              <a:xfrm>
                <a:off x="229544" y="2035399"/>
                <a:ext cx="1555514" cy="461665"/>
              </a:xfrm>
              <a:prstGeom prst="rect">
                <a:avLst/>
              </a:prstGeom>
              <a:noFill/>
            </p:spPr>
            <p:txBody>
              <a:bodyPr wrap="square" rtlCol="0">
                <a:spAutoFit/>
              </a:bodyPr>
              <a:lstStyle/>
              <a:p>
                <a:r>
                  <a:rPr lang="en-US" sz="1200" i="1" dirty="0" smtClean="0"/>
                  <a:t>Molecular resist</a:t>
                </a:r>
                <a:endParaRPr lang="en-US" sz="1200" i="1" dirty="0"/>
              </a:p>
              <a:p>
                <a:endParaRPr lang="en-US" sz="1200" i="1" dirty="0"/>
              </a:p>
            </p:txBody>
          </p:sp>
          <p:pic>
            <p:nvPicPr>
              <p:cNvPr id="157" name="Picture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248" y="1009440"/>
                <a:ext cx="2090698" cy="112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bwMode="auto">
            <a:xfrm>
              <a:off x="5539548" y="740509"/>
              <a:ext cx="914400" cy="9144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grpSp>
          <p:nvGrpSpPr>
            <p:cNvPr id="7" name="Group 6"/>
            <p:cNvGrpSpPr/>
            <p:nvPr/>
          </p:nvGrpSpPr>
          <p:grpSpPr>
            <a:xfrm>
              <a:off x="4652996" y="330682"/>
              <a:ext cx="2086177" cy="1849733"/>
              <a:chOff x="6293501" y="-140960"/>
              <a:chExt cx="2086177" cy="1849733"/>
            </a:xfrm>
          </p:grpSpPr>
          <p:grpSp>
            <p:nvGrpSpPr>
              <p:cNvPr id="159" name="Group 158"/>
              <p:cNvGrpSpPr/>
              <p:nvPr/>
            </p:nvGrpSpPr>
            <p:grpSpPr>
              <a:xfrm>
                <a:off x="6371369" y="-140960"/>
                <a:ext cx="2008309" cy="1849733"/>
                <a:chOff x="6899356" y="1770786"/>
                <a:chExt cx="1869614" cy="1721992"/>
              </a:xfrm>
            </p:grpSpPr>
            <p:pic>
              <p:nvPicPr>
                <p:cNvPr id="160" name="Picture 8"/>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000" t="3356" b="36672"/>
                <a:stretch/>
              </p:blipFill>
              <p:spPr bwMode="auto">
                <a:xfrm>
                  <a:off x="6910004" y="1770786"/>
                  <a:ext cx="1858966" cy="171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1" name="Rectangle 160"/>
                <p:cNvSpPr/>
                <p:nvPr/>
              </p:nvSpPr>
              <p:spPr bwMode="auto">
                <a:xfrm>
                  <a:off x="6899356" y="3366912"/>
                  <a:ext cx="990931" cy="12586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grpSp>
          <p:sp>
            <p:nvSpPr>
              <p:cNvPr id="164" name="TextBox 163"/>
              <p:cNvSpPr txBox="1"/>
              <p:nvPr/>
            </p:nvSpPr>
            <p:spPr>
              <a:xfrm>
                <a:off x="6521045" y="1395665"/>
                <a:ext cx="1210108" cy="261610"/>
              </a:xfrm>
              <a:prstGeom prst="rect">
                <a:avLst/>
              </a:prstGeom>
              <a:noFill/>
            </p:spPr>
            <p:txBody>
              <a:bodyPr wrap="square" rtlCol="0">
                <a:spAutoFit/>
              </a:bodyPr>
              <a:lstStyle/>
              <a:p>
                <a:r>
                  <a:rPr lang="en-US" sz="1100" dirty="0" smtClean="0"/>
                  <a:t>Electron Energy</a:t>
                </a:r>
                <a:endParaRPr lang="en-US" sz="1100" dirty="0"/>
              </a:p>
            </p:txBody>
          </p:sp>
          <p:sp>
            <p:nvSpPr>
              <p:cNvPr id="165" name="TextBox 164"/>
              <p:cNvSpPr txBox="1"/>
              <p:nvPr/>
            </p:nvSpPr>
            <p:spPr>
              <a:xfrm rot="16200000">
                <a:off x="6132744" y="913781"/>
                <a:ext cx="583123" cy="261610"/>
              </a:xfrm>
              <a:prstGeom prst="rect">
                <a:avLst/>
              </a:prstGeom>
              <a:noFill/>
            </p:spPr>
            <p:txBody>
              <a:bodyPr wrap="square" rtlCol="0">
                <a:spAutoFit/>
              </a:bodyPr>
              <a:lstStyle/>
              <a:p>
                <a:r>
                  <a:rPr lang="en-US" sz="1100" dirty="0" smtClean="0"/>
                  <a:t>Count</a:t>
                </a:r>
                <a:endParaRPr lang="en-US" sz="1100" dirty="0"/>
              </a:p>
            </p:txBody>
          </p:sp>
        </p:grpSp>
      </p:grpSp>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81" name="Picture 2" descr="http://cdn1.bigcommerce.com/server2500/63459/product_images/uploaded_images/flask-and-molecules-6187997-l.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4179" b="5988"/>
          <a:stretch/>
        </p:blipFill>
        <p:spPr bwMode="auto">
          <a:xfrm>
            <a:off x="3014363" y="3164309"/>
            <a:ext cx="1526834" cy="205740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7943400" y="3378988"/>
            <a:ext cx="1329808" cy="461665"/>
          </a:xfrm>
          <a:prstGeom prst="rect">
            <a:avLst/>
          </a:prstGeom>
          <a:noFill/>
        </p:spPr>
        <p:txBody>
          <a:bodyPr wrap="square" rtlCol="0">
            <a:spAutoFit/>
          </a:bodyPr>
          <a:lstStyle>
            <a:defPPr>
              <a:defRPr lang="en-US"/>
            </a:defPPr>
            <a:lvl1pPr algn="ctr">
              <a:defRPr sz="2400" b="1">
                <a:solidFill>
                  <a:srgbClr val="0000FF"/>
                </a:solidFill>
              </a:defRPr>
            </a:lvl1pPr>
          </a:lstStyle>
          <a:p>
            <a:r>
              <a:rPr lang="en-US" dirty="0" smtClean="0">
                <a:solidFill>
                  <a:schemeClr val="tx1"/>
                </a:solidFill>
              </a:rPr>
              <a:t>Model</a:t>
            </a:r>
            <a:endParaRPr lang="en-US" dirty="0">
              <a:solidFill>
                <a:schemeClr val="tx1"/>
              </a:solidFill>
            </a:endParaRPr>
          </a:p>
        </p:txBody>
      </p:sp>
      <p:sp>
        <p:nvSpPr>
          <p:cNvPr id="84" name="TextBox 83"/>
          <p:cNvSpPr txBox="1"/>
          <p:nvPr/>
        </p:nvSpPr>
        <p:spPr>
          <a:xfrm>
            <a:off x="1007554" y="4174907"/>
            <a:ext cx="1867914" cy="461665"/>
          </a:xfrm>
          <a:prstGeom prst="rect">
            <a:avLst/>
          </a:prstGeom>
          <a:noFill/>
        </p:spPr>
        <p:txBody>
          <a:bodyPr wrap="square" rtlCol="0">
            <a:spAutoFit/>
          </a:bodyPr>
          <a:lstStyle>
            <a:defPPr>
              <a:defRPr lang="en-US"/>
            </a:defPPr>
            <a:lvl1pPr algn="ctr">
              <a:defRPr sz="2400" b="1">
                <a:solidFill>
                  <a:srgbClr val="0000FF"/>
                </a:solidFill>
              </a:defRPr>
            </a:lvl1pPr>
          </a:lstStyle>
          <a:p>
            <a:r>
              <a:rPr lang="en-US" dirty="0">
                <a:solidFill>
                  <a:schemeClr val="tx1"/>
                </a:solidFill>
              </a:rPr>
              <a:t>S</a:t>
            </a:r>
            <a:r>
              <a:rPr lang="en-US" dirty="0" smtClean="0">
                <a:solidFill>
                  <a:schemeClr val="tx1"/>
                </a:solidFill>
              </a:rPr>
              <a:t>ynthesize</a:t>
            </a:r>
            <a:endParaRPr lang="en-US" dirty="0">
              <a:solidFill>
                <a:schemeClr val="tx1"/>
              </a:solidFill>
            </a:endParaRPr>
          </a:p>
        </p:txBody>
      </p:sp>
      <p:pic>
        <p:nvPicPr>
          <p:cNvPr id="88" name="Picture 87" descr="ClMePh_core.tga"/>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933"/>
          <a:stretch/>
        </p:blipFill>
        <p:spPr>
          <a:xfrm>
            <a:off x="6190121" y="2490889"/>
            <a:ext cx="2882061" cy="2979161"/>
          </a:xfrm>
          <a:prstGeom prst="rect">
            <a:avLst/>
          </a:prstGeom>
        </p:spPr>
      </p:pic>
      <p:pic>
        <p:nvPicPr>
          <p:cNvPr id="82" name="Picture 4" descr="http://vector-magz.com/wp-content/uploads/2013/09/curved-arrow-clip-art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2763666">
            <a:off x="2296752" y="1841936"/>
            <a:ext cx="878845" cy="1297906"/>
          </a:xfrm>
          <a:prstGeom prst="rect">
            <a:avLst/>
          </a:prstGeom>
          <a:noFill/>
          <a:extLst>
            <a:ext uri="{909E8E84-426E-40dd-AFC4-6F175D3DCCD1}">
              <a14:hiddenFill xmlns:a14="http://schemas.microsoft.com/office/drawing/2010/main">
                <a:solidFill>
                  <a:srgbClr val="FFFFFF"/>
                </a:solidFill>
              </a14:hiddenFill>
            </a:ext>
          </a:extLst>
        </p:spPr>
      </p:pic>
      <p:sp>
        <p:nvSpPr>
          <p:cNvPr id="169" name="TextBox 168"/>
          <p:cNvSpPr txBox="1"/>
          <p:nvPr/>
        </p:nvSpPr>
        <p:spPr>
          <a:xfrm>
            <a:off x="2174550" y="162475"/>
            <a:ext cx="1867914" cy="461665"/>
          </a:xfrm>
          <a:prstGeom prst="rect">
            <a:avLst/>
          </a:prstGeom>
          <a:noFill/>
        </p:spPr>
        <p:txBody>
          <a:bodyPr wrap="square" rtlCol="0">
            <a:spAutoFit/>
          </a:bodyPr>
          <a:lstStyle>
            <a:defPPr>
              <a:defRPr lang="en-US"/>
            </a:defPPr>
            <a:lvl1pPr algn="ctr">
              <a:defRPr sz="2400" b="1">
                <a:solidFill>
                  <a:srgbClr val="0000FF"/>
                </a:solidFill>
              </a:defRPr>
            </a:lvl1pPr>
          </a:lstStyle>
          <a:p>
            <a:r>
              <a:rPr lang="en-US" dirty="0" smtClean="0">
                <a:solidFill>
                  <a:schemeClr val="tx1"/>
                </a:solidFill>
              </a:rPr>
              <a:t>Measure</a:t>
            </a:r>
            <a:endParaRPr lang="en-US" dirty="0">
              <a:solidFill>
                <a:schemeClr val="tx1"/>
              </a:solidFill>
            </a:endParaRPr>
          </a:p>
        </p:txBody>
      </p:sp>
      <p:pic>
        <p:nvPicPr>
          <p:cNvPr id="79" name="Picture 4" descr="http://vector-magz.com/wp-content/uploads/2013/09/curved-arrow-clip-art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726593">
            <a:off x="7935162" y="1579007"/>
            <a:ext cx="878845" cy="129790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vector-magz.com/wp-content/uploads/2013/09/curved-arrow-clip-art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7374087">
            <a:off x="5050980" y="4284468"/>
            <a:ext cx="878845" cy="1297906"/>
          </a:xfrm>
          <a:prstGeom prst="rect">
            <a:avLst/>
          </a:prstGeom>
          <a:noFill/>
          <a:extLst>
            <a:ext uri="{909E8E84-426E-40dd-AFC4-6F175D3DCCD1}">
              <a14:hiddenFill xmlns:a14="http://schemas.microsoft.com/office/drawing/2010/main">
                <a:solidFill>
                  <a:srgbClr val="FFFFFF"/>
                </a:solidFill>
              </a14:hiddenFill>
            </a:ext>
          </a:extLst>
        </p:spPr>
      </p:pic>
      <p:sp>
        <p:nvSpPr>
          <p:cNvPr id="170" name="Content Placeholder 2"/>
          <p:cNvSpPr>
            <a:spLocks noGrp="1"/>
          </p:cNvSpPr>
          <p:nvPr>
            <p:ph idx="1"/>
          </p:nvPr>
        </p:nvSpPr>
        <p:spPr>
          <a:xfrm>
            <a:off x="131425" y="-5180"/>
            <a:ext cx="2609792" cy="1856284"/>
          </a:xfrm>
        </p:spPr>
        <p:txBody>
          <a:bodyPr>
            <a:noAutofit/>
          </a:bodyPr>
          <a:lstStyle/>
          <a:p>
            <a:pPr marL="0" indent="0">
              <a:buNone/>
            </a:pPr>
            <a:r>
              <a:rPr lang="en-US" sz="3600" dirty="0" smtClean="0">
                <a:latin typeface="Calibri" panose="020F0502020204030204" pitchFamily="34" charset="0"/>
              </a:rPr>
              <a:t>EUV</a:t>
            </a:r>
            <a:br>
              <a:rPr lang="en-US" sz="3600" dirty="0" smtClean="0">
                <a:latin typeface="Calibri" panose="020F0502020204030204" pitchFamily="34" charset="0"/>
              </a:rPr>
            </a:br>
            <a:r>
              <a:rPr lang="en-US" sz="3600" dirty="0" smtClean="0">
                <a:latin typeface="Calibri" panose="020F0502020204030204" pitchFamily="34" charset="0"/>
              </a:rPr>
              <a:t>Resist</a:t>
            </a:r>
            <a:br>
              <a:rPr lang="en-US" sz="3600" dirty="0" smtClean="0">
                <a:latin typeface="Calibri" panose="020F0502020204030204" pitchFamily="34" charset="0"/>
              </a:rPr>
            </a:br>
            <a:r>
              <a:rPr lang="en-US" sz="3600" dirty="0" smtClean="0">
                <a:latin typeface="Calibri" panose="020F0502020204030204" pitchFamily="34" charset="0"/>
              </a:rPr>
              <a:t>Research:</a:t>
            </a:r>
            <a:br>
              <a:rPr lang="en-US" sz="3600" dirty="0" smtClean="0">
                <a:latin typeface="Calibri" panose="020F0502020204030204" pitchFamily="34" charset="0"/>
              </a:rPr>
            </a:br>
            <a:r>
              <a:rPr lang="en-US" sz="3600" dirty="0">
                <a:latin typeface="Calibri" panose="020F0502020204030204" pitchFamily="34" charset="0"/>
              </a:rPr>
              <a:t>r</a:t>
            </a:r>
            <a:r>
              <a:rPr lang="en-US" sz="3600" dirty="0" smtClean="0">
                <a:latin typeface="Calibri" panose="020F0502020204030204" pitchFamily="34" charset="0"/>
              </a:rPr>
              <a:t>adiation </a:t>
            </a:r>
            <a:r>
              <a:rPr lang="en-US" sz="3600" dirty="0">
                <a:latin typeface="Calibri" panose="020F0502020204030204" pitchFamily="34" charset="0"/>
              </a:rPr>
              <a:t>c</a:t>
            </a:r>
            <a:r>
              <a:rPr lang="en-US" sz="3600" dirty="0" smtClean="0">
                <a:latin typeface="Calibri" panose="020F0502020204030204" pitchFamily="34" charset="0"/>
              </a:rPr>
              <a:t>hemistry</a:t>
            </a:r>
            <a:endParaRPr lang="en-US" sz="4400" dirty="0" smtClean="0">
              <a:latin typeface="Calibri" panose="020F0502020204030204" pitchFamily="34" charset="0"/>
            </a:endParaRPr>
          </a:p>
          <a:p>
            <a:endParaRPr lang="en-US" sz="5400" dirty="0">
              <a:latin typeface="Calibri" panose="020F0502020204030204" pitchFamily="34" charset="0"/>
            </a:endParaRPr>
          </a:p>
        </p:txBody>
      </p:sp>
      <p:grpSp>
        <p:nvGrpSpPr>
          <p:cNvPr id="2" name="Group 1"/>
          <p:cNvGrpSpPr/>
          <p:nvPr/>
        </p:nvGrpSpPr>
        <p:grpSpPr>
          <a:xfrm>
            <a:off x="143220" y="4926720"/>
            <a:ext cx="1941511" cy="337434"/>
            <a:chOff x="0" y="4703944"/>
            <a:chExt cx="2842968" cy="494107"/>
          </a:xfrm>
        </p:grpSpPr>
        <p:pic>
          <p:nvPicPr>
            <p:cNvPr id="154" name="Picture 2" descr="C:\Users\pnaulleau\AppData\Local\Temp\Temp1_All_Logos.zip\All_Logos\1_Signature_Preferred_2c\1_Signature_Preferred_2c-01.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28416"/>
            <a:stretch/>
          </p:blipFill>
          <p:spPr bwMode="auto">
            <a:xfrm>
              <a:off x="958479" y="4703944"/>
              <a:ext cx="1285141" cy="459976"/>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4903626"/>
              <a:ext cx="1007554" cy="255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2" name="Picture 4" descr="http://nobugs2006.lbl.gov/images/als-logo1.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88535" y="4750827"/>
              <a:ext cx="654433" cy="447224"/>
            </a:xfrm>
            <a:prstGeom prst="rect">
              <a:avLst/>
            </a:prstGeom>
            <a:noFill/>
            <a:extLst>
              <a:ext uri="{909E8E84-426E-40dd-AFC4-6F175D3DCCD1}">
                <a14:hiddenFill xmlns:a14="http://schemas.microsoft.com/office/drawing/2010/main">
                  <a:solidFill>
                    <a:srgbClr val="FFFFFF"/>
                  </a:solidFill>
                </a14:hiddenFill>
              </a:ext>
            </a:extLst>
          </p:spPr>
        </p:pic>
      </p:grpSp>
      <p:pic>
        <p:nvPicPr>
          <p:cNvPr id="163" name="Picture 1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41499" y="4989468"/>
            <a:ext cx="561624" cy="29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3206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23" name="Picture 2" descr="http://foundry.lbl.gov/assets/img/fac/imaging/ScubaProb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466856"/>
            <a:ext cx="5644861" cy="311878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
          <p:cNvSpPr txBox="1">
            <a:spLocks noChangeArrowheads="1"/>
          </p:cNvSpPr>
          <p:nvPr/>
        </p:nvSpPr>
        <p:spPr bwMode="auto">
          <a:xfrm>
            <a:off x="44857" y="9454"/>
            <a:ext cx="9099143" cy="61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en-US"/>
            </a:defPPr>
            <a:lvl1pPr algn="ctr">
              <a:lnSpc>
                <a:spcPct val="95000"/>
              </a:lnSpc>
              <a:defRPr sz="3600">
                <a:solidFill>
                  <a:srgbClr val="000000"/>
                </a:solidFill>
                <a:latin typeface="Calibri" panose="020F0502020204030204" pitchFamily="34" charset="0"/>
              </a:defRPr>
            </a:lvl1pPr>
          </a:lstStyle>
          <a:p>
            <a:pPr marL="0" indent="0">
              <a:buNone/>
            </a:pPr>
            <a:r>
              <a:rPr lang="en-US" dirty="0" smtClean="0"/>
              <a:t>EUV Resist Research: dissolution chemistry</a:t>
            </a:r>
            <a:endParaRPr lang="en-US" sz="4400" dirty="0"/>
          </a:p>
        </p:txBody>
      </p:sp>
      <p:sp>
        <p:nvSpPr>
          <p:cNvPr id="25" name="Rectangle 30"/>
          <p:cNvSpPr>
            <a:spLocks noChangeArrowheads="1"/>
          </p:cNvSpPr>
          <p:nvPr/>
        </p:nvSpPr>
        <p:spPr bwMode="auto">
          <a:xfrm>
            <a:off x="24871" y="1049956"/>
            <a:ext cx="60299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en-US" sz="2000" dirty="0" smtClean="0">
                <a:solidFill>
                  <a:schemeClr val="tx2"/>
                </a:solidFill>
                <a:latin typeface="Arial" pitchFamily="34" charset="0"/>
                <a:ea typeface="ヒラギノ角ゴ ProN W6" charset="-128"/>
                <a:sym typeface="Arial" pitchFamily="34" charset="0"/>
              </a:rPr>
              <a:t>Encased cantilever for fast response in liquid</a:t>
            </a:r>
            <a:endParaRPr lang="en-US" altLang="en-US" sz="2000" dirty="0">
              <a:solidFill>
                <a:schemeClr val="tx2"/>
              </a:solidFill>
              <a:latin typeface="Arial" pitchFamily="34" charset="0"/>
              <a:ea typeface="ヒラギノ角ゴ ProN W6" charset="-128"/>
              <a:sym typeface="Arial" pitchFamily="34" charset="0"/>
            </a:endParaRPr>
          </a:p>
        </p:txBody>
      </p:sp>
      <p:pic>
        <p:nvPicPr>
          <p:cNvPr id="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9196" t="34699" r="58218" b="34825"/>
          <a:stretch/>
        </p:blipFill>
        <p:spPr bwMode="auto">
          <a:xfrm>
            <a:off x="6101335" y="1097948"/>
            <a:ext cx="2741722" cy="4149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0"/>
          <p:cNvSpPr>
            <a:spLocks noChangeArrowheads="1"/>
          </p:cNvSpPr>
          <p:nvPr/>
        </p:nvSpPr>
        <p:spPr bwMode="auto">
          <a:xfrm>
            <a:off x="6046395" y="772156"/>
            <a:ext cx="3105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algn="ctr" eaLnBrk="1" hangingPunct="1">
              <a:spcBef>
                <a:spcPct val="0"/>
              </a:spcBef>
              <a:buFontTx/>
              <a:buNone/>
            </a:pPr>
            <a:r>
              <a:rPr lang="en-US" altLang="en-US" sz="1800" dirty="0" smtClean="0">
                <a:solidFill>
                  <a:schemeClr val="tx2"/>
                </a:solidFill>
                <a:latin typeface="Arial" pitchFamily="34" charset="0"/>
                <a:ea typeface="ヒラギノ角ゴ ProN W6" charset="-128"/>
                <a:sym typeface="Arial" pitchFamily="34" charset="0"/>
              </a:rPr>
              <a:t>Start of developer injection</a:t>
            </a:r>
            <a:endParaRPr lang="en-US" altLang="en-US" sz="1800" dirty="0">
              <a:solidFill>
                <a:schemeClr val="tx2"/>
              </a:solidFill>
              <a:latin typeface="Arial" pitchFamily="34" charset="0"/>
              <a:ea typeface="ヒラギノ角ゴ ProN W6" charset="-128"/>
              <a:sym typeface="Arial" pitchFamily="34" charset="0"/>
            </a:endParaRPr>
          </a:p>
        </p:txBody>
      </p:sp>
      <p:pic>
        <p:nvPicPr>
          <p:cNvPr id="15" name="Picture 2" descr="C:\Users\pnaulleau\AppData\Local\Temp\Temp1_All_Logos.zip\All_Logos\1_Signature_Preferred_2c\1_Signature_Preferred_2c-01.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28416"/>
          <a:stretch/>
        </p:blipFill>
        <p:spPr bwMode="auto">
          <a:xfrm>
            <a:off x="0" y="4703944"/>
            <a:ext cx="1285141" cy="45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269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23" name="Title 1"/>
          <p:cNvSpPr txBox="1">
            <a:spLocks/>
          </p:cNvSpPr>
          <p:nvPr/>
        </p:nvSpPr>
        <p:spPr>
          <a:xfrm>
            <a:off x="0" y="28676"/>
            <a:ext cx="9144000" cy="654231"/>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ea typeface="+mj-ea"/>
                <a:cs typeface="+mj-cs"/>
              </a:rPr>
              <a:t>CAMERA Program:</a:t>
            </a:r>
            <a:r>
              <a:rPr kumimoji="0" lang="en-US" sz="4400" b="0" i="0" u="none" strike="noStrike" kern="1200" cap="none" spc="0" normalizeH="0" noProof="0" dirty="0" smtClean="0">
                <a:ln>
                  <a:noFill/>
                </a:ln>
                <a:effectLst/>
                <a:uLnTx/>
                <a:uFillTx/>
                <a:latin typeface="Calibri"/>
                <a:ea typeface="+mj-ea"/>
                <a:cs typeface="+mj-cs"/>
              </a:rPr>
              <a:t> </a:t>
            </a:r>
            <a:r>
              <a:rPr kumimoji="0" lang="en-US" sz="4400" b="0" i="0" u="none" strike="noStrike" kern="1200" cap="none" spc="0" normalizeH="0" baseline="0" noProof="0" dirty="0" smtClean="0">
                <a:ln>
                  <a:noFill/>
                </a:ln>
                <a:effectLst/>
                <a:uLnTx/>
                <a:uFillTx/>
                <a:latin typeface="Calibri"/>
                <a:ea typeface="+mj-ea"/>
                <a:cs typeface="+mj-cs"/>
              </a:rPr>
              <a:t>Leveraging Applied Math</a:t>
            </a:r>
            <a:endParaRPr kumimoji="0" lang="en-US" sz="4400" b="0" i="0" u="none" strike="noStrike" kern="1200" cap="none" spc="0" normalizeH="0" baseline="0" noProof="0" dirty="0">
              <a:ln>
                <a:noFill/>
              </a:ln>
              <a:effectLst/>
              <a:uLnTx/>
              <a:uFillTx/>
              <a:latin typeface="Calibri"/>
              <a:ea typeface="+mj-ea"/>
              <a:cs typeface="+mj-cs"/>
            </a:endParaRPr>
          </a:p>
        </p:txBody>
      </p:sp>
      <p:pic>
        <p:nvPicPr>
          <p:cNvPr id="50" name="Picture 4" descr="expgeom.pdf"/>
          <p:cNvPicPr>
            <a:picLocks noChangeAspect="1"/>
          </p:cNvPicPr>
          <p:nvPr/>
        </p:nvPicPr>
        <p:blipFill rotWithShape="1">
          <a:blip r:embed="rId9"/>
          <a:srcRect l="2828" t="10636" r="2189" b="6734"/>
          <a:stretch/>
        </p:blipFill>
        <p:spPr bwMode="auto">
          <a:xfrm>
            <a:off x="346513" y="1318662"/>
            <a:ext cx="3911954" cy="1475130"/>
          </a:xfrm>
          <a:prstGeom prst="rect">
            <a:avLst/>
          </a:prstGeom>
          <a:noFill/>
          <a:ln w="9525">
            <a:noFill/>
            <a:miter lim="800000"/>
            <a:headEnd/>
            <a:tailEnd/>
          </a:ln>
        </p:spPr>
      </p:pic>
      <p:sp>
        <p:nvSpPr>
          <p:cNvPr id="51" name="Rectangle 1"/>
          <p:cNvSpPr txBox="1">
            <a:spLocks noChangeArrowheads="1"/>
          </p:cNvSpPr>
          <p:nvPr/>
        </p:nvSpPr>
        <p:spPr bwMode="auto">
          <a:xfrm>
            <a:off x="403657" y="849691"/>
            <a:ext cx="4036903" cy="540241"/>
          </a:xfrm>
          <a:prstGeom prst="rect">
            <a:avLst/>
          </a:prstGeom>
          <a:noFill/>
          <a:ln w="12700" cap="flat" cmpd="sng">
            <a:noFill/>
            <a:prstDash val="solid"/>
            <a:miter lim="0"/>
            <a:headEnd/>
            <a:tailEnd/>
          </a:ln>
          <a:effectLst/>
        </p:spPr>
        <p:txBody>
          <a:bodyPr lIns="50800" tIns="50800" rIns="50800" bIns="50800" anchor="ctr"/>
          <a:lstStyle/>
          <a:p>
            <a:pPr defTabSz="584200" eaLnBrk="1">
              <a:defRPr/>
            </a:pPr>
            <a:r>
              <a:rPr lang="en-US" sz="1600" b="1" kern="0" dirty="0">
                <a:solidFill>
                  <a:prstClr val="black"/>
                </a:solidFill>
                <a:latin typeface="Calibri"/>
                <a:sym typeface="Baskerville" pitchFamily="-101" charset="0"/>
              </a:rPr>
              <a:t>Coherent Diffraction with Microscopy</a:t>
            </a:r>
          </a:p>
        </p:txBody>
      </p:sp>
      <p:sp>
        <p:nvSpPr>
          <p:cNvPr id="52" name="TextBox 2"/>
          <p:cNvSpPr txBox="1">
            <a:spLocks noChangeArrowheads="1"/>
          </p:cNvSpPr>
          <p:nvPr/>
        </p:nvSpPr>
        <p:spPr bwMode="auto">
          <a:xfrm>
            <a:off x="362601" y="640532"/>
            <a:ext cx="3831984" cy="430329"/>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smtClean="0">
                <a:ln>
                  <a:noFill/>
                </a:ln>
                <a:solidFill>
                  <a:srgbClr val="0070C0"/>
                </a:solidFill>
                <a:effectLst/>
                <a:uLnTx/>
                <a:uFillTx/>
              </a:rPr>
              <a:t>Pytchography</a:t>
            </a:r>
            <a:r>
              <a:rPr kumimoji="0" lang="en-US" sz="1800" b="1" i="0" u="none" strike="noStrike" kern="0" cap="none" spc="0" normalizeH="0" baseline="0" noProof="0" dirty="0" smtClean="0">
                <a:ln>
                  <a:noFill/>
                </a:ln>
                <a:solidFill>
                  <a:srgbClr val="0070C0"/>
                </a:solidFill>
                <a:effectLst/>
                <a:uLnTx/>
                <a:uFillTx/>
              </a:rPr>
              <a:t> (ALS)</a:t>
            </a:r>
          </a:p>
        </p:txBody>
      </p:sp>
      <p:sp>
        <p:nvSpPr>
          <p:cNvPr id="53" name="TextBox 49"/>
          <p:cNvSpPr txBox="1">
            <a:spLocks noChangeArrowheads="1"/>
          </p:cNvSpPr>
          <p:nvPr/>
        </p:nvSpPr>
        <p:spPr bwMode="auto">
          <a:xfrm>
            <a:off x="211992" y="663103"/>
            <a:ext cx="4189661" cy="2244219"/>
          </a:xfrm>
          <a:prstGeom prst="rect">
            <a:avLst/>
          </a:prstGeom>
          <a:solidFill>
            <a:srgbClr val="194963">
              <a:alpha val="16078"/>
            </a:srgbClr>
          </a:solidFill>
          <a:ln w="9525">
            <a:noFill/>
            <a:miter lim="800000"/>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pic>
        <p:nvPicPr>
          <p:cNvPr id="58" name="Picture 2"/>
          <p:cNvPicPr>
            <a:picLocks noChangeAspect="1" noChangeArrowheads="1"/>
          </p:cNvPicPr>
          <p:nvPr/>
        </p:nvPicPr>
        <p:blipFill rotWithShape="1">
          <a:blip r:embed="rId10"/>
          <a:srcRect b="28120"/>
          <a:stretch/>
        </p:blipFill>
        <p:spPr bwMode="auto">
          <a:xfrm>
            <a:off x="6372906" y="3581577"/>
            <a:ext cx="2420938" cy="1540485"/>
          </a:xfrm>
          <a:prstGeom prst="rect">
            <a:avLst/>
          </a:prstGeom>
          <a:noFill/>
          <a:ln w="9525">
            <a:noFill/>
            <a:miter lim="800000"/>
            <a:headEnd/>
            <a:tailEnd/>
          </a:ln>
        </p:spPr>
      </p:pic>
      <p:sp>
        <p:nvSpPr>
          <p:cNvPr id="24" name="TextBox 52"/>
          <p:cNvSpPr txBox="1">
            <a:spLocks noChangeArrowheads="1"/>
          </p:cNvSpPr>
          <p:nvPr/>
        </p:nvSpPr>
        <p:spPr bwMode="auto">
          <a:xfrm>
            <a:off x="196805" y="2989383"/>
            <a:ext cx="5591862" cy="2261633"/>
          </a:xfrm>
          <a:prstGeom prst="rect">
            <a:avLst/>
          </a:prstGeom>
          <a:solidFill>
            <a:srgbClr val="194963">
              <a:alpha val="10980"/>
            </a:srgbClr>
          </a:solidFill>
          <a:ln w="9525">
            <a:noFill/>
            <a:miter lim="800000"/>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5" name="TextBox 2"/>
          <p:cNvSpPr txBox="1">
            <a:spLocks noChangeArrowheads="1"/>
          </p:cNvSpPr>
          <p:nvPr/>
        </p:nvSpPr>
        <p:spPr bwMode="auto">
          <a:xfrm>
            <a:off x="302312" y="3147825"/>
            <a:ext cx="3265487" cy="366712"/>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70C0"/>
                </a:solidFill>
                <a:effectLst/>
                <a:uLnTx/>
                <a:uFillTx/>
              </a:rPr>
              <a:t>X-ray crystallography (ALS)</a:t>
            </a:r>
          </a:p>
        </p:txBody>
      </p:sp>
      <p:pic>
        <p:nvPicPr>
          <p:cNvPr id="59" name="Picture 3"/>
          <p:cNvPicPr>
            <a:picLocks noChangeAspect="1" noChangeArrowheads="1"/>
          </p:cNvPicPr>
          <p:nvPr/>
        </p:nvPicPr>
        <p:blipFill rotWithShape="1">
          <a:blip r:embed="rId11"/>
          <a:srcRect l="5123" t="2401" b="19454"/>
          <a:stretch/>
        </p:blipFill>
        <p:spPr bwMode="auto">
          <a:xfrm>
            <a:off x="4799627" y="1029985"/>
            <a:ext cx="4035293" cy="1763806"/>
          </a:xfrm>
          <a:prstGeom prst="rect">
            <a:avLst/>
          </a:prstGeom>
          <a:noFill/>
          <a:ln w="9525">
            <a:noFill/>
            <a:miter lim="800000"/>
            <a:headEnd/>
            <a:tailEnd/>
          </a:ln>
        </p:spPr>
      </p:pic>
      <p:sp>
        <p:nvSpPr>
          <p:cNvPr id="26" name="TextBox 52"/>
          <p:cNvSpPr txBox="1">
            <a:spLocks noChangeArrowheads="1"/>
          </p:cNvSpPr>
          <p:nvPr/>
        </p:nvSpPr>
        <p:spPr bwMode="auto">
          <a:xfrm>
            <a:off x="4700716" y="659766"/>
            <a:ext cx="4233724" cy="2247556"/>
          </a:xfrm>
          <a:prstGeom prst="rect">
            <a:avLst/>
          </a:prstGeom>
          <a:solidFill>
            <a:srgbClr val="194963">
              <a:alpha val="10980"/>
            </a:srgbClr>
          </a:solidFill>
          <a:ln w="9525">
            <a:noFill/>
            <a:miter lim="800000"/>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7" name="TextBox 2"/>
          <p:cNvSpPr txBox="1">
            <a:spLocks noChangeArrowheads="1"/>
          </p:cNvSpPr>
          <p:nvPr/>
        </p:nvSpPr>
        <p:spPr bwMode="auto">
          <a:xfrm>
            <a:off x="4776403" y="659766"/>
            <a:ext cx="3513867" cy="394605"/>
          </a:xfrm>
          <a:prstGeom prst="rect">
            <a:avLst/>
          </a:prstGeom>
          <a:noFill/>
          <a:ln w="9525">
            <a:noFill/>
            <a:miter lim="800000"/>
            <a:headEnd/>
            <a:tailEnd/>
          </a:ln>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70C0"/>
                </a:solidFill>
                <a:effectLst/>
                <a:uLnTx/>
                <a:uFillTx/>
              </a:rPr>
              <a:t>GISAXS (ALS)</a:t>
            </a:r>
          </a:p>
        </p:txBody>
      </p:sp>
      <p:sp>
        <p:nvSpPr>
          <p:cNvPr id="28" name="TextBox 52"/>
          <p:cNvSpPr txBox="1">
            <a:spLocks noChangeArrowheads="1"/>
          </p:cNvSpPr>
          <p:nvPr/>
        </p:nvSpPr>
        <p:spPr bwMode="auto">
          <a:xfrm>
            <a:off x="6212863" y="2989383"/>
            <a:ext cx="2721577" cy="2262555"/>
          </a:xfrm>
          <a:prstGeom prst="rect">
            <a:avLst/>
          </a:prstGeom>
          <a:solidFill>
            <a:srgbClr val="194963">
              <a:alpha val="10980"/>
            </a:srgbClr>
          </a:solidFill>
          <a:ln w="9525">
            <a:noFill/>
            <a:miter lim="800000"/>
            <a:headEnd/>
            <a:tailEnd/>
          </a:ln>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endParaRPr>
          </a:p>
        </p:txBody>
      </p:sp>
      <p:sp>
        <p:nvSpPr>
          <p:cNvPr id="29" name="TextBox 2"/>
          <p:cNvSpPr txBox="1">
            <a:spLocks noChangeArrowheads="1"/>
          </p:cNvSpPr>
          <p:nvPr/>
        </p:nvSpPr>
        <p:spPr bwMode="auto">
          <a:xfrm>
            <a:off x="6257637" y="2989383"/>
            <a:ext cx="2536207" cy="646331"/>
          </a:xfrm>
          <a:prstGeom prst="rect">
            <a:avLst/>
          </a:prstGeom>
          <a:noFill/>
          <a:ln w="9525">
            <a:noFill/>
            <a:miter lim="800000"/>
            <a:headEnd/>
            <a:tailEnd/>
          </a:ln>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70C0"/>
                </a:solidFill>
                <a:effectLst/>
                <a:uLnTx/>
                <a:uFillTx/>
              </a:rPr>
              <a:t>Materials by design (Molecular</a:t>
            </a:r>
            <a:r>
              <a:rPr kumimoji="0" lang="en-US" sz="1800" b="1" i="0" u="none" strike="noStrike" kern="0" cap="none" spc="0" normalizeH="0" noProof="0" dirty="0" smtClean="0">
                <a:ln>
                  <a:noFill/>
                </a:ln>
                <a:solidFill>
                  <a:srgbClr val="0070C0"/>
                </a:solidFill>
                <a:effectLst/>
                <a:uLnTx/>
                <a:uFillTx/>
              </a:rPr>
              <a:t> Foundry</a:t>
            </a:r>
            <a:r>
              <a:rPr kumimoji="0" lang="en-US" sz="1800" b="1" i="0" u="none" strike="noStrike" kern="0" cap="none" spc="0" normalizeH="0" baseline="0" noProof="0" dirty="0" smtClean="0">
                <a:ln>
                  <a:noFill/>
                </a:ln>
                <a:solidFill>
                  <a:srgbClr val="0070C0"/>
                </a:solidFill>
                <a:effectLst/>
                <a:uLnTx/>
                <a:uFillTx/>
              </a:rPr>
              <a:t>)</a:t>
            </a:r>
          </a:p>
        </p:txBody>
      </p:sp>
      <p:pic>
        <p:nvPicPr>
          <p:cNvPr id="60" name="Picture 4"/>
          <p:cNvPicPr>
            <a:picLocks noChangeAspect="1" noChangeArrowheads="1"/>
          </p:cNvPicPr>
          <p:nvPr/>
        </p:nvPicPr>
        <p:blipFill rotWithShape="1">
          <a:blip r:embed="rId12"/>
          <a:srcRect b="35396"/>
          <a:stretch/>
        </p:blipFill>
        <p:spPr bwMode="auto">
          <a:xfrm>
            <a:off x="352157" y="3581578"/>
            <a:ext cx="5259687" cy="1540484"/>
          </a:xfrm>
          <a:prstGeom prst="rect">
            <a:avLst/>
          </a:prstGeom>
          <a:noFill/>
          <a:ln w="9525">
            <a:noFill/>
            <a:miter lim="800000"/>
            <a:headEnd/>
            <a:tailEnd/>
          </a:ln>
        </p:spPr>
      </p:pic>
    </p:spTree>
    <p:extLst>
      <p:ext uri="{BB962C8B-B14F-4D97-AF65-F5344CB8AC3E}">
        <p14:creationId xmlns:p14="http://schemas.microsoft.com/office/powerpoint/2010/main" val="39072924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208" y="706048"/>
            <a:ext cx="4190619" cy="247699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US" sz="2000" b="1" dirty="0" smtClean="0"/>
              <a:t>Primary Expertise &amp; Interest Areas</a:t>
            </a:r>
          </a:p>
          <a:p>
            <a:pPr marL="0" indent="0" algn="ctr">
              <a:buNone/>
            </a:pPr>
            <a:r>
              <a:rPr lang="en-US" sz="2000" dirty="0" smtClean="0"/>
              <a:t>Advanced Materials</a:t>
            </a:r>
          </a:p>
          <a:p>
            <a:pPr marL="0" indent="0" algn="ctr">
              <a:buNone/>
            </a:pPr>
            <a:r>
              <a:rPr lang="en-US" sz="2000" dirty="0" smtClean="0"/>
              <a:t>Broad range of probes: </a:t>
            </a:r>
            <a:r>
              <a:rPr lang="en-US" sz="2000" dirty="0" err="1" smtClean="0"/>
              <a:t>Xray</a:t>
            </a:r>
            <a:r>
              <a:rPr lang="en-US" sz="2000" dirty="0" smtClean="0"/>
              <a:t>, Electron, near field,…</a:t>
            </a:r>
          </a:p>
          <a:p>
            <a:pPr marL="0" indent="0" algn="ctr">
              <a:buNone/>
            </a:pPr>
            <a:r>
              <a:rPr lang="en-US" sz="2000" dirty="0" smtClean="0"/>
              <a:t>Advanced manufacturing techniques</a:t>
            </a:r>
          </a:p>
          <a:p>
            <a:pPr marL="0" indent="0" algn="ctr">
              <a:buNone/>
            </a:pPr>
            <a:r>
              <a:rPr lang="en-US" sz="2000" dirty="0" smtClean="0"/>
              <a:t>New Device Architectures</a:t>
            </a:r>
          </a:p>
          <a:p>
            <a:pPr marL="0" indent="0" algn="ctr">
              <a:buNone/>
            </a:pPr>
            <a:r>
              <a:rPr lang="en-US" sz="2000" dirty="0" smtClean="0"/>
              <a:t>Computer architecture/simulation</a:t>
            </a:r>
          </a:p>
          <a:p>
            <a:pPr marL="0" indent="0" algn="ctr">
              <a:buNone/>
            </a:pPr>
            <a:r>
              <a:rPr lang="en-US" sz="2000" dirty="0" smtClean="0"/>
              <a:t>Algorithms, Applied Math</a:t>
            </a:r>
          </a:p>
          <a:p>
            <a:pPr>
              <a:buClr>
                <a:srgbClr val="C00000"/>
              </a:buClr>
            </a:pPr>
            <a:endParaRPr lang="en-US" sz="1400" dirty="0"/>
          </a:p>
        </p:txBody>
      </p:sp>
      <p:sp>
        <p:nvSpPr>
          <p:cNvPr id="5" name="Rectangle 4"/>
          <p:cNvSpPr/>
          <p:nvPr/>
        </p:nvSpPr>
        <p:spPr>
          <a:xfrm>
            <a:off x="0" y="5298833"/>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2"/>
          <p:cNvSpPr txBox="1">
            <a:spLocks/>
          </p:cNvSpPr>
          <p:nvPr/>
        </p:nvSpPr>
        <p:spPr>
          <a:xfrm>
            <a:off x="277206" y="3368233"/>
            <a:ext cx="8579104" cy="188667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t>Main Contribution/Role</a:t>
            </a:r>
          </a:p>
          <a:p>
            <a:pPr marL="0" indent="0" algn="ctr">
              <a:buNone/>
              <a:tabLst>
                <a:tab pos="339725" algn="l"/>
              </a:tabLst>
            </a:pPr>
            <a:r>
              <a:rPr lang="en-US" sz="2000" dirty="0" smtClean="0"/>
              <a:t>Rapid design and search for novel electronic and manufacturing materials</a:t>
            </a:r>
          </a:p>
          <a:p>
            <a:pPr marL="0" indent="0" algn="ctr">
              <a:buNone/>
              <a:tabLst>
                <a:tab pos="339725" algn="l"/>
              </a:tabLst>
            </a:pPr>
            <a:r>
              <a:rPr lang="en-US" sz="2000" dirty="0" smtClean="0"/>
              <a:t>Characterization and fundamental limits of materials and devices</a:t>
            </a:r>
          </a:p>
          <a:p>
            <a:pPr marL="0" indent="0" algn="ctr">
              <a:buNone/>
              <a:tabLst>
                <a:tab pos="339725" algn="l"/>
              </a:tabLst>
            </a:pPr>
            <a:r>
              <a:rPr lang="en-US" sz="2000" dirty="0" smtClean="0"/>
              <a:t>Design and fabrication of novel computer architectures</a:t>
            </a:r>
          </a:p>
          <a:p>
            <a:pPr marL="0" indent="0" algn="ctr">
              <a:buNone/>
              <a:tabLst>
                <a:tab pos="339725" algn="l"/>
              </a:tabLst>
            </a:pPr>
            <a:r>
              <a:rPr lang="en-US" sz="2000" dirty="0" smtClean="0"/>
              <a:t>Next generation manufacturing R&amp;D and workforce (students) </a:t>
            </a:r>
          </a:p>
          <a:p>
            <a:pPr>
              <a:buClr>
                <a:srgbClr val="C00000"/>
              </a:buClr>
              <a:tabLst>
                <a:tab pos="339725" algn="l"/>
              </a:tabLst>
            </a:pPr>
            <a:endParaRPr lang="en-US" sz="1400" dirty="0"/>
          </a:p>
        </p:txBody>
      </p:sp>
      <p:sp>
        <p:nvSpPr>
          <p:cNvPr id="15" name="Content Placeholder 2"/>
          <p:cNvSpPr txBox="1">
            <a:spLocks/>
          </p:cNvSpPr>
          <p:nvPr/>
        </p:nvSpPr>
        <p:spPr>
          <a:xfrm>
            <a:off x="4672063" y="706048"/>
            <a:ext cx="4184251" cy="247699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2000" b="1" dirty="0"/>
              <a:t>Most Differentiating </a:t>
            </a:r>
            <a:r>
              <a:rPr lang="en-US" sz="2000" b="1" dirty="0" smtClean="0"/>
              <a:t>Factor</a:t>
            </a:r>
            <a:endParaRPr lang="en-US" sz="1400" b="1" dirty="0"/>
          </a:p>
          <a:p>
            <a:pPr marL="0" indent="0" algn="ctr">
              <a:buNone/>
            </a:pPr>
            <a:r>
              <a:rPr lang="en-US" sz="2000" dirty="0" smtClean="0"/>
              <a:t>The Materials Project</a:t>
            </a:r>
          </a:p>
          <a:p>
            <a:pPr marL="0" indent="0" algn="ctr">
              <a:buNone/>
            </a:pPr>
            <a:r>
              <a:rPr lang="en-US" sz="2000" dirty="0" smtClean="0"/>
              <a:t>CAMERA</a:t>
            </a:r>
          </a:p>
          <a:p>
            <a:pPr marL="0" indent="0" algn="ctr">
              <a:buNone/>
            </a:pPr>
            <a:r>
              <a:rPr lang="en-US" sz="2000" dirty="0" smtClean="0"/>
              <a:t>User Facilities (ALS/CXRO/Foundry/NERSC)</a:t>
            </a:r>
          </a:p>
          <a:p>
            <a:pPr marL="0" indent="0" algn="ctr">
              <a:buNone/>
            </a:pPr>
            <a:r>
              <a:rPr lang="en-US" sz="2000" dirty="0" smtClean="0"/>
              <a:t>Industry Connections</a:t>
            </a:r>
          </a:p>
          <a:p>
            <a:pPr marL="0" indent="0" algn="ctr">
              <a:buNone/>
            </a:pPr>
            <a:r>
              <a:rPr lang="en-US" sz="2000" b="1" dirty="0" smtClean="0">
                <a:solidFill>
                  <a:srgbClr val="0000FF"/>
                </a:solidFill>
              </a:rPr>
              <a:t>Open silicon </a:t>
            </a:r>
            <a:r>
              <a:rPr lang="en-US" sz="2000" b="1" dirty="0" err="1" smtClean="0">
                <a:solidFill>
                  <a:srgbClr val="0000FF"/>
                </a:solidFill>
              </a:rPr>
              <a:t>nanofab</a:t>
            </a:r>
            <a:r>
              <a:rPr lang="en-US" sz="2000" b="1" dirty="0" smtClean="0">
                <a:solidFill>
                  <a:srgbClr val="0000FF"/>
                </a:solidFill>
              </a:rPr>
              <a:t>: UCB</a:t>
            </a:r>
          </a:p>
          <a:p>
            <a:pPr marL="0" indent="0" algn="ctr">
              <a:buNone/>
            </a:pPr>
            <a:r>
              <a:rPr lang="en-US" sz="2000" dirty="0" smtClean="0"/>
              <a:t>Open computer architecture (RISCV)</a:t>
            </a:r>
          </a:p>
          <a:p>
            <a:pPr marL="0" indent="0" algn="ctr">
              <a:buNone/>
            </a:pPr>
            <a:endParaRPr lang="en-US" sz="20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3"/>
            <a:ext cx="726474" cy="303601"/>
          </a:xfrm>
          <a:prstGeom prst="rect">
            <a:avLst/>
          </a:prstGeom>
        </p:spPr>
      </p:pic>
      <p:sp>
        <p:nvSpPr>
          <p:cNvPr id="24" name="Title 1"/>
          <p:cNvSpPr txBox="1">
            <a:spLocks/>
          </p:cNvSpPr>
          <p:nvPr/>
        </p:nvSpPr>
        <p:spPr>
          <a:xfrm>
            <a:off x="0" y="-17622"/>
            <a:ext cx="9144000" cy="654231"/>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ea typeface="+mj-ea"/>
                <a:cs typeface="+mj-cs"/>
              </a:rPr>
              <a:t>LBNL</a:t>
            </a:r>
            <a:r>
              <a:rPr kumimoji="0" lang="en-US" sz="4400" b="0" i="0" u="none" strike="noStrike" kern="1200" cap="none" spc="0" normalizeH="0" baseline="0" noProof="0" dirty="0" smtClean="0">
                <a:ln>
                  <a:noFill/>
                </a:ln>
                <a:solidFill>
                  <a:srgbClr val="FF0000"/>
                </a:solidFill>
                <a:effectLst/>
                <a:uLnTx/>
                <a:uFillTx/>
                <a:latin typeface="Calibri"/>
                <a:ea typeface="+mj-ea"/>
                <a:cs typeface="+mj-cs"/>
              </a:rPr>
              <a:t> </a:t>
            </a:r>
            <a:r>
              <a:rPr kumimoji="0" lang="en-US" sz="4400" b="0" i="0" u="none" strike="noStrike" kern="1200" cap="none" spc="0" normalizeH="0" baseline="0" noProof="0" dirty="0" smtClean="0">
                <a:ln>
                  <a:noFill/>
                </a:ln>
                <a:solidFill>
                  <a:sysClr val="windowText" lastClr="000000"/>
                </a:solidFill>
                <a:effectLst/>
                <a:uLnTx/>
                <a:uFillTx/>
                <a:latin typeface="Calibri"/>
                <a:ea typeface="+mj-ea"/>
                <a:cs typeface="+mj-cs"/>
              </a:rPr>
              <a:t>Capabilities and Interests: Summary</a:t>
            </a: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180549565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pbs.twimg.com/media/ChqhdI9UoAIRysv.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989" r="5336"/>
          <a:stretch/>
        </p:blipFill>
        <p:spPr bwMode="auto">
          <a:xfrm>
            <a:off x="1588" y="418762"/>
            <a:ext cx="9142412" cy="48800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4" name="Rectangle 3"/>
          <p:cNvSpPr/>
          <p:nvPr/>
        </p:nvSpPr>
        <p:spPr bwMode="auto">
          <a:xfrm>
            <a:off x="1588" y="0"/>
            <a:ext cx="9144000" cy="798653"/>
          </a:xfrm>
          <a:prstGeom prst="rect">
            <a:avLst/>
          </a:prstGeom>
          <a:solidFill>
            <a:srgbClr val="15151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23" name="Title 1"/>
          <p:cNvSpPr txBox="1">
            <a:spLocks/>
          </p:cNvSpPr>
          <p:nvPr/>
        </p:nvSpPr>
        <p:spPr>
          <a:xfrm>
            <a:off x="0" y="28676"/>
            <a:ext cx="9144000" cy="654231"/>
          </a:xfrm>
          <a:prstGeom prst="rect">
            <a:avLst/>
          </a:prstGeom>
        </p:spPr>
        <p:txBody>
          <a:bodyPr vert="horz" lIns="91440" tIns="45720" rIns="91440" bIns="45720" rtlCol="0" anchor="ct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Calibri"/>
                <a:ea typeface="+mj-ea"/>
                <a:cs typeface="+mj-cs"/>
              </a:rPr>
              <a:t>Modeling and Simulation for Materials Discovery</a:t>
            </a:r>
            <a:endParaRPr kumimoji="0" lang="en-US" sz="4400" b="0" i="0" u="none" strike="noStrike" kern="1200" cap="none" spc="0"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31256993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14" name="Title 1"/>
          <p:cNvSpPr>
            <a:spLocks noGrp="1"/>
          </p:cNvSpPr>
          <p:nvPr>
            <p:ph type="title"/>
          </p:nvPr>
        </p:nvSpPr>
        <p:spPr>
          <a:xfrm>
            <a:off x="0" y="-36339"/>
            <a:ext cx="9143999" cy="654242"/>
          </a:xfrm>
        </p:spPr>
        <p:txBody>
          <a:bodyPr vert="horz" lIns="91440" tIns="45720" rIns="91440" bIns="45720" rtlCol="0" anchor="ctr">
            <a:normAutofit/>
          </a:bodyPr>
          <a:lstStyle/>
          <a:p>
            <a:pPr algn="ctr" defTabSz="457200" eaLnBrk="1" fontAlgn="auto" hangingPunct="1">
              <a:lnSpc>
                <a:spcPct val="100000"/>
              </a:lnSpc>
              <a:spcAft>
                <a:spcPts val="0"/>
              </a:spcAft>
            </a:pPr>
            <a:r>
              <a:rPr lang="en-US" sz="3600" b="0" kern="1200" dirty="0">
                <a:latin typeface="Calibri"/>
              </a:rPr>
              <a:t>MGI &amp; Materials Project: Achievements to Date</a:t>
            </a:r>
          </a:p>
        </p:txBody>
      </p:sp>
      <p:sp>
        <p:nvSpPr>
          <p:cNvPr id="15" name="Content Placeholder 2"/>
          <p:cNvSpPr txBox="1">
            <a:spLocks/>
          </p:cNvSpPr>
          <p:nvPr/>
        </p:nvSpPr>
        <p:spPr>
          <a:xfrm>
            <a:off x="2152240" y="2690244"/>
            <a:ext cx="6229761" cy="1040771"/>
          </a:xfrm>
          <a:prstGeom prst="rect">
            <a:avLst/>
          </a:prstGeom>
        </p:spPr>
        <p:txBody>
          <a:bodyPr/>
          <a:lstStyle>
            <a:lvl1pPr marL="225425" indent="-225425" algn="l" rtl="0" eaLnBrk="0" fontAlgn="base" hangingPunct="0">
              <a:spcBef>
                <a:spcPct val="25000"/>
              </a:spcBef>
              <a:spcAft>
                <a:spcPct val="0"/>
              </a:spcAft>
              <a:buChar char="•"/>
              <a:defRPr sz="2400">
                <a:solidFill>
                  <a:schemeClr val="tx1"/>
                </a:solidFill>
                <a:latin typeface="+mn-lt"/>
                <a:ea typeface="+mn-ea"/>
                <a:cs typeface="+mn-cs"/>
              </a:defRPr>
            </a:lvl1pPr>
            <a:lvl2pPr marL="684213" indent="-227013" algn="l" rtl="0" eaLnBrk="0" fontAlgn="base" hangingPunct="0">
              <a:spcBef>
                <a:spcPct val="25000"/>
              </a:spcBef>
              <a:spcAft>
                <a:spcPct val="0"/>
              </a:spcAft>
              <a:buChar char="–"/>
              <a:defRPr sz="2400">
                <a:solidFill>
                  <a:schemeClr val="tx1"/>
                </a:solidFill>
                <a:latin typeface="+mn-lt"/>
              </a:defRPr>
            </a:lvl2pPr>
            <a:lvl3pPr marL="1143000" indent="-228600" algn="l" rtl="0" eaLnBrk="0" fontAlgn="base" hangingPunct="0">
              <a:spcBef>
                <a:spcPct val="25000"/>
              </a:spcBef>
              <a:spcAft>
                <a:spcPct val="0"/>
              </a:spcAft>
              <a:buChar char="•"/>
              <a:defRPr sz="2000">
                <a:solidFill>
                  <a:schemeClr val="tx1"/>
                </a:solidFill>
                <a:latin typeface="+mn-lt"/>
              </a:defRPr>
            </a:lvl3pPr>
            <a:lvl4pPr marL="1600200" indent="-228600" algn="l" rtl="0" eaLnBrk="0" fontAlgn="base" hangingPunct="0">
              <a:spcBef>
                <a:spcPct val="25000"/>
              </a:spcBef>
              <a:spcAft>
                <a:spcPct val="0"/>
              </a:spcAft>
              <a:buChar char="–"/>
              <a:defRPr sz="2000">
                <a:solidFill>
                  <a:schemeClr val="tx1"/>
                </a:solidFill>
                <a:latin typeface="+mn-lt"/>
              </a:defRPr>
            </a:lvl4pPr>
            <a:lvl5pPr marL="2057400" indent="-228600" algn="l" rtl="0" eaLnBrk="0" fontAlgn="base" hangingPunct="0">
              <a:spcBef>
                <a:spcPct val="25000"/>
              </a:spcBef>
              <a:spcAft>
                <a:spcPct val="0"/>
              </a:spcAft>
              <a:buChar char="»"/>
              <a:defRPr sz="2000">
                <a:solidFill>
                  <a:schemeClr val="tx1"/>
                </a:solidFill>
                <a:latin typeface="+mn-lt"/>
              </a:defRPr>
            </a:lvl5pPr>
            <a:lvl6pPr marL="2514600" indent="-228600" algn="l" rtl="0" fontAlgn="base">
              <a:spcBef>
                <a:spcPct val="25000"/>
              </a:spcBef>
              <a:spcAft>
                <a:spcPct val="0"/>
              </a:spcAft>
              <a:buChar char="»"/>
              <a:defRPr sz="2000">
                <a:solidFill>
                  <a:srgbClr val="014188"/>
                </a:solidFill>
                <a:latin typeface="+mn-lt"/>
              </a:defRPr>
            </a:lvl6pPr>
            <a:lvl7pPr marL="2971800" indent="-228600" algn="l" rtl="0" fontAlgn="base">
              <a:spcBef>
                <a:spcPct val="25000"/>
              </a:spcBef>
              <a:spcAft>
                <a:spcPct val="0"/>
              </a:spcAft>
              <a:buChar char="»"/>
              <a:defRPr sz="2000">
                <a:solidFill>
                  <a:srgbClr val="014188"/>
                </a:solidFill>
                <a:latin typeface="+mn-lt"/>
              </a:defRPr>
            </a:lvl7pPr>
            <a:lvl8pPr marL="3429000" indent="-228600" algn="l" rtl="0" fontAlgn="base">
              <a:spcBef>
                <a:spcPct val="25000"/>
              </a:spcBef>
              <a:spcAft>
                <a:spcPct val="0"/>
              </a:spcAft>
              <a:buChar char="»"/>
              <a:defRPr sz="2000">
                <a:solidFill>
                  <a:srgbClr val="014188"/>
                </a:solidFill>
                <a:latin typeface="+mn-lt"/>
              </a:defRPr>
            </a:lvl8pPr>
            <a:lvl9pPr marL="3886200" indent="-228600" algn="l" rtl="0" fontAlgn="base">
              <a:spcBef>
                <a:spcPct val="25000"/>
              </a:spcBef>
              <a:spcAft>
                <a:spcPct val="0"/>
              </a:spcAft>
              <a:buChar char="»"/>
              <a:defRPr sz="2000">
                <a:solidFill>
                  <a:srgbClr val="014188"/>
                </a:solidFill>
                <a:latin typeface="+mn-lt"/>
              </a:defRPr>
            </a:lvl9pPr>
          </a:lstStyle>
          <a:p>
            <a:pPr lvl="1">
              <a:buFont typeface="Arial"/>
              <a:buChar char="•"/>
            </a:pPr>
            <a:r>
              <a:rPr lang="en-US" sz="1333" kern="0" smtClean="0"/>
              <a:t>&gt; </a:t>
            </a:r>
            <a:r>
              <a:rPr lang="en-US" sz="1333" b="1" kern="0" smtClean="0"/>
              <a:t>70,000 relaxed compounds:</a:t>
            </a:r>
            <a:r>
              <a:rPr lang="en-US" sz="1333" kern="0" smtClean="0"/>
              <a:t> validated energy, phase diagrams</a:t>
            </a:r>
          </a:p>
          <a:p>
            <a:pPr lvl="1">
              <a:buFont typeface="Arial"/>
              <a:buChar char="•"/>
            </a:pPr>
            <a:r>
              <a:rPr lang="en-US" sz="1333" kern="0" smtClean="0"/>
              <a:t>&gt; </a:t>
            </a:r>
            <a:r>
              <a:rPr lang="en-US" sz="1333" b="1" kern="0" smtClean="0"/>
              <a:t>70,000 Pourbaix diagrams:</a:t>
            </a:r>
            <a:r>
              <a:rPr lang="en-US" sz="1333" kern="0" smtClean="0"/>
              <a:t> world’s largest set</a:t>
            </a:r>
          </a:p>
          <a:p>
            <a:pPr lvl="1">
              <a:buFont typeface="Arial"/>
              <a:buChar char="•"/>
            </a:pPr>
            <a:r>
              <a:rPr lang="en-US" sz="1333" kern="0" smtClean="0"/>
              <a:t>&gt; </a:t>
            </a:r>
            <a:r>
              <a:rPr lang="en-US" sz="1333" b="1" kern="0" smtClean="0"/>
              <a:t>43,000</a:t>
            </a:r>
            <a:r>
              <a:rPr lang="en-US" sz="1333" kern="0" smtClean="0"/>
              <a:t> </a:t>
            </a:r>
            <a:r>
              <a:rPr lang="en-US" sz="1333" b="1" kern="0" smtClean="0"/>
              <a:t>band structures </a:t>
            </a:r>
            <a:r>
              <a:rPr lang="en-US" sz="1333" kern="0" smtClean="0"/>
              <a:t>+ higher accuracy 2,700 band gaps</a:t>
            </a:r>
          </a:p>
          <a:p>
            <a:pPr lvl="1">
              <a:buFont typeface="Arial"/>
              <a:buChar char="•"/>
            </a:pPr>
            <a:r>
              <a:rPr lang="en-US" sz="1333" kern="0" smtClean="0"/>
              <a:t>&gt;</a:t>
            </a:r>
            <a:r>
              <a:rPr lang="en-US" sz="1333" b="1" kern="0" smtClean="0"/>
              <a:t> 3,000 elastic tensors:</a:t>
            </a:r>
            <a:r>
              <a:rPr lang="en-US" sz="1333" kern="0" smtClean="0"/>
              <a:t> world’s largest data set</a:t>
            </a:r>
            <a:endParaRPr lang="en-US" sz="1333" kern="0" dirty="0"/>
          </a:p>
        </p:txBody>
      </p:sp>
      <p:sp>
        <p:nvSpPr>
          <p:cNvPr id="23" name="Rounded Rectangle 22"/>
          <p:cNvSpPr/>
          <p:nvPr/>
        </p:nvSpPr>
        <p:spPr>
          <a:xfrm>
            <a:off x="457201" y="2899333"/>
            <a:ext cx="1970077" cy="6829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67" dirty="0"/>
              <a:t>High-Quality Materials DATA</a:t>
            </a:r>
          </a:p>
        </p:txBody>
      </p:sp>
      <p:sp>
        <p:nvSpPr>
          <p:cNvPr id="24" name="Rounded Rectangle 23"/>
          <p:cNvSpPr/>
          <p:nvPr/>
        </p:nvSpPr>
        <p:spPr>
          <a:xfrm>
            <a:off x="457201" y="3789785"/>
            <a:ext cx="1970078" cy="690414"/>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67" dirty="0"/>
              <a:t>Rapid DISSEMINATION</a:t>
            </a:r>
          </a:p>
        </p:txBody>
      </p:sp>
      <p:sp>
        <p:nvSpPr>
          <p:cNvPr id="25" name="Rounded Rectangle 24"/>
          <p:cNvSpPr/>
          <p:nvPr/>
        </p:nvSpPr>
        <p:spPr>
          <a:xfrm>
            <a:off x="457201" y="4689383"/>
            <a:ext cx="1970077" cy="42053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67" dirty="0"/>
              <a:t>DESIGN</a:t>
            </a:r>
          </a:p>
        </p:txBody>
      </p:sp>
      <p:sp>
        <p:nvSpPr>
          <p:cNvPr id="26" name="Content Placeholder 2"/>
          <p:cNvSpPr txBox="1">
            <a:spLocks/>
          </p:cNvSpPr>
          <p:nvPr/>
        </p:nvSpPr>
        <p:spPr>
          <a:xfrm>
            <a:off x="2533108" y="4627953"/>
            <a:ext cx="5848892" cy="557555"/>
          </a:xfrm>
          <a:prstGeom prst="rect">
            <a:avLst/>
          </a:prstGeom>
        </p:spPr>
        <p:txBody>
          <a:bodyPr/>
          <a:lstStyle/>
          <a:p>
            <a:pPr defTabSz="380985" eaLnBrk="1" fontAlgn="auto" hangingPunct="1">
              <a:spcBef>
                <a:spcPct val="20000"/>
              </a:spcBef>
              <a:spcAft>
                <a:spcPts val="0"/>
              </a:spcAft>
              <a:defRPr/>
            </a:pPr>
            <a:r>
              <a:rPr lang="en-US" sz="1333" dirty="0">
                <a:solidFill>
                  <a:srgbClr val="1D314E"/>
                </a:solidFill>
                <a:latin typeface="Arial"/>
                <a:cs typeface="Arial"/>
              </a:rPr>
              <a:t>Design of </a:t>
            </a:r>
            <a:r>
              <a:rPr lang="en-US" sz="1333" b="1" dirty="0">
                <a:solidFill>
                  <a:srgbClr val="1D314E"/>
                </a:solidFill>
                <a:latin typeface="Arial"/>
                <a:cs typeface="Arial"/>
              </a:rPr>
              <a:t>novel functional materials</a:t>
            </a:r>
            <a:endParaRPr lang="en-US" sz="1333" dirty="0">
              <a:solidFill>
                <a:srgbClr val="1D314E"/>
              </a:solidFill>
              <a:latin typeface="Arial"/>
              <a:cs typeface="Arial"/>
            </a:endParaRPr>
          </a:p>
          <a:p>
            <a:pPr defTabSz="380985" eaLnBrk="1" fontAlgn="auto" hangingPunct="1">
              <a:spcBef>
                <a:spcPct val="20000"/>
              </a:spcBef>
              <a:spcAft>
                <a:spcPts val="0"/>
              </a:spcAft>
              <a:defRPr/>
            </a:pPr>
            <a:r>
              <a:rPr lang="en-US" sz="1333" dirty="0">
                <a:solidFill>
                  <a:srgbClr val="1D314E"/>
                </a:solidFill>
                <a:latin typeface="Arial"/>
                <a:cs typeface="Arial"/>
              </a:rPr>
              <a:t>(</a:t>
            </a:r>
            <a:r>
              <a:rPr lang="en-US" sz="1333" dirty="0" err="1">
                <a:solidFill>
                  <a:srgbClr val="1D314E"/>
                </a:solidFill>
                <a:latin typeface="Arial"/>
                <a:cs typeface="Arial"/>
              </a:rPr>
              <a:t>photocatalysts</a:t>
            </a:r>
            <a:r>
              <a:rPr lang="en-US" sz="1333" dirty="0">
                <a:solidFill>
                  <a:srgbClr val="1D314E"/>
                </a:solidFill>
                <a:latin typeface="Arial"/>
                <a:cs typeface="Arial"/>
              </a:rPr>
              <a:t>, </a:t>
            </a:r>
            <a:r>
              <a:rPr lang="en-US" sz="1333" dirty="0" err="1">
                <a:solidFill>
                  <a:srgbClr val="1D314E"/>
                </a:solidFill>
                <a:latin typeface="Arial"/>
                <a:cs typeface="Arial"/>
              </a:rPr>
              <a:t>thermoelectrics</a:t>
            </a:r>
            <a:r>
              <a:rPr lang="en-US" sz="1333" dirty="0">
                <a:solidFill>
                  <a:srgbClr val="1D314E"/>
                </a:solidFill>
                <a:latin typeface="Arial"/>
                <a:cs typeface="Arial"/>
              </a:rPr>
              <a:t>, cathodes/electrolytes)</a:t>
            </a:r>
            <a:endParaRPr lang="en-US" sz="1333" b="1" dirty="0">
              <a:solidFill>
                <a:srgbClr val="1D314E"/>
              </a:solidFill>
              <a:latin typeface="Arial"/>
              <a:cs typeface="Arial"/>
            </a:endParaRPr>
          </a:p>
        </p:txBody>
      </p:sp>
      <p:sp>
        <p:nvSpPr>
          <p:cNvPr id="27" name="Content Placeholder 2"/>
          <p:cNvSpPr txBox="1">
            <a:spLocks/>
          </p:cNvSpPr>
          <p:nvPr/>
        </p:nvSpPr>
        <p:spPr>
          <a:xfrm>
            <a:off x="2533108" y="3789785"/>
            <a:ext cx="5848892" cy="1030196"/>
          </a:xfrm>
          <a:prstGeom prst="rect">
            <a:avLst/>
          </a:prstGeom>
        </p:spPr>
        <p:txBody>
          <a:bodyPr/>
          <a:lstStyle/>
          <a:p>
            <a:pPr marL="285739" indent="-285739" defTabSz="380985" eaLnBrk="1" fontAlgn="auto" hangingPunct="1">
              <a:spcBef>
                <a:spcPct val="20000"/>
              </a:spcBef>
              <a:spcAft>
                <a:spcPts val="0"/>
              </a:spcAft>
              <a:buFont typeface="Arial"/>
              <a:buChar char="•"/>
              <a:defRPr/>
            </a:pPr>
            <a:r>
              <a:rPr lang="en-US" sz="1333" b="1" dirty="0">
                <a:solidFill>
                  <a:srgbClr val="1D314E"/>
                </a:solidFill>
                <a:latin typeface="Arial"/>
                <a:cs typeface="Arial"/>
              </a:rPr>
              <a:t>Ten Apps</a:t>
            </a:r>
            <a:r>
              <a:rPr lang="en-US" sz="1333" dirty="0">
                <a:solidFill>
                  <a:srgbClr val="1D314E"/>
                </a:solidFill>
                <a:latin typeface="Arial"/>
                <a:cs typeface="Arial"/>
              </a:rPr>
              <a:t> enabling material searching and design</a:t>
            </a:r>
          </a:p>
          <a:p>
            <a:pPr marL="285739" indent="-285739" defTabSz="380985" eaLnBrk="1" fontAlgn="auto" hangingPunct="1">
              <a:spcBef>
                <a:spcPct val="20000"/>
              </a:spcBef>
              <a:spcAft>
                <a:spcPts val="0"/>
              </a:spcAft>
              <a:buFont typeface="Arial"/>
              <a:buChar char="•"/>
              <a:defRPr/>
            </a:pPr>
            <a:r>
              <a:rPr lang="en-US" sz="1333" b="1" dirty="0">
                <a:solidFill>
                  <a:srgbClr val="1D314E"/>
                </a:solidFill>
                <a:latin typeface="Arial"/>
                <a:cs typeface="Arial"/>
              </a:rPr>
              <a:t>First Materials data API </a:t>
            </a:r>
            <a:r>
              <a:rPr lang="en-US" sz="1333" dirty="0">
                <a:solidFill>
                  <a:srgbClr val="1D314E"/>
                </a:solidFill>
                <a:latin typeface="Arial"/>
                <a:cs typeface="Arial"/>
              </a:rPr>
              <a:t>; community download &gt; 8 million data</a:t>
            </a:r>
          </a:p>
          <a:p>
            <a:pPr marL="285739" indent="-285739" defTabSz="380985" eaLnBrk="1" fontAlgn="auto" hangingPunct="1">
              <a:spcBef>
                <a:spcPct val="20000"/>
              </a:spcBef>
              <a:spcAft>
                <a:spcPts val="0"/>
              </a:spcAft>
              <a:buFont typeface="Arial"/>
              <a:buChar char="•"/>
              <a:defRPr/>
            </a:pPr>
            <a:r>
              <a:rPr lang="en-US" sz="1333" b="1" dirty="0" err="1">
                <a:solidFill>
                  <a:srgbClr val="1D314E"/>
                </a:solidFill>
                <a:latin typeface="Arial"/>
                <a:cs typeface="Arial"/>
              </a:rPr>
              <a:t>MPContribs</a:t>
            </a:r>
            <a:r>
              <a:rPr lang="en-US" sz="1333" b="1" dirty="0">
                <a:solidFill>
                  <a:srgbClr val="1D314E"/>
                </a:solidFill>
                <a:latin typeface="Arial"/>
                <a:cs typeface="Arial"/>
              </a:rPr>
              <a:t> framework: </a:t>
            </a:r>
            <a:r>
              <a:rPr lang="en-US" sz="1333" dirty="0">
                <a:solidFill>
                  <a:srgbClr val="1D314E"/>
                </a:solidFill>
                <a:latin typeface="Arial"/>
                <a:cs typeface="Arial"/>
              </a:rPr>
              <a:t>platform for data sharing</a:t>
            </a:r>
          </a:p>
          <a:p>
            <a:pPr marL="285739" indent="-285739" defTabSz="380985" eaLnBrk="1" fontAlgn="auto" hangingPunct="1">
              <a:spcBef>
                <a:spcPct val="20000"/>
              </a:spcBef>
              <a:spcAft>
                <a:spcPts val="0"/>
              </a:spcAft>
              <a:buFont typeface="Arial"/>
              <a:buChar char="•"/>
              <a:defRPr/>
            </a:pPr>
            <a:r>
              <a:rPr lang="en-US" sz="1333" b="1" dirty="0">
                <a:solidFill>
                  <a:schemeClr val="accent3"/>
                </a:solidFill>
                <a:latin typeface="Arial"/>
                <a:cs typeface="Arial"/>
              </a:rPr>
              <a:t>Over 20,000 registered users !</a:t>
            </a:r>
          </a:p>
        </p:txBody>
      </p:sp>
      <p:pic>
        <p:nvPicPr>
          <p:cNvPr id="31" name="Picture 30"/>
          <p:cNvPicPr>
            <a:picLocks noChangeAspect="1"/>
          </p:cNvPicPr>
          <p:nvPr/>
        </p:nvPicPr>
        <p:blipFill>
          <a:blip r:embed="rId9"/>
          <a:stretch>
            <a:fillRect/>
          </a:stretch>
        </p:blipFill>
        <p:spPr>
          <a:xfrm>
            <a:off x="6750259" y="619276"/>
            <a:ext cx="2289873" cy="2107801"/>
          </a:xfrm>
          <a:prstGeom prst="rect">
            <a:avLst/>
          </a:prstGeom>
        </p:spPr>
      </p:pic>
      <p:sp>
        <p:nvSpPr>
          <p:cNvPr id="32" name="Rectangle 31"/>
          <p:cNvSpPr/>
          <p:nvPr/>
        </p:nvSpPr>
        <p:spPr>
          <a:xfrm>
            <a:off x="199486" y="1538774"/>
            <a:ext cx="6301675" cy="990271"/>
          </a:xfrm>
          <a:prstGeom prst="rect">
            <a:avLst/>
          </a:prstGeom>
        </p:spPr>
        <p:txBody>
          <a:bodyPr wrap="square">
            <a:spAutoFit/>
          </a:bodyPr>
          <a:lstStyle/>
          <a:p>
            <a:r>
              <a:rPr lang="en-US" sz="1667" dirty="0"/>
              <a:t>2011: “</a:t>
            </a:r>
            <a:r>
              <a:rPr lang="en-US" sz="1667" i="1" dirty="0"/>
              <a:t>make the process of </a:t>
            </a:r>
            <a:r>
              <a:rPr lang="en-US" sz="1667" b="1" i="1" dirty="0"/>
              <a:t>discovery &amp; development of advanced materials faster, less expensive, more predictable</a:t>
            </a:r>
            <a:r>
              <a:rPr lang="en-US" sz="1667" i="1" dirty="0"/>
              <a:t>”</a:t>
            </a:r>
          </a:p>
          <a:p>
            <a:pPr>
              <a:lnSpc>
                <a:spcPct val="150000"/>
              </a:lnSpc>
            </a:pPr>
            <a:r>
              <a:rPr lang="en-US" sz="1667" i="1" dirty="0"/>
              <a:t>“solutions in most pressing areas require advanced materials”</a:t>
            </a:r>
            <a:endParaRPr lang="en-US" sz="1667" dirty="0"/>
          </a:p>
        </p:txBody>
      </p:sp>
      <p:pic>
        <p:nvPicPr>
          <p:cNvPr id="33" name="Picture 32" descr="About_the_Materials_Genome_Initiative___The_White_House.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9486" y="689507"/>
            <a:ext cx="4455583" cy="740833"/>
          </a:xfrm>
          <a:prstGeom prst="rect">
            <a:avLst/>
          </a:prstGeom>
        </p:spPr>
      </p:pic>
      <p:pic>
        <p:nvPicPr>
          <p:cNvPr id="34" name="Picture 33" descr="480px-US-DeptOfEnergy-Seal.svg.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80377" y="675798"/>
            <a:ext cx="780164" cy="780164"/>
          </a:xfrm>
          <a:prstGeom prst="rect">
            <a:avLst/>
          </a:prstGeom>
        </p:spPr>
      </p:pic>
    </p:spTree>
    <p:extLst>
      <p:ext uri="{BB962C8B-B14F-4D97-AF65-F5344CB8AC3E}">
        <p14:creationId xmlns:p14="http://schemas.microsoft.com/office/powerpoint/2010/main" val="15186569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12" name="image14.jpeg" descr="Funnel-580"/>
          <p:cNvPicPr/>
          <p:nvPr/>
        </p:nvPicPr>
        <p:blipFill>
          <a:blip r:embed="rId10">
            <a:extLst/>
          </a:blip>
          <a:srcRect l="44391" t="77636" r="45053" b="3917"/>
          <a:stretch>
            <a:fillRect/>
          </a:stretch>
        </p:blipFill>
        <p:spPr>
          <a:xfrm>
            <a:off x="3579164" y="4224794"/>
            <a:ext cx="265686" cy="260941"/>
          </a:xfrm>
          <a:prstGeom prst="rect">
            <a:avLst/>
          </a:prstGeom>
          <a:ln w="12700">
            <a:miter lim="400000"/>
          </a:ln>
        </p:spPr>
      </p:pic>
      <p:pic>
        <p:nvPicPr>
          <p:cNvPr id="13" name="image14.jpeg" descr="Funnel-580"/>
          <p:cNvPicPr/>
          <p:nvPr/>
        </p:nvPicPr>
        <p:blipFill>
          <a:blip r:embed="rId10">
            <a:extLst/>
          </a:blip>
          <a:srcRect l="26861" t="1" r="25637" b="37040"/>
          <a:stretch>
            <a:fillRect/>
          </a:stretch>
        </p:blipFill>
        <p:spPr>
          <a:xfrm>
            <a:off x="2631774" y="1498195"/>
            <a:ext cx="1912407" cy="2444484"/>
          </a:xfrm>
          <a:prstGeom prst="rect">
            <a:avLst/>
          </a:prstGeom>
          <a:ln w="12700">
            <a:miter lim="400000"/>
          </a:ln>
        </p:spPr>
      </p:pic>
      <p:sp>
        <p:nvSpPr>
          <p:cNvPr id="14" name="Isosceles Triangle 13"/>
          <p:cNvSpPr/>
          <p:nvPr/>
        </p:nvSpPr>
        <p:spPr>
          <a:xfrm rot="14219127">
            <a:off x="4364537" y="3588323"/>
            <a:ext cx="708875" cy="1407785"/>
          </a:xfrm>
          <a:prstGeom prst="triangle">
            <a:avLst>
              <a:gd name="adj" fmla="val 100000"/>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Down Arrow 14"/>
          <p:cNvSpPr/>
          <p:nvPr/>
        </p:nvSpPr>
        <p:spPr>
          <a:xfrm rot="10800000">
            <a:off x="973977" y="1299324"/>
            <a:ext cx="520819" cy="895365"/>
          </a:xfrm>
          <a:prstGeom prst="down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3" name="Oval 22"/>
          <p:cNvSpPr/>
          <p:nvPr/>
        </p:nvSpPr>
        <p:spPr>
          <a:xfrm>
            <a:off x="4714973" y="1342894"/>
            <a:ext cx="3410469" cy="3272704"/>
          </a:xfrm>
          <a:prstGeom prst="ellipse">
            <a:avLst/>
          </a:prstGeom>
          <a:solidFill>
            <a:schemeClr val="bg1"/>
          </a:solidFill>
          <a:ln w="44450">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11931" y="-44244"/>
            <a:ext cx="8413750" cy="892552"/>
          </a:xfrm>
          <a:prstGeom prst="rect">
            <a:avLst/>
          </a:prstGeom>
          <a:noFill/>
        </p:spPr>
        <p:txBody>
          <a:bodyPr wrap="square" rtlCol="0">
            <a:spAutoFit/>
          </a:bodyPr>
          <a:lstStyle/>
          <a:p>
            <a:pPr algn="ctr"/>
            <a:r>
              <a:rPr lang="en-US" sz="3200" dirty="0" smtClean="0"/>
              <a:t>High-throughput screening of Novel Materials </a:t>
            </a:r>
          </a:p>
          <a:p>
            <a:pPr algn="ctr"/>
            <a:r>
              <a:rPr lang="en-US" dirty="0" smtClean="0"/>
              <a:t>Using </a:t>
            </a:r>
            <a:r>
              <a:rPr lang="en-US" b="1" dirty="0" smtClean="0"/>
              <a:t>first-principles calculations and Big Data Analytics on HPC</a:t>
            </a:r>
          </a:p>
        </p:txBody>
      </p:sp>
      <p:sp>
        <p:nvSpPr>
          <p:cNvPr id="25" name="Rectangle 24"/>
          <p:cNvSpPr/>
          <p:nvPr/>
        </p:nvSpPr>
        <p:spPr>
          <a:xfrm>
            <a:off x="405493" y="4731094"/>
            <a:ext cx="8242904" cy="430887"/>
          </a:xfrm>
          <a:prstGeom prst="rect">
            <a:avLst/>
          </a:prstGeom>
        </p:spPr>
        <p:txBody>
          <a:bodyPr wrap="square">
            <a:spAutoFit/>
          </a:bodyPr>
          <a:lstStyle/>
          <a:p>
            <a:pPr algn="ctr"/>
            <a:r>
              <a:rPr lang="en-US" sz="2200" b="1" dirty="0">
                <a:solidFill>
                  <a:srgbClr val="000000"/>
                </a:solidFill>
              </a:rPr>
              <a:t>Candidates </a:t>
            </a:r>
            <a:r>
              <a:rPr lang="en-US" sz="2200" dirty="0">
                <a:solidFill>
                  <a:srgbClr val="000000"/>
                </a:solidFill>
              </a:rPr>
              <a:t>and </a:t>
            </a:r>
            <a:r>
              <a:rPr lang="en-US" sz="2200" b="1" dirty="0">
                <a:solidFill>
                  <a:srgbClr val="000000"/>
                </a:solidFill>
              </a:rPr>
              <a:t>design principles </a:t>
            </a:r>
            <a:r>
              <a:rPr lang="en-US" sz="2200" dirty="0">
                <a:solidFill>
                  <a:srgbClr val="000000"/>
                </a:solidFill>
              </a:rPr>
              <a:t>for advanced materials</a:t>
            </a:r>
            <a:endParaRPr lang="en-US" sz="2200" b="1" i="1" dirty="0">
              <a:solidFill>
                <a:srgbClr val="000000"/>
              </a:solidFill>
            </a:endParaRPr>
          </a:p>
        </p:txBody>
      </p:sp>
      <p:sp>
        <p:nvSpPr>
          <p:cNvPr id="26" name="Down Arrow 25"/>
          <p:cNvSpPr/>
          <p:nvPr/>
        </p:nvSpPr>
        <p:spPr>
          <a:xfrm rot="16200000">
            <a:off x="1629204" y="513069"/>
            <a:ext cx="411949" cy="1623064"/>
          </a:xfrm>
          <a:prstGeom prst="downArrow">
            <a:avLst/>
          </a:prstGeom>
          <a:solidFill>
            <a:schemeClr val="bg1">
              <a:lumMod val="7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817" y="1825039"/>
            <a:ext cx="1751380" cy="2752648"/>
          </a:xfrm>
          <a:prstGeom prst="rect">
            <a:avLst/>
          </a:prstGeom>
          <a:solidFill>
            <a:schemeClr val="bg1"/>
          </a:solidFill>
          <a:ln w="38100">
            <a:solidFill>
              <a:schemeClr val="bg1">
                <a:lumMod val="50000"/>
              </a:schemeClr>
            </a:solidFill>
            <a:round/>
          </a:ln>
          <a:effectLst>
            <a:outerShdw blurRad="50800" dist="38100" dir="2700000" algn="tl" rotWithShape="0">
              <a:srgbClr val="000000">
                <a:alpha val="43000"/>
              </a:srgbClr>
            </a:outerShdw>
          </a:effectLst>
        </p:spPr>
      </p:pic>
      <p:pic>
        <p:nvPicPr>
          <p:cNvPr id="28" name="Picture 27"/>
          <p:cNvPicPr>
            <a:picLocks noChangeAspect="1"/>
          </p:cNvPicPr>
          <p:nvPr/>
        </p:nvPicPr>
        <p:blipFill>
          <a:blip r:embed="rId12"/>
          <a:stretch>
            <a:fillRect/>
          </a:stretch>
        </p:blipFill>
        <p:spPr>
          <a:xfrm>
            <a:off x="287428" y="931417"/>
            <a:ext cx="1949357" cy="755598"/>
          </a:xfrm>
          <a:prstGeom prst="rect">
            <a:avLst/>
          </a:prstGeom>
          <a:ln w="25400">
            <a:solidFill>
              <a:schemeClr val="bg1">
                <a:lumMod val="50000"/>
              </a:schemeClr>
            </a:solidFill>
          </a:ln>
          <a:effectLst>
            <a:outerShdw blurRad="50800" dist="38100" dir="2700000" algn="tl" rotWithShape="0">
              <a:srgbClr val="000000">
                <a:alpha val="43000"/>
              </a:srgbClr>
            </a:outerShdw>
          </a:effectLst>
        </p:spPr>
      </p:pic>
      <p:pic>
        <p:nvPicPr>
          <p:cNvPr id="29" name="image14.jpeg" descr="Funnel-580"/>
          <p:cNvPicPr/>
          <p:nvPr/>
        </p:nvPicPr>
        <p:blipFill>
          <a:blip r:embed="rId10">
            <a:extLst/>
          </a:blip>
          <a:srcRect l="44391" t="77636" r="45053" b="3918"/>
          <a:stretch>
            <a:fillRect/>
          </a:stretch>
        </p:blipFill>
        <p:spPr>
          <a:xfrm>
            <a:off x="2942356" y="1293758"/>
            <a:ext cx="179267" cy="170287"/>
          </a:xfrm>
          <a:prstGeom prst="rect">
            <a:avLst/>
          </a:prstGeom>
          <a:ln w="12700">
            <a:miter lim="400000"/>
          </a:ln>
        </p:spPr>
      </p:pic>
      <p:pic>
        <p:nvPicPr>
          <p:cNvPr id="31" name="image14.jpeg" descr="Funnel-580"/>
          <p:cNvPicPr/>
          <p:nvPr/>
        </p:nvPicPr>
        <p:blipFill>
          <a:blip r:embed="rId10">
            <a:extLst/>
          </a:blip>
          <a:srcRect l="44391" t="77636" r="45053" b="3917"/>
          <a:stretch>
            <a:fillRect/>
          </a:stretch>
        </p:blipFill>
        <p:spPr>
          <a:xfrm>
            <a:off x="3922306" y="942245"/>
            <a:ext cx="179266" cy="170286"/>
          </a:xfrm>
          <a:prstGeom prst="rect">
            <a:avLst/>
          </a:prstGeom>
          <a:ln w="12700">
            <a:miter lim="400000"/>
          </a:ln>
        </p:spPr>
      </p:pic>
      <p:pic>
        <p:nvPicPr>
          <p:cNvPr id="32" name="image14.jpeg" descr="Funnel-580"/>
          <p:cNvPicPr/>
          <p:nvPr/>
        </p:nvPicPr>
        <p:blipFill>
          <a:blip r:embed="rId10">
            <a:extLst/>
          </a:blip>
          <a:srcRect l="44391" t="77636" r="45053" b="3917"/>
          <a:stretch>
            <a:fillRect/>
          </a:stretch>
        </p:blipFill>
        <p:spPr>
          <a:xfrm>
            <a:off x="3663991" y="1125628"/>
            <a:ext cx="179267" cy="170286"/>
          </a:xfrm>
          <a:prstGeom prst="rect">
            <a:avLst/>
          </a:prstGeom>
          <a:ln w="12700">
            <a:miter lim="400000"/>
          </a:ln>
        </p:spPr>
      </p:pic>
      <p:pic>
        <p:nvPicPr>
          <p:cNvPr id="33" name="image14.jpeg" descr="Funnel-580"/>
          <p:cNvPicPr/>
          <p:nvPr/>
        </p:nvPicPr>
        <p:blipFill>
          <a:blip r:embed="rId10">
            <a:extLst/>
          </a:blip>
          <a:srcRect l="44391" t="77636" r="45053" b="3918"/>
          <a:stretch>
            <a:fillRect/>
          </a:stretch>
        </p:blipFill>
        <p:spPr>
          <a:xfrm>
            <a:off x="4261512" y="1054217"/>
            <a:ext cx="179267" cy="170287"/>
          </a:xfrm>
          <a:prstGeom prst="rect">
            <a:avLst/>
          </a:prstGeom>
          <a:ln w="12700">
            <a:miter lim="400000"/>
          </a:ln>
        </p:spPr>
      </p:pic>
      <p:pic>
        <p:nvPicPr>
          <p:cNvPr id="34" name="image14.jpeg" descr="Funnel-580"/>
          <p:cNvPicPr/>
          <p:nvPr/>
        </p:nvPicPr>
        <p:blipFill>
          <a:blip r:embed="rId10">
            <a:extLst/>
          </a:blip>
          <a:srcRect l="44391" t="77636" r="45053" b="3917"/>
          <a:stretch>
            <a:fillRect/>
          </a:stretch>
        </p:blipFill>
        <p:spPr>
          <a:xfrm>
            <a:off x="3200779" y="934957"/>
            <a:ext cx="179267" cy="170286"/>
          </a:xfrm>
          <a:prstGeom prst="rect">
            <a:avLst/>
          </a:prstGeom>
          <a:ln w="12700">
            <a:miter lim="400000"/>
          </a:ln>
        </p:spPr>
      </p:pic>
      <p:pic>
        <p:nvPicPr>
          <p:cNvPr id="35" name="image14.jpeg" descr="Funnel-580"/>
          <p:cNvPicPr/>
          <p:nvPr/>
        </p:nvPicPr>
        <p:blipFill>
          <a:blip r:embed="rId10">
            <a:extLst/>
          </a:blip>
          <a:srcRect l="44391" t="77636" r="45053" b="3917"/>
          <a:stretch>
            <a:fillRect/>
          </a:stretch>
        </p:blipFill>
        <p:spPr>
          <a:xfrm>
            <a:off x="3682948" y="1378769"/>
            <a:ext cx="179267" cy="170286"/>
          </a:xfrm>
          <a:prstGeom prst="rect">
            <a:avLst/>
          </a:prstGeom>
          <a:ln w="12700">
            <a:miter lim="400000"/>
          </a:ln>
        </p:spPr>
      </p:pic>
      <p:pic>
        <p:nvPicPr>
          <p:cNvPr id="36" name="image14.jpeg" descr="Funnel-580"/>
          <p:cNvPicPr/>
          <p:nvPr/>
        </p:nvPicPr>
        <p:blipFill>
          <a:blip r:embed="rId10">
            <a:extLst/>
          </a:blip>
          <a:srcRect l="44391" t="77636" r="45053" b="3918"/>
          <a:stretch>
            <a:fillRect/>
          </a:stretch>
        </p:blipFill>
        <p:spPr>
          <a:xfrm>
            <a:off x="2691736" y="1022724"/>
            <a:ext cx="179267" cy="170287"/>
          </a:xfrm>
          <a:prstGeom prst="rect">
            <a:avLst/>
          </a:prstGeom>
          <a:ln w="12700">
            <a:miter lim="400000"/>
          </a:ln>
        </p:spPr>
      </p:pic>
      <p:pic>
        <p:nvPicPr>
          <p:cNvPr id="37" name="image14.jpeg" descr="Funnel-580"/>
          <p:cNvPicPr/>
          <p:nvPr/>
        </p:nvPicPr>
        <p:blipFill>
          <a:blip r:embed="rId10">
            <a:extLst/>
          </a:blip>
          <a:srcRect l="44391" t="77636" r="45053" b="3917"/>
          <a:stretch>
            <a:fillRect/>
          </a:stretch>
        </p:blipFill>
        <p:spPr>
          <a:xfrm>
            <a:off x="3225748" y="4099802"/>
            <a:ext cx="265686" cy="260941"/>
          </a:xfrm>
          <a:prstGeom prst="rect">
            <a:avLst/>
          </a:prstGeom>
          <a:ln w="12700">
            <a:miter lim="400000"/>
          </a:ln>
        </p:spPr>
      </p:pic>
      <p:pic>
        <p:nvPicPr>
          <p:cNvPr id="38" name="image14.jpeg" descr="Funnel-580"/>
          <p:cNvPicPr/>
          <p:nvPr/>
        </p:nvPicPr>
        <p:blipFill>
          <a:blip r:embed="rId10">
            <a:extLst/>
          </a:blip>
          <a:srcRect l="44391" t="77636" r="45053" b="3918"/>
          <a:stretch>
            <a:fillRect/>
          </a:stretch>
        </p:blipFill>
        <p:spPr>
          <a:xfrm>
            <a:off x="3186126" y="1380496"/>
            <a:ext cx="179267" cy="170287"/>
          </a:xfrm>
          <a:prstGeom prst="rect">
            <a:avLst/>
          </a:prstGeom>
          <a:ln w="12700">
            <a:miter lim="400000"/>
          </a:ln>
        </p:spPr>
      </p:pic>
      <p:pic>
        <p:nvPicPr>
          <p:cNvPr id="39" name="image14.jpeg" descr="Funnel-580"/>
          <p:cNvPicPr/>
          <p:nvPr/>
        </p:nvPicPr>
        <p:blipFill>
          <a:blip r:embed="rId10">
            <a:extLst/>
          </a:blip>
          <a:srcRect l="44391" t="77636" r="45053" b="3918"/>
          <a:stretch>
            <a:fillRect/>
          </a:stretch>
        </p:blipFill>
        <p:spPr>
          <a:xfrm>
            <a:off x="2966838" y="1092590"/>
            <a:ext cx="179267" cy="170287"/>
          </a:xfrm>
          <a:prstGeom prst="rect">
            <a:avLst/>
          </a:prstGeom>
          <a:ln w="12700">
            <a:miter lim="400000"/>
          </a:ln>
        </p:spPr>
      </p:pic>
      <p:pic>
        <p:nvPicPr>
          <p:cNvPr id="40" name="image14.jpeg" descr="Funnel-580"/>
          <p:cNvPicPr/>
          <p:nvPr/>
        </p:nvPicPr>
        <p:blipFill>
          <a:blip r:embed="rId10">
            <a:extLst/>
          </a:blip>
          <a:srcRect l="44391" t="77636" r="45053" b="3918"/>
          <a:stretch>
            <a:fillRect/>
          </a:stretch>
        </p:blipFill>
        <p:spPr>
          <a:xfrm>
            <a:off x="3569887" y="918988"/>
            <a:ext cx="179267" cy="170287"/>
          </a:xfrm>
          <a:prstGeom prst="rect">
            <a:avLst/>
          </a:prstGeom>
          <a:ln w="12700">
            <a:miter lim="400000"/>
          </a:ln>
        </p:spPr>
      </p:pic>
      <p:pic>
        <p:nvPicPr>
          <p:cNvPr id="41" name="image14.jpeg" descr="Funnel-580"/>
          <p:cNvPicPr/>
          <p:nvPr/>
        </p:nvPicPr>
        <p:blipFill>
          <a:blip r:embed="rId10">
            <a:extLst/>
          </a:blip>
          <a:srcRect l="44391" t="77636" r="45053" b="3918"/>
          <a:stretch>
            <a:fillRect/>
          </a:stretch>
        </p:blipFill>
        <p:spPr>
          <a:xfrm>
            <a:off x="3368871" y="1181203"/>
            <a:ext cx="179267" cy="170287"/>
          </a:xfrm>
          <a:prstGeom prst="rect">
            <a:avLst/>
          </a:prstGeom>
          <a:ln w="12700">
            <a:miter lim="400000"/>
          </a:ln>
        </p:spPr>
      </p:pic>
      <p:pic>
        <p:nvPicPr>
          <p:cNvPr id="42" name="image14.jpeg" descr="Funnel-580"/>
          <p:cNvPicPr/>
          <p:nvPr/>
        </p:nvPicPr>
        <p:blipFill>
          <a:blip r:embed="rId10">
            <a:extLst/>
          </a:blip>
          <a:srcRect l="44391" t="77636" r="45053" b="3918"/>
          <a:stretch>
            <a:fillRect/>
          </a:stretch>
        </p:blipFill>
        <p:spPr>
          <a:xfrm>
            <a:off x="2756681" y="1517541"/>
            <a:ext cx="179267" cy="170287"/>
          </a:xfrm>
          <a:prstGeom prst="rect">
            <a:avLst/>
          </a:prstGeom>
          <a:ln w="12700">
            <a:miter lim="400000"/>
          </a:ln>
        </p:spPr>
      </p:pic>
      <p:pic>
        <p:nvPicPr>
          <p:cNvPr id="43" name="image14.jpeg" descr="Funnel-580"/>
          <p:cNvPicPr/>
          <p:nvPr/>
        </p:nvPicPr>
        <p:blipFill>
          <a:blip r:embed="rId10">
            <a:extLst/>
          </a:blip>
          <a:srcRect l="44391" t="77636" r="45053" b="3918"/>
          <a:stretch>
            <a:fillRect/>
          </a:stretch>
        </p:blipFill>
        <p:spPr>
          <a:xfrm>
            <a:off x="3999334" y="1254292"/>
            <a:ext cx="179267" cy="170287"/>
          </a:xfrm>
          <a:prstGeom prst="rect">
            <a:avLst/>
          </a:prstGeom>
          <a:ln w="12700">
            <a:miter lim="400000"/>
          </a:ln>
        </p:spPr>
      </p:pic>
      <p:pic>
        <p:nvPicPr>
          <p:cNvPr id="44" name="image14.jpeg" descr="Funnel-580"/>
          <p:cNvPicPr/>
          <p:nvPr/>
        </p:nvPicPr>
        <p:blipFill>
          <a:blip r:embed="rId10">
            <a:extLst/>
          </a:blip>
          <a:srcRect l="44391" t="77636" r="45053" b="3917"/>
          <a:stretch>
            <a:fillRect/>
          </a:stretch>
        </p:blipFill>
        <p:spPr>
          <a:xfrm>
            <a:off x="4182560" y="1458078"/>
            <a:ext cx="179267" cy="170286"/>
          </a:xfrm>
          <a:prstGeom prst="rect">
            <a:avLst/>
          </a:prstGeom>
          <a:ln w="12700">
            <a:miter lim="400000"/>
          </a:ln>
        </p:spPr>
      </p:pic>
      <p:sp>
        <p:nvSpPr>
          <p:cNvPr id="45" name="TextBox 44"/>
          <p:cNvSpPr txBox="1"/>
          <p:nvPr/>
        </p:nvSpPr>
        <p:spPr>
          <a:xfrm>
            <a:off x="5580478" y="1465431"/>
            <a:ext cx="2102556" cy="523220"/>
          </a:xfrm>
          <a:prstGeom prst="rect">
            <a:avLst/>
          </a:prstGeom>
          <a:noFill/>
        </p:spPr>
        <p:txBody>
          <a:bodyPr wrap="square" rtlCol="0">
            <a:spAutoFit/>
          </a:bodyPr>
          <a:lstStyle/>
          <a:p>
            <a:pPr algn="ctr"/>
            <a:r>
              <a:rPr lang="en-US" sz="1400" dirty="0" smtClean="0">
                <a:solidFill>
                  <a:srgbClr val="0D0D0D"/>
                </a:solidFill>
              </a:rPr>
              <a:t>Earth-abundant </a:t>
            </a:r>
            <a:r>
              <a:rPr lang="en-US" sz="1400" b="1" dirty="0" err="1" smtClean="0">
                <a:solidFill>
                  <a:srgbClr val="0D0D0D"/>
                </a:solidFill>
              </a:rPr>
              <a:t>photocatalysts</a:t>
            </a:r>
            <a:endParaRPr lang="en-US" sz="1400" b="1" dirty="0">
              <a:solidFill>
                <a:srgbClr val="0D0D0D"/>
              </a:solidFill>
            </a:endParaRPr>
          </a:p>
        </p:txBody>
      </p:sp>
      <p:sp>
        <p:nvSpPr>
          <p:cNvPr id="46" name="TextBox 45"/>
          <p:cNvSpPr txBox="1"/>
          <p:nvPr/>
        </p:nvSpPr>
        <p:spPr>
          <a:xfrm>
            <a:off x="6262562" y="3937553"/>
            <a:ext cx="1625601" cy="523220"/>
          </a:xfrm>
          <a:prstGeom prst="rect">
            <a:avLst/>
          </a:prstGeom>
          <a:noFill/>
        </p:spPr>
        <p:txBody>
          <a:bodyPr wrap="square" rtlCol="0">
            <a:spAutoFit/>
          </a:bodyPr>
          <a:lstStyle/>
          <a:p>
            <a:pPr algn="ctr"/>
            <a:r>
              <a:rPr lang="en-US" sz="1400" dirty="0" smtClean="0">
                <a:solidFill>
                  <a:srgbClr val="0D0D0D"/>
                </a:solidFill>
              </a:rPr>
              <a:t>Advanced </a:t>
            </a:r>
            <a:r>
              <a:rPr lang="en-US" sz="1400" b="1" dirty="0" err="1" smtClean="0">
                <a:solidFill>
                  <a:srgbClr val="0D0D0D"/>
                </a:solidFill>
              </a:rPr>
              <a:t>thermoelectrics</a:t>
            </a:r>
            <a:endParaRPr lang="en-US" sz="1400" b="1" dirty="0">
              <a:solidFill>
                <a:srgbClr val="0D0D0D"/>
              </a:solidFill>
            </a:endParaRPr>
          </a:p>
        </p:txBody>
      </p:sp>
      <p:sp>
        <p:nvSpPr>
          <p:cNvPr id="47" name="TextBox 46"/>
          <p:cNvSpPr txBox="1"/>
          <p:nvPr/>
        </p:nvSpPr>
        <p:spPr>
          <a:xfrm>
            <a:off x="5189694" y="3906937"/>
            <a:ext cx="1332088" cy="523220"/>
          </a:xfrm>
          <a:prstGeom prst="rect">
            <a:avLst/>
          </a:prstGeom>
          <a:noFill/>
        </p:spPr>
        <p:txBody>
          <a:bodyPr wrap="square" rtlCol="0">
            <a:spAutoFit/>
          </a:bodyPr>
          <a:lstStyle/>
          <a:p>
            <a:pPr algn="ctr"/>
            <a:r>
              <a:rPr lang="en-US" sz="1400" dirty="0" smtClean="0">
                <a:solidFill>
                  <a:srgbClr val="0D0D0D"/>
                </a:solidFill>
              </a:rPr>
              <a:t>Beyond Li-ion </a:t>
            </a:r>
            <a:r>
              <a:rPr lang="en-US" sz="1400" b="1" dirty="0" smtClean="0">
                <a:solidFill>
                  <a:srgbClr val="0D0D0D"/>
                </a:solidFill>
              </a:rPr>
              <a:t>batteries</a:t>
            </a:r>
            <a:endParaRPr lang="en-US" sz="1400" b="1" dirty="0">
              <a:solidFill>
                <a:srgbClr val="0D0D0D"/>
              </a:solidFill>
            </a:endParaRPr>
          </a:p>
        </p:txBody>
      </p:sp>
      <p:pic>
        <p:nvPicPr>
          <p:cNvPr id="48" name="Picture 47"/>
          <p:cNvPicPr>
            <a:picLocks noChangeAspect="1"/>
          </p:cNvPicPr>
          <p:nvPr/>
        </p:nvPicPr>
        <p:blipFill>
          <a:blip r:embed="rId13"/>
          <a:stretch>
            <a:fillRect/>
          </a:stretch>
        </p:blipFill>
        <p:spPr>
          <a:xfrm>
            <a:off x="5696712" y="1918229"/>
            <a:ext cx="1446989" cy="997812"/>
          </a:xfrm>
          <a:prstGeom prst="rect">
            <a:avLst/>
          </a:prstGeom>
        </p:spPr>
      </p:pic>
      <p:pic>
        <p:nvPicPr>
          <p:cNvPr id="49" name="Picture 48"/>
          <p:cNvPicPr>
            <a:picLocks noChangeAspect="1"/>
          </p:cNvPicPr>
          <p:nvPr/>
        </p:nvPicPr>
        <p:blipFill>
          <a:blip r:embed="rId14"/>
          <a:stretch>
            <a:fillRect/>
          </a:stretch>
        </p:blipFill>
        <p:spPr>
          <a:xfrm rot="5400000">
            <a:off x="6637051" y="2822295"/>
            <a:ext cx="1172567" cy="1227105"/>
          </a:xfrm>
          <a:prstGeom prst="rect">
            <a:avLst/>
          </a:prstGeom>
        </p:spPr>
      </p:pic>
      <p:pic>
        <p:nvPicPr>
          <p:cNvPr id="50" name="Picture 49"/>
          <p:cNvPicPr>
            <a:picLocks noChangeAspect="1"/>
          </p:cNvPicPr>
          <p:nvPr/>
        </p:nvPicPr>
        <p:blipFill>
          <a:blip r:embed="rId15"/>
          <a:stretch>
            <a:fillRect/>
          </a:stretch>
        </p:blipFill>
        <p:spPr>
          <a:xfrm>
            <a:off x="5208060" y="2707933"/>
            <a:ext cx="1255705" cy="1150264"/>
          </a:xfrm>
          <a:prstGeom prst="rect">
            <a:avLst/>
          </a:prstGeom>
        </p:spPr>
      </p:pic>
      <p:sp>
        <p:nvSpPr>
          <p:cNvPr id="2" name="Rounded Rectangle 1"/>
          <p:cNvSpPr/>
          <p:nvPr/>
        </p:nvSpPr>
        <p:spPr bwMode="auto">
          <a:xfrm>
            <a:off x="162232" y="5161981"/>
            <a:ext cx="8981767" cy="527201"/>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Arial" pitchFamily="34" charset="0"/>
              </a:rPr>
              <a:t>Capability to accelerate discovery of new materials by factor of 1000x</a:t>
            </a:r>
          </a:p>
        </p:txBody>
      </p:sp>
      <p:pic>
        <p:nvPicPr>
          <p:cNvPr id="51" name="Picture 6" descr="image of FIG. 1."/>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153" y="914410"/>
            <a:ext cx="5559503" cy="38166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pnaulleau\Desktop\cori.jp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1968" y="345299"/>
            <a:ext cx="2382031" cy="173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3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par>
                                <p:cTn id="8" presetID="1" presetClass="exit"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youtube.com/vi/KbCrwaeuing/0.jpg"/>
          <p:cNvPicPr>
            <a:picLocks noChangeAspect="1" noChangeArrowheads="1"/>
          </p:cNvPicPr>
          <p:nvPr/>
        </p:nvPicPr>
        <p:blipFill rotWithShape="1">
          <a:blip r:embed="rId2">
            <a:extLst>
              <a:ext uri="{28A0092B-C50C-407E-A947-70E740481C1C}">
                <a14:useLocalDpi xmlns:a14="http://schemas.microsoft.com/office/drawing/2010/main" val="0"/>
              </a:ext>
            </a:extLst>
          </a:blip>
          <a:srcRect b="15175"/>
          <a:stretch/>
        </p:blipFill>
        <p:spPr bwMode="auto">
          <a:xfrm>
            <a:off x="-1588" y="-4375"/>
            <a:ext cx="9145588" cy="52988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23" name="Title 1"/>
          <p:cNvSpPr txBox="1">
            <a:spLocks/>
          </p:cNvSpPr>
          <p:nvPr/>
        </p:nvSpPr>
        <p:spPr>
          <a:xfrm>
            <a:off x="0" y="-59460"/>
            <a:ext cx="9144000" cy="1224937"/>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Calibri"/>
                <a:ea typeface="+mj-ea"/>
                <a:cs typeface="+mj-cs"/>
              </a:rPr>
              <a:t>Device-Scale Modeling &amp; Simulation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lumMod val="85000"/>
                  </a:schemeClr>
                </a:solidFill>
                <a:effectLst/>
                <a:uLnTx/>
                <a:uFillTx/>
                <a:latin typeface="Calibri"/>
                <a:ea typeface="+mj-ea"/>
                <a:cs typeface="+mj-cs"/>
              </a:rPr>
              <a:t>Accelerate development &amp; optimization</a:t>
            </a:r>
            <a:endParaRPr kumimoji="0" lang="en-US" sz="4000" b="0" i="0" u="none" strike="noStrike" kern="1200" cap="none" spc="0" normalizeH="0" baseline="0" noProof="0" dirty="0">
              <a:ln>
                <a:noFill/>
              </a:ln>
              <a:solidFill>
                <a:schemeClr val="bg1">
                  <a:lumMod val="85000"/>
                </a:schemeClr>
              </a:solidFill>
              <a:effectLst/>
              <a:uLnTx/>
              <a:uFillTx/>
              <a:latin typeface="Calibri"/>
              <a:ea typeface="+mj-ea"/>
              <a:cs typeface="+mj-cs"/>
            </a:endParaRPr>
          </a:p>
        </p:txBody>
      </p:sp>
    </p:spTree>
    <p:extLst>
      <p:ext uri="{BB962C8B-B14F-4D97-AF65-F5344CB8AC3E}">
        <p14:creationId xmlns:p14="http://schemas.microsoft.com/office/powerpoint/2010/main" val="10206295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Si_In.jpg"/>
          <p:cNvPicPr>
            <a:picLocks noChangeAspect="1" noChangeArrowheads="1"/>
          </p:cNvPicPr>
          <p:nvPr/>
        </p:nvPicPr>
        <p:blipFill>
          <a:blip r:embed="rId2" cstate="print">
            <a:extLst>
              <a:ext uri="{28A0092B-C50C-407E-A947-70E740481C1C}">
                <a14:useLocalDpi xmlns:a14="http://schemas.microsoft.com/office/drawing/2010/main" val="0"/>
              </a:ext>
            </a:extLst>
          </a:blip>
          <a:srcRect l="13916" t="12500" r="13916" b="14583"/>
          <a:stretch>
            <a:fillRect/>
          </a:stretch>
        </p:blipFill>
        <p:spPr bwMode="auto">
          <a:xfrm>
            <a:off x="3552185" y="3513906"/>
            <a:ext cx="1959157" cy="171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40" y="3513906"/>
            <a:ext cx="3066659" cy="220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46" y="706977"/>
            <a:ext cx="8755174" cy="3046988"/>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t>Combined several techniques for a holistic, </a:t>
            </a:r>
          </a:p>
          <a:p>
            <a:r>
              <a:rPr lang="en-US" sz="1600" dirty="0"/>
              <a:t> </a:t>
            </a:r>
            <a:r>
              <a:rPr lang="en-US" sz="1600" dirty="0" smtClean="0"/>
              <a:t>    ab-initio, atomistic (beyond TCAT) device simulation</a:t>
            </a:r>
          </a:p>
          <a:p>
            <a:endParaRPr lang="en-US" sz="1600" dirty="0" smtClean="0"/>
          </a:p>
          <a:p>
            <a:pPr marL="285750" indent="-285750">
              <a:buFont typeface="Wingdings" panose="05000000000000000000" pitchFamily="2" charset="2"/>
              <a:buChar char="v"/>
            </a:pPr>
            <a:r>
              <a:rPr lang="en-US" sz="1600" dirty="0" smtClean="0"/>
              <a:t>LS3DF Device-size </a:t>
            </a:r>
            <a:r>
              <a:rPr lang="en-US" sz="1600" dirty="0" err="1" smtClean="0"/>
              <a:t>selfconsistent</a:t>
            </a:r>
            <a:r>
              <a:rPr lang="en-US" sz="1600" dirty="0" smtClean="0"/>
              <a:t> ab initio calculations to </a:t>
            </a:r>
          </a:p>
          <a:p>
            <a:r>
              <a:rPr lang="en-US" sz="1600" dirty="0" smtClean="0"/>
              <a:t>     get atomistic potential profile, band alignment, </a:t>
            </a:r>
          </a:p>
          <a:p>
            <a:r>
              <a:rPr lang="en-US" sz="1600" dirty="0"/>
              <a:t> </a:t>
            </a:r>
            <a:r>
              <a:rPr lang="en-US" sz="1600" dirty="0" smtClean="0"/>
              <a:t>    based boundary conditioned Poisson solver</a:t>
            </a:r>
          </a:p>
          <a:p>
            <a:endParaRPr lang="en-US" sz="1600" dirty="0"/>
          </a:p>
          <a:p>
            <a:pPr marL="285750" indent="-285750">
              <a:buFont typeface="Wingdings" panose="05000000000000000000" pitchFamily="2" charset="2"/>
              <a:buChar char="v"/>
            </a:pPr>
            <a:r>
              <a:rPr lang="en-US" sz="1600" dirty="0" smtClean="0"/>
              <a:t>Based on the potential profile, and scattering state calculations</a:t>
            </a:r>
          </a:p>
          <a:p>
            <a:r>
              <a:rPr lang="en-US" sz="1600" dirty="0"/>
              <a:t> </a:t>
            </a:r>
            <a:r>
              <a:rPr lang="en-US" sz="1600" dirty="0" smtClean="0"/>
              <a:t>    to simulate the device transport, and leakage current etc. </a:t>
            </a:r>
          </a:p>
          <a:p>
            <a:endParaRPr lang="en-US" sz="1600" dirty="0"/>
          </a:p>
          <a:p>
            <a:pPr marL="285750" indent="-285750">
              <a:buFont typeface="Wingdings" panose="05000000000000000000" pitchFamily="2" charset="2"/>
              <a:buChar char="v"/>
            </a:pPr>
            <a:r>
              <a:rPr lang="en-US" sz="1600" dirty="0" smtClean="0"/>
              <a:t>Using electron-phonon coupling to calculate the heat generation</a:t>
            </a:r>
          </a:p>
          <a:p>
            <a:r>
              <a:rPr lang="en-US" sz="1600" dirty="0"/>
              <a:t> </a:t>
            </a:r>
            <a:r>
              <a:rPr lang="en-US" sz="1600" dirty="0" smtClean="0"/>
              <a:t>    and dissipation at atomic scale</a:t>
            </a:r>
          </a:p>
        </p:txBody>
      </p:sp>
      <p:pic>
        <p:nvPicPr>
          <p:cNvPr id="4099" name="Picture 2" descr="C:\Documents and Settings\lwwang\Desktop\My Documents\talk\CMOS_poster\CMO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991" y="244548"/>
            <a:ext cx="3982746" cy="227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3443565" y="5179104"/>
            <a:ext cx="2256870" cy="304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altLang="zh-CN" sz="1400" b="1" dirty="0" smtClean="0">
                <a:solidFill>
                  <a:srgbClr val="4F81BD"/>
                </a:solidFill>
                <a:latin typeface="Calibri" pitchFamily="34" charset="0"/>
                <a:ea typeface="SimSun" pitchFamily="2" charset="-122"/>
                <a:cs typeface="Arial" pitchFamily="34" charset="0"/>
              </a:rPr>
              <a:t>A </a:t>
            </a:r>
            <a:r>
              <a:rPr kumimoji="0" lang="en-US" altLang="zh-CN" sz="1400" b="1" i="0" u="none" strike="noStrike" cap="none" normalizeH="0" baseline="0" dirty="0" smtClean="0">
                <a:ln>
                  <a:noFill/>
                </a:ln>
                <a:solidFill>
                  <a:srgbClr val="4F81BD"/>
                </a:solidFill>
                <a:effectLst/>
                <a:latin typeface="Calibri" pitchFamily="34" charset="0"/>
                <a:ea typeface="SimSun" pitchFamily="2" charset="-122"/>
                <a:cs typeface="Arial" pitchFamily="34" charset="0"/>
              </a:rPr>
              <a:t> shallow defect state in Si.</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9" name="Group 2"/>
          <p:cNvGrpSpPr>
            <a:grpSpLocks/>
          </p:cNvGrpSpPr>
          <p:nvPr/>
        </p:nvGrpSpPr>
        <p:grpSpPr bwMode="auto">
          <a:xfrm>
            <a:off x="5901400" y="3568796"/>
            <a:ext cx="2856094" cy="2035592"/>
            <a:chOff x="7174" y="6623"/>
            <a:chExt cx="3621" cy="2593"/>
          </a:xfrm>
        </p:grpSpPr>
        <p:grpSp>
          <p:nvGrpSpPr>
            <p:cNvPr id="10" name="Group 6"/>
            <p:cNvGrpSpPr>
              <a:grpSpLocks/>
            </p:cNvGrpSpPr>
            <p:nvPr/>
          </p:nvGrpSpPr>
          <p:grpSpPr bwMode="auto">
            <a:xfrm>
              <a:off x="7174" y="6623"/>
              <a:ext cx="3621" cy="1870"/>
              <a:chOff x="0" y="0"/>
              <a:chExt cx="2933700" cy="1457325"/>
            </a:xfrm>
          </p:grpSpPr>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4478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5900" y="0"/>
                <a:ext cx="14478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6"/>
            <p:cNvSpPr txBox="1">
              <a:spLocks noChangeArrowheads="1"/>
            </p:cNvSpPr>
            <p:nvPr/>
          </p:nvSpPr>
          <p:spPr bwMode="auto">
            <a:xfrm>
              <a:off x="7174" y="8566"/>
              <a:ext cx="3621" cy="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altLang="zh-CN" sz="1200" b="1" i="0" u="none" strike="noStrike" cap="none" normalizeH="0" baseline="0" dirty="0" smtClean="0">
                  <a:ln>
                    <a:noFill/>
                  </a:ln>
                  <a:solidFill>
                    <a:srgbClr val="4F81BD"/>
                  </a:solidFill>
                  <a:effectLst/>
                  <a:latin typeface="Calibri" pitchFamily="34" charset="0"/>
                  <a:ea typeface="SimSun" pitchFamily="2" charset="-122"/>
                  <a:cs typeface="Arial" pitchFamily="34" charset="0"/>
                </a:rPr>
                <a:t>the electron (left) and hole (right) localizations in a bulk CH</a:t>
              </a:r>
              <a:r>
                <a:rPr kumimoji="0" lang="en-US" altLang="zh-CN" sz="1200" b="1" i="0" u="none" strike="noStrike" cap="none" normalizeH="0" baseline="-25000" dirty="0" smtClean="0">
                  <a:ln>
                    <a:noFill/>
                  </a:ln>
                  <a:solidFill>
                    <a:srgbClr val="4F81BD"/>
                  </a:solidFill>
                  <a:effectLst/>
                  <a:latin typeface="Calibri" pitchFamily="34" charset="0"/>
                  <a:ea typeface="SimSun" pitchFamily="2" charset="-122"/>
                  <a:cs typeface="Arial" pitchFamily="34" charset="0"/>
                </a:rPr>
                <a:t>3</a:t>
              </a:r>
              <a:r>
                <a:rPr kumimoji="0" lang="en-US" altLang="zh-CN" sz="1200" b="1" i="0" u="none" strike="noStrike" cap="none" normalizeH="0" baseline="0" dirty="0" smtClean="0">
                  <a:ln>
                    <a:noFill/>
                  </a:ln>
                  <a:solidFill>
                    <a:srgbClr val="4F81BD"/>
                  </a:solidFill>
                  <a:effectLst/>
                  <a:latin typeface="Calibri" pitchFamily="34" charset="0"/>
                  <a:ea typeface="SimSun" pitchFamily="2" charset="-122"/>
                  <a:cs typeface="Arial" pitchFamily="34" charset="0"/>
                </a:rPr>
                <a:t>NH</a:t>
              </a:r>
              <a:r>
                <a:rPr kumimoji="0" lang="en-US" altLang="zh-CN" sz="1200" b="1" i="0" u="none" strike="noStrike" cap="none" normalizeH="0" baseline="-25000" dirty="0" smtClean="0">
                  <a:ln>
                    <a:noFill/>
                  </a:ln>
                  <a:solidFill>
                    <a:srgbClr val="4F81BD"/>
                  </a:solidFill>
                  <a:effectLst/>
                  <a:latin typeface="Calibri" pitchFamily="34" charset="0"/>
                  <a:ea typeface="SimSun" pitchFamily="2" charset="-122"/>
                  <a:cs typeface="Arial" pitchFamily="34" charset="0"/>
                </a:rPr>
                <a:t>3</a:t>
              </a:r>
              <a:r>
                <a:rPr kumimoji="0" lang="en-US" altLang="zh-CN" sz="1200" b="1" i="0" u="none" strike="noStrike" cap="none" normalizeH="0" baseline="0" dirty="0" smtClean="0">
                  <a:ln>
                    <a:noFill/>
                  </a:ln>
                  <a:solidFill>
                    <a:srgbClr val="4F81BD"/>
                  </a:solidFill>
                  <a:effectLst/>
                  <a:latin typeface="Calibri" pitchFamily="34" charset="0"/>
                  <a:ea typeface="SimSun" pitchFamily="2" charset="-122"/>
                  <a:cs typeface="Arial" pitchFamily="34" charset="0"/>
                </a:rPr>
                <a:t>PbI</a:t>
              </a:r>
              <a:r>
                <a:rPr kumimoji="0" lang="en-US" altLang="zh-CN" sz="1200" b="1" i="0" u="none" strike="noStrike" cap="none" normalizeH="0" baseline="-25000" dirty="0" smtClean="0">
                  <a:ln>
                    <a:noFill/>
                  </a:ln>
                  <a:solidFill>
                    <a:srgbClr val="4F81BD"/>
                  </a:solidFill>
                  <a:effectLst/>
                  <a:latin typeface="Calibri" pitchFamily="34" charset="0"/>
                  <a:ea typeface="SimSun" pitchFamily="2" charset="-122"/>
                  <a:cs typeface="Arial" pitchFamily="34" charset="0"/>
                </a:rPr>
                <a:t>3</a:t>
              </a:r>
              <a:r>
                <a:rPr kumimoji="0" lang="en-US" altLang="zh-CN" sz="1200" b="1" i="0" u="none" strike="noStrike" cap="none" normalizeH="0" baseline="0" dirty="0" smtClean="0">
                  <a:ln>
                    <a:noFill/>
                  </a:ln>
                  <a:solidFill>
                    <a:srgbClr val="4F81BD"/>
                  </a:solidFill>
                  <a:effectLst/>
                  <a:latin typeface="Calibri" pitchFamily="34" charset="0"/>
                  <a:ea typeface="SimSun" pitchFamily="2" charset="-122"/>
                  <a:cs typeface="Arial" pitchFamily="34" charset="0"/>
                </a:rPr>
                <a:t> material. The small dots are atoms. </a:t>
              </a:r>
              <a:endParaRPr kumimoji="0" lang="en-US" altLang="en-US" sz="12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 name="Title 1"/>
          <p:cNvSpPr>
            <a:spLocks noGrp="1"/>
          </p:cNvSpPr>
          <p:nvPr>
            <p:ph type="title"/>
          </p:nvPr>
        </p:nvSpPr>
        <p:spPr>
          <a:xfrm>
            <a:off x="126562" y="0"/>
            <a:ext cx="7543800" cy="635001"/>
          </a:xfrm>
        </p:spPr>
        <p:txBody>
          <a:bodyPr/>
          <a:lstStyle/>
          <a:p>
            <a:r>
              <a:rPr lang="en-US" sz="2400" dirty="0" smtClean="0"/>
              <a:t>Holistic Electronic Device simulations</a:t>
            </a:r>
            <a:br>
              <a:rPr lang="en-US" sz="2400" dirty="0" smtClean="0"/>
            </a:br>
            <a:r>
              <a:rPr lang="en-US" sz="2000" b="0" i="1" dirty="0" smtClean="0"/>
              <a:t>HPC4MFG Example: </a:t>
            </a:r>
            <a:r>
              <a:rPr lang="en-US" sz="2000" b="0" i="1" dirty="0" err="1" smtClean="0"/>
              <a:t>LBL+Global</a:t>
            </a:r>
            <a:r>
              <a:rPr lang="en-US" sz="2000" b="0" i="1" dirty="0" smtClean="0"/>
              <a:t> Foundries</a:t>
            </a:r>
            <a:endParaRPr lang="en-US" sz="2000" b="0" i="1" dirty="0"/>
          </a:p>
        </p:txBody>
      </p:sp>
    </p:spTree>
    <p:extLst>
      <p:ext uri="{BB962C8B-B14F-4D97-AF65-F5344CB8AC3E}">
        <p14:creationId xmlns:p14="http://schemas.microsoft.com/office/powerpoint/2010/main" val="4521991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6lli539m39y3hpkelqsm3c2fg-wpengine.netdna-ssl.com/wp-content/uploads/2015/11/microprocessor_shutterstock_255155524.jpg"/>
          <p:cNvPicPr>
            <a:picLocks noChangeAspect="1" noChangeArrowheads="1"/>
          </p:cNvPicPr>
          <p:nvPr/>
        </p:nvPicPr>
        <p:blipFill rotWithShape="1">
          <a:blip r:embed="rId2">
            <a:extLst>
              <a:ext uri="{28A0092B-C50C-407E-A947-70E740481C1C}">
                <a14:useLocalDpi xmlns:a14="http://schemas.microsoft.com/office/drawing/2010/main" val="0"/>
              </a:ext>
            </a:extLst>
          </a:blip>
          <a:srcRect r="2907"/>
          <a:stretch/>
        </p:blipFill>
        <p:spPr bwMode="auto">
          <a:xfrm>
            <a:off x="1588" y="-3398"/>
            <a:ext cx="9144000" cy="53022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298833"/>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5385583"/>
            <a:ext cx="726474" cy="303601"/>
          </a:xfrm>
          <a:prstGeom prst="rect">
            <a:avLst/>
          </a:prstGeom>
        </p:spPr>
      </p:pic>
      <p:sp>
        <p:nvSpPr>
          <p:cNvPr id="23" name="Title 1"/>
          <p:cNvSpPr txBox="1">
            <a:spLocks/>
          </p:cNvSpPr>
          <p:nvPr/>
        </p:nvSpPr>
        <p:spPr>
          <a:xfrm>
            <a:off x="0" y="28678"/>
            <a:ext cx="9144000" cy="654231"/>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Calibri"/>
                <a:ea typeface="+mj-ea"/>
                <a:cs typeface="+mj-cs"/>
              </a:rPr>
              <a:t>Systems and Architecture</a:t>
            </a:r>
            <a:endParaRPr kumimoji="0" lang="en-US" sz="4400" b="0" i="0" u="none" strike="noStrike" kern="1200" cap="none" spc="0" normalizeH="0" baseline="0" noProof="0" dirty="0">
              <a:ln>
                <a:noFill/>
              </a:ln>
              <a:solidFill>
                <a:schemeClr val="bg1"/>
              </a:solidFill>
              <a:effectLst/>
              <a:uLnTx/>
              <a:uFillTx/>
              <a:latin typeface="Calibri"/>
              <a:ea typeface="+mj-ea"/>
              <a:cs typeface="+mj-cs"/>
            </a:endParaRPr>
          </a:p>
        </p:txBody>
      </p:sp>
      <p:sp>
        <p:nvSpPr>
          <p:cNvPr id="3" name="AutoShape 2" descr="https://6lli539m39y3hpkelqsm3c2fg-wpengine.netdna-ssl.com/wp-content/uploads/2015/11/microprocessor_shutterstock_255155524.jpg"/>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849347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656"/>
            <a:ext cx="9143999" cy="635000"/>
          </a:xfrm>
        </p:spPr>
        <p:txBody>
          <a:bodyPr vert="horz" lIns="91440" tIns="45720" rIns="91440" bIns="45720" rtlCol="0" anchor="ctr">
            <a:noAutofit/>
          </a:bodyPr>
          <a:lstStyle/>
          <a:p>
            <a:pPr algn="ctr" defTabSz="457200" eaLnBrk="1" fontAlgn="auto" hangingPunct="1">
              <a:spcAft>
                <a:spcPts val="0"/>
              </a:spcAft>
            </a:pPr>
            <a:r>
              <a:rPr lang="en-US" sz="3600" b="0" kern="1200" dirty="0">
                <a:latin typeface="Calibri"/>
              </a:rPr>
              <a:t>Current Architectures are Wasteful</a:t>
            </a:r>
            <a:br>
              <a:rPr lang="en-US" sz="3600" b="0" kern="1200" dirty="0">
                <a:latin typeface="Calibri"/>
              </a:rPr>
            </a:br>
            <a:r>
              <a:rPr lang="en-US" sz="2700" b="0" kern="1200" dirty="0">
                <a:latin typeface="Calibri"/>
              </a:rPr>
              <a:t>(how far can we push architecture scaling using specialization?)</a:t>
            </a:r>
          </a:p>
        </p:txBody>
      </p:sp>
      <p:pic>
        <p:nvPicPr>
          <p:cNvPr id="21" name="Picture 20" descr="Screen Shot 2015-04-30 at 2.13.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6343" y="923968"/>
            <a:ext cx="2452922" cy="2241711"/>
          </a:xfrm>
          <a:prstGeom prst="rect">
            <a:avLst/>
          </a:prstGeom>
        </p:spPr>
      </p:pic>
      <p:pic>
        <p:nvPicPr>
          <p:cNvPr id="17" name="Picture 16" descr="Screen Shot 2016-02-22 at 3.37.18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976" y="3067665"/>
            <a:ext cx="7322351" cy="2619149"/>
          </a:xfrm>
          <a:prstGeom prst="rect">
            <a:avLst/>
          </a:prstGeom>
        </p:spPr>
      </p:pic>
      <p:sp>
        <p:nvSpPr>
          <p:cNvPr id="6" name="Rounded Rectangle 5"/>
          <p:cNvSpPr/>
          <p:nvPr/>
        </p:nvSpPr>
        <p:spPr bwMode="auto">
          <a:xfrm>
            <a:off x="1814052" y="4999703"/>
            <a:ext cx="5412658" cy="687111"/>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How to lower the cost of creating</a:t>
            </a:r>
            <a:r>
              <a:rPr kumimoji="0" lang="en-US" sz="2000" b="0" i="0" u="none" strike="noStrike" cap="none" normalizeH="0" dirty="0" smtClean="0">
                <a:ln>
                  <a:noFill/>
                </a:ln>
                <a:solidFill>
                  <a:schemeClr val="tx1"/>
                </a:solidFill>
                <a:effectLst/>
                <a:latin typeface="Arial" pitchFamily="34" charset="0"/>
              </a:rPr>
              <a:t> </a:t>
            </a:r>
            <a:r>
              <a:rPr kumimoji="0" lang="en-US" sz="2000" b="0" i="0" u="none" strike="noStrike" cap="none" normalizeH="0" smtClean="0">
                <a:ln>
                  <a:noFill/>
                </a:ln>
                <a:solidFill>
                  <a:schemeClr val="tx1"/>
                </a:solidFill>
                <a:effectLst/>
                <a:latin typeface="Arial" pitchFamily="34" charset="0"/>
              </a:rPr>
              <a:t>specialized/domain-optimized hardware?</a:t>
            </a:r>
            <a:endParaRPr kumimoji="0" lang="en-US" sz="2000" b="0"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398207" y="921291"/>
            <a:ext cx="5283293" cy="861967"/>
          </a:xfrm>
          <a:prstGeom prst="rect">
            <a:avLst/>
          </a:prstGeom>
          <a:noFill/>
        </p:spPr>
        <p:txBody>
          <a:bodyPr wrap="square" rtlCol="0">
            <a:spAutoFit/>
          </a:bodyPr>
          <a:lstStyle/>
          <a:p>
            <a:r>
              <a:rPr lang="en-US" sz="1667" dirty="0"/>
              <a:t>Even on today’s systems, Energy consumed by ALU Is 1-10% of energy consumed  to get the data to the ALU and describe the operations to perform.</a:t>
            </a:r>
          </a:p>
        </p:txBody>
      </p:sp>
      <p:pic>
        <p:nvPicPr>
          <p:cNvPr id="4" name="Picture 3"/>
          <p:cNvPicPr>
            <a:picLocks noChangeAspect="1"/>
          </p:cNvPicPr>
          <p:nvPr/>
        </p:nvPicPr>
        <p:blipFill>
          <a:blip r:embed="rId5"/>
          <a:stretch>
            <a:fillRect/>
          </a:stretch>
        </p:blipFill>
        <p:spPr>
          <a:xfrm>
            <a:off x="473730" y="1783258"/>
            <a:ext cx="5584940" cy="1384615"/>
          </a:xfrm>
          <a:prstGeom prst="rect">
            <a:avLst/>
          </a:prstGeom>
        </p:spPr>
      </p:pic>
      <p:sp>
        <p:nvSpPr>
          <p:cNvPr id="5" name="Rectangle 4"/>
          <p:cNvSpPr/>
          <p:nvPr/>
        </p:nvSpPr>
        <p:spPr bwMode="auto">
          <a:xfrm>
            <a:off x="473730" y="2297718"/>
            <a:ext cx="720889" cy="76691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611217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IMG_0478.jpg"/>
          <p:cNvPicPr>
            <a:picLocks noChangeAspect="1"/>
          </p:cNvPicPr>
          <p:nvPr/>
        </p:nvPicPr>
        <p:blipFill>
          <a:blip r:embed="rId2"/>
          <a:srcRect/>
          <a:stretch>
            <a:fillRect/>
          </a:stretch>
        </p:blipFill>
        <p:spPr bwMode="auto">
          <a:xfrm>
            <a:off x="4035845" y="3508014"/>
            <a:ext cx="1812964" cy="1327997"/>
          </a:xfrm>
          <a:prstGeom prst="rect">
            <a:avLst/>
          </a:prstGeom>
          <a:noFill/>
          <a:ln w="9525">
            <a:noFill/>
            <a:miter lim="800000"/>
            <a:headEnd/>
            <a:tailEnd/>
          </a:ln>
        </p:spPr>
      </p:pic>
      <p:sp>
        <p:nvSpPr>
          <p:cNvPr id="5" name="Title 4"/>
          <p:cNvSpPr>
            <a:spLocks noGrp="1"/>
          </p:cNvSpPr>
          <p:nvPr>
            <p:ph type="title"/>
          </p:nvPr>
        </p:nvSpPr>
        <p:spPr>
          <a:xfrm>
            <a:off x="103188" y="-55085"/>
            <a:ext cx="9040811" cy="635001"/>
          </a:xfrm>
        </p:spPr>
        <p:txBody>
          <a:bodyPr vert="horz" lIns="91440" tIns="45720" rIns="91440" bIns="45720" rtlCol="0" anchor="ctr">
            <a:noAutofit/>
          </a:bodyPr>
          <a:lstStyle/>
          <a:p>
            <a:pPr algn="ctr" defTabSz="457200" eaLnBrk="1" fontAlgn="auto" hangingPunct="1">
              <a:spcAft>
                <a:spcPts val="0"/>
              </a:spcAft>
            </a:pPr>
            <a:r>
              <a:rPr lang="en-US" sz="3600" b="0" kern="1200" dirty="0">
                <a:latin typeface="Calibri"/>
              </a:rPr>
              <a:t>Open Hardware (Synthesis &amp; Simulation)</a:t>
            </a:r>
          </a:p>
        </p:txBody>
      </p:sp>
      <p:sp>
        <p:nvSpPr>
          <p:cNvPr id="6" name="TextBox 5"/>
          <p:cNvSpPr txBox="1"/>
          <p:nvPr/>
        </p:nvSpPr>
        <p:spPr>
          <a:xfrm>
            <a:off x="698904" y="519231"/>
            <a:ext cx="992579" cy="400110"/>
          </a:xfrm>
          <a:prstGeom prst="rect">
            <a:avLst/>
          </a:prstGeom>
          <a:noFill/>
        </p:spPr>
        <p:txBody>
          <a:bodyPr wrap="none" rtlCol="0">
            <a:spAutoFit/>
          </a:bodyPr>
          <a:lstStyle/>
          <a:p>
            <a:r>
              <a:rPr lang="en-US" b="1" u="sng" spc="50" dirty="0" smtClean="0">
                <a:ln w="0"/>
                <a:solidFill>
                  <a:srgbClr val="F29000"/>
                </a:solidFill>
                <a:effectLst>
                  <a:innerShdw blurRad="63500" dist="50800" dir="13500000">
                    <a:srgbClr val="000000">
                      <a:alpha val="50000"/>
                    </a:srgbClr>
                  </a:innerShdw>
                </a:effectLst>
              </a:rPr>
              <a:t>Chisel</a:t>
            </a:r>
            <a:endParaRPr lang="en-US" u="sng" dirty="0">
              <a:solidFill>
                <a:srgbClr val="F29000"/>
              </a:solidFill>
            </a:endParaRPr>
          </a:p>
        </p:txBody>
      </p:sp>
      <p:sp>
        <p:nvSpPr>
          <p:cNvPr id="7" name="TextBox 6"/>
          <p:cNvSpPr txBox="1"/>
          <p:nvPr/>
        </p:nvSpPr>
        <p:spPr>
          <a:xfrm>
            <a:off x="3802405" y="519231"/>
            <a:ext cx="1139140" cy="400110"/>
          </a:xfrm>
          <a:prstGeom prst="rect">
            <a:avLst/>
          </a:prstGeom>
          <a:noFill/>
        </p:spPr>
        <p:txBody>
          <a:bodyPr wrap="square" rtlCol="0">
            <a:spAutoFit/>
          </a:bodyPr>
          <a:lstStyle/>
          <a:p>
            <a:r>
              <a:rPr lang="en-US" b="1" u="sng" spc="50" dirty="0" smtClean="0">
                <a:ln w="0"/>
                <a:solidFill>
                  <a:srgbClr val="F29000"/>
                </a:solidFill>
                <a:effectLst>
                  <a:innerShdw blurRad="63500" dist="50800" dir="13500000">
                    <a:srgbClr val="000000">
                      <a:alpha val="50000"/>
                    </a:srgbClr>
                  </a:innerShdw>
                </a:effectLst>
              </a:rPr>
              <a:t>RISC-V</a:t>
            </a:r>
            <a:endParaRPr lang="en-US" b="1" u="sng" spc="50" dirty="0">
              <a:ln w="0"/>
              <a:solidFill>
                <a:srgbClr val="F29000"/>
              </a:solidFill>
              <a:effectLst>
                <a:innerShdw blurRad="63500" dist="50800" dir="13500000">
                  <a:srgbClr val="000000">
                    <a:alpha val="50000"/>
                  </a:srgbClr>
                </a:innerShdw>
              </a:effectLst>
            </a:endParaRPr>
          </a:p>
        </p:txBody>
      </p:sp>
      <p:sp>
        <p:nvSpPr>
          <p:cNvPr id="8" name="TextBox 7"/>
          <p:cNvSpPr txBox="1"/>
          <p:nvPr/>
        </p:nvSpPr>
        <p:spPr>
          <a:xfrm>
            <a:off x="6713427" y="218715"/>
            <a:ext cx="1516173" cy="707886"/>
          </a:xfrm>
          <a:prstGeom prst="rect">
            <a:avLst/>
          </a:prstGeom>
          <a:noFill/>
        </p:spPr>
        <p:txBody>
          <a:bodyPr wrap="square" rtlCol="0">
            <a:spAutoFit/>
          </a:bodyPr>
          <a:lstStyle/>
          <a:p>
            <a:r>
              <a:rPr lang="en-US" b="1" spc="50" dirty="0" smtClean="0">
                <a:ln w="0"/>
                <a:solidFill>
                  <a:srgbClr val="F29000"/>
                </a:solidFill>
                <a:effectLst>
                  <a:innerShdw blurRad="63500" dist="50800" dir="13500000">
                    <a:srgbClr val="000000">
                      <a:alpha val="50000"/>
                    </a:srgbClr>
                  </a:innerShdw>
                </a:effectLst>
              </a:rPr>
              <a:t>   </a:t>
            </a:r>
            <a:r>
              <a:rPr lang="en-US" b="1" u="sng" spc="50" dirty="0" err="1" smtClean="0">
                <a:ln w="0"/>
                <a:solidFill>
                  <a:srgbClr val="F29000"/>
                </a:solidFill>
                <a:effectLst>
                  <a:innerShdw blurRad="63500" dist="50800" dir="13500000">
                    <a:srgbClr val="000000">
                      <a:alpha val="50000"/>
                    </a:srgbClr>
                  </a:innerShdw>
                </a:effectLst>
              </a:rPr>
              <a:t>OpenSOC</a:t>
            </a:r>
            <a:endParaRPr lang="en-US" b="1" u="sng" spc="50" dirty="0">
              <a:ln w="0"/>
              <a:solidFill>
                <a:srgbClr val="F29000"/>
              </a:solidFill>
              <a:effectLst>
                <a:innerShdw blurRad="63500" dist="50800" dir="13500000">
                  <a:srgbClr val="000000">
                    <a:alpha val="50000"/>
                  </a:srgbClr>
                </a:innerShdw>
              </a:effectLst>
            </a:endParaRPr>
          </a:p>
        </p:txBody>
      </p:sp>
      <p:cxnSp>
        <p:nvCxnSpPr>
          <p:cNvPr id="10" name="Straight Connector 9"/>
          <p:cNvCxnSpPr/>
          <p:nvPr/>
        </p:nvCxnSpPr>
        <p:spPr bwMode="auto">
          <a:xfrm>
            <a:off x="2875649" y="850160"/>
            <a:ext cx="12357" cy="4621427"/>
          </a:xfrm>
          <a:prstGeom prst="line">
            <a:avLst/>
          </a:prstGeom>
          <a:solidFill>
            <a:schemeClr val="accent1"/>
          </a:solidFill>
          <a:ln w="9525" cap="flat" cmpd="sng" algn="ctr">
            <a:solidFill>
              <a:srgbClr val="0000FF"/>
            </a:solidFill>
            <a:prstDash val="solid"/>
            <a:round/>
            <a:headEnd type="none" w="med" len="med"/>
            <a:tailEnd type="none" w="med" len="med"/>
          </a:ln>
          <a:effectLst>
            <a:outerShdw dist="35921" dir="2700000" algn="ctr" rotWithShape="0">
              <a:schemeClr val="bg2"/>
            </a:outerShdw>
          </a:effectLst>
          <a:extLst/>
        </p:spPr>
      </p:cxnSp>
      <p:cxnSp>
        <p:nvCxnSpPr>
          <p:cNvPr id="11" name="Straight Connector 10"/>
          <p:cNvCxnSpPr/>
          <p:nvPr/>
        </p:nvCxnSpPr>
        <p:spPr bwMode="auto">
          <a:xfrm>
            <a:off x="5855944" y="850160"/>
            <a:ext cx="12357" cy="4621427"/>
          </a:xfrm>
          <a:prstGeom prst="line">
            <a:avLst/>
          </a:prstGeom>
          <a:solidFill>
            <a:schemeClr val="accent1"/>
          </a:solidFill>
          <a:ln w="9525" cap="flat" cmpd="sng" algn="ctr">
            <a:solidFill>
              <a:srgbClr val="0000FF"/>
            </a:solidFill>
            <a:prstDash val="solid"/>
            <a:round/>
            <a:headEnd type="none" w="med" len="med"/>
            <a:tailEnd type="none" w="med" len="med"/>
          </a:ln>
          <a:effectLst>
            <a:outerShdw dist="35921" dir="2700000" algn="ctr" rotWithShape="0">
              <a:schemeClr val="bg2"/>
            </a:outerShdw>
          </a:effectLst>
          <a:extLst/>
        </p:spPr>
      </p:cxnSp>
      <p:pic>
        <p:nvPicPr>
          <p:cNvPr id="12" name="Picture Placeholder 6" descr="NoC-Abstract.pdf"/>
          <p:cNvPicPr>
            <a:picLocks noChangeAspect="1"/>
          </p:cNvPicPr>
          <p:nvPr/>
        </p:nvPicPr>
        <p:blipFill>
          <a:blip r:embed="rId3" cstate="print">
            <a:extLst>
              <a:ext uri="{28A0092B-C50C-407E-A947-70E740481C1C}">
                <a14:useLocalDpi xmlns:a14="http://schemas.microsoft.com/office/drawing/2010/main" val="0"/>
              </a:ext>
            </a:extLst>
          </a:blip>
          <a:srcRect t="-32189" b="-32189"/>
          <a:stretch>
            <a:fillRect/>
          </a:stretch>
        </p:blipFill>
        <p:spPr>
          <a:xfrm>
            <a:off x="6108823" y="1216925"/>
            <a:ext cx="2843364" cy="4253165"/>
          </a:xfrm>
          <a:prstGeom prst="rect">
            <a:avLst/>
          </a:prstGeom>
          <a:ln>
            <a:noFill/>
          </a:ln>
        </p:spPr>
      </p:pic>
      <p:pic>
        <p:nvPicPr>
          <p:cNvPr id="13" name="Picture 12"/>
          <p:cNvPicPr>
            <a:picLocks noChangeAspect="1"/>
          </p:cNvPicPr>
          <p:nvPr/>
        </p:nvPicPr>
        <p:blipFill rotWithShape="1">
          <a:blip r:embed="rId4"/>
          <a:srcRect t="2994" r="2899" b="3456"/>
          <a:stretch/>
        </p:blipFill>
        <p:spPr>
          <a:xfrm>
            <a:off x="219478" y="1752462"/>
            <a:ext cx="2344405" cy="3048820"/>
          </a:xfrm>
          <a:prstGeom prst="rect">
            <a:avLst/>
          </a:prstGeom>
        </p:spPr>
      </p:pic>
      <p:sp>
        <p:nvSpPr>
          <p:cNvPr id="14" name="TextBox 13"/>
          <p:cNvSpPr txBox="1"/>
          <p:nvPr/>
        </p:nvSpPr>
        <p:spPr>
          <a:xfrm>
            <a:off x="2936105" y="919341"/>
            <a:ext cx="2919839" cy="707886"/>
          </a:xfrm>
          <a:prstGeom prst="rect">
            <a:avLst/>
          </a:prstGeom>
          <a:noFill/>
        </p:spPr>
        <p:txBody>
          <a:bodyPr wrap="square" rtlCol="0">
            <a:spAutoFit/>
          </a:bodyPr>
          <a:lstStyle/>
          <a:p>
            <a:pPr algn="ctr"/>
            <a:r>
              <a:rPr lang="en-US" dirty="0" smtClean="0"/>
              <a:t>Open Source Extensible ISA/Cores</a:t>
            </a:r>
          </a:p>
        </p:txBody>
      </p:sp>
      <p:sp>
        <p:nvSpPr>
          <p:cNvPr id="15" name="TextBox 14"/>
          <p:cNvSpPr txBox="1"/>
          <p:nvPr/>
        </p:nvSpPr>
        <p:spPr>
          <a:xfrm>
            <a:off x="5919645" y="919341"/>
            <a:ext cx="3103735" cy="1015663"/>
          </a:xfrm>
          <a:prstGeom prst="rect">
            <a:avLst/>
          </a:prstGeom>
          <a:noFill/>
        </p:spPr>
        <p:txBody>
          <a:bodyPr wrap="none" rtlCol="0">
            <a:spAutoFit/>
          </a:bodyPr>
          <a:lstStyle/>
          <a:p>
            <a:pPr algn="ctr"/>
            <a:r>
              <a:rPr lang="en-US" dirty="0" smtClean="0"/>
              <a:t>Open Source fabric</a:t>
            </a:r>
          </a:p>
          <a:p>
            <a:pPr algn="ctr"/>
            <a:r>
              <a:rPr lang="en-US" dirty="0" smtClean="0"/>
              <a:t>To integrate accelerators</a:t>
            </a:r>
          </a:p>
          <a:p>
            <a:pPr algn="ctr"/>
            <a:r>
              <a:rPr lang="en-US" dirty="0" smtClean="0"/>
              <a:t>And logic into SOC</a:t>
            </a:r>
          </a:p>
        </p:txBody>
      </p:sp>
      <p:sp>
        <p:nvSpPr>
          <p:cNvPr id="16" name="TextBox 15"/>
          <p:cNvSpPr txBox="1"/>
          <p:nvPr/>
        </p:nvSpPr>
        <p:spPr>
          <a:xfrm>
            <a:off x="-18550" y="926601"/>
            <a:ext cx="2954655" cy="923330"/>
          </a:xfrm>
          <a:prstGeom prst="rect">
            <a:avLst/>
          </a:prstGeom>
          <a:noFill/>
        </p:spPr>
        <p:txBody>
          <a:bodyPr wrap="none" rtlCol="0">
            <a:spAutoFit/>
          </a:bodyPr>
          <a:lstStyle/>
          <a:p>
            <a:pPr algn="ctr"/>
            <a:r>
              <a:rPr lang="en-US" sz="1800" dirty="0" smtClean="0"/>
              <a:t>DSL for rapid prototyping</a:t>
            </a:r>
          </a:p>
          <a:p>
            <a:pPr algn="ctr"/>
            <a:r>
              <a:rPr lang="en-US" sz="1800" dirty="0" smtClean="0"/>
              <a:t>of circuits, systems, and </a:t>
            </a:r>
          </a:p>
          <a:p>
            <a:pPr algn="ctr"/>
            <a:r>
              <a:rPr lang="en-US" sz="1800" dirty="0" smtClean="0"/>
              <a:t>arch simulator components</a:t>
            </a:r>
          </a:p>
        </p:txBody>
      </p:sp>
      <p:sp>
        <p:nvSpPr>
          <p:cNvPr id="17" name="TextBox 16"/>
          <p:cNvSpPr txBox="1"/>
          <p:nvPr/>
        </p:nvSpPr>
        <p:spPr>
          <a:xfrm>
            <a:off x="5979440" y="4763701"/>
            <a:ext cx="3147015" cy="923330"/>
          </a:xfrm>
          <a:prstGeom prst="rect">
            <a:avLst/>
          </a:prstGeom>
          <a:noFill/>
        </p:spPr>
        <p:txBody>
          <a:bodyPr wrap="none" rtlCol="0">
            <a:spAutoFit/>
          </a:bodyPr>
          <a:lstStyle/>
          <a:p>
            <a:pPr algn="ctr"/>
            <a:r>
              <a:rPr lang="en-US" sz="1800" i="1" dirty="0" smtClean="0">
                <a:solidFill>
                  <a:srgbClr val="FF0000"/>
                </a:solidFill>
              </a:rPr>
              <a:t>Platform for experimentation </a:t>
            </a:r>
          </a:p>
          <a:p>
            <a:pPr algn="ctr"/>
            <a:r>
              <a:rPr lang="en-US" sz="1800" i="1" dirty="0" smtClean="0">
                <a:solidFill>
                  <a:srgbClr val="FF0000"/>
                </a:solidFill>
              </a:rPr>
              <a:t>with specialization</a:t>
            </a:r>
          </a:p>
          <a:p>
            <a:pPr algn="ctr"/>
            <a:r>
              <a:rPr lang="en-US" sz="1800" i="1" dirty="0">
                <a:solidFill>
                  <a:srgbClr val="FF0000"/>
                </a:solidFill>
              </a:rPr>
              <a:t>t</a:t>
            </a:r>
            <a:r>
              <a:rPr lang="en-US" sz="1800" i="1" dirty="0" smtClean="0">
                <a:solidFill>
                  <a:srgbClr val="FF0000"/>
                </a:solidFill>
              </a:rPr>
              <a:t>o extend Moore’s Law</a:t>
            </a:r>
          </a:p>
        </p:txBody>
      </p:sp>
      <p:sp>
        <p:nvSpPr>
          <p:cNvPr id="18" name="TextBox 17"/>
          <p:cNvSpPr txBox="1"/>
          <p:nvPr/>
        </p:nvSpPr>
        <p:spPr>
          <a:xfrm>
            <a:off x="90844" y="4745670"/>
            <a:ext cx="2787943" cy="954107"/>
          </a:xfrm>
          <a:prstGeom prst="rect">
            <a:avLst/>
          </a:prstGeom>
          <a:noFill/>
        </p:spPr>
        <p:txBody>
          <a:bodyPr wrap="none" rtlCol="0">
            <a:spAutoFit/>
          </a:bodyPr>
          <a:lstStyle/>
          <a:p>
            <a:pPr algn="ctr"/>
            <a:r>
              <a:rPr lang="en-US" sz="1800" i="1" dirty="0" smtClean="0">
                <a:solidFill>
                  <a:srgbClr val="FF0000"/>
                </a:solidFill>
              </a:rPr>
              <a:t>Back-end to synthesize</a:t>
            </a:r>
          </a:p>
          <a:p>
            <a:pPr algn="ctr"/>
            <a:r>
              <a:rPr lang="en-US" sz="1800" i="1" dirty="0" smtClean="0">
                <a:solidFill>
                  <a:srgbClr val="FF0000"/>
                </a:solidFill>
              </a:rPr>
              <a:t>HW with different devices</a:t>
            </a:r>
          </a:p>
          <a:p>
            <a:pPr algn="ctr"/>
            <a:r>
              <a:rPr lang="en-US" sz="1800" i="1" dirty="0" smtClean="0">
                <a:solidFill>
                  <a:srgbClr val="FF0000"/>
                </a:solidFill>
              </a:rPr>
              <a:t>Or new logic families</a:t>
            </a:r>
          </a:p>
        </p:txBody>
      </p:sp>
      <p:sp>
        <p:nvSpPr>
          <p:cNvPr id="19" name="TextBox 18"/>
          <p:cNvSpPr txBox="1"/>
          <p:nvPr/>
        </p:nvSpPr>
        <p:spPr>
          <a:xfrm>
            <a:off x="3053897" y="4806212"/>
            <a:ext cx="2698175" cy="923330"/>
          </a:xfrm>
          <a:prstGeom prst="rect">
            <a:avLst/>
          </a:prstGeom>
          <a:noFill/>
        </p:spPr>
        <p:txBody>
          <a:bodyPr wrap="none" rtlCol="0">
            <a:spAutoFit/>
          </a:bodyPr>
          <a:lstStyle/>
          <a:p>
            <a:pPr algn="ctr"/>
            <a:r>
              <a:rPr lang="en-US" sz="1800" i="1" dirty="0" smtClean="0">
                <a:solidFill>
                  <a:srgbClr val="FF0000"/>
                </a:solidFill>
              </a:rPr>
              <a:t>Re-implement processor</a:t>
            </a:r>
          </a:p>
          <a:p>
            <a:pPr algn="ctr"/>
            <a:r>
              <a:rPr lang="en-US" sz="1800" i="1" dirty="0" smtClean="0">
                <a:solidFill>
                  <a:srgbClr val="FF0000"/>
                </a:solidFill>
              </a:rPr>
              <a:t>With different devices or</a:t>
            </a:r>
          </a:p>
          <a:p>
            <a:pPr algn="ctr"/>
            <a:r>
              <a:rPr lang="en-US" sz="1800" i="1" dirty="0" smtClean="0">
                <a:solidFill>
                  <a:srgbClr val="FF0000"/>
                </a:solidFill>
              </a:rPr>
              <a:t>Extend w/accelerators</a:t>
            </a:r>
          </a:p>
        </p:txBody>
      </p:sp>
      <p:pic>
        <p:nvPicPr>
          <p:cNvPr id="20" name="Picture 19" descr="riscv-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7871" y="1603791"/>
            <a:ext cx="2323947" cy="390631"/>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948" y="2122487"/>
            <a:ext cx="2096984" cy="1224905"/>
          </a:xfrm>
          <a:prstGeom prst="rect">
            <a:avLst/>
          </a:prstGeom>
        </p:spPr>
      </p:pic>
      <p:pic>
        <p:nvPicPr>
          <p:cNvPr id="22" name="Picture 3" descr="ST28nm.jpg"/>
          <p:cNvPicPr>
            <a:picLocks noChangeAspect="1"/>
          </p:cNvPicPr>
          <p:nvPr/>
        </p:nvPicPr>
        <p:blipFill>
          <a:blip r:embed="rId7"/>
          <a:srcRect/>
          <a:stretch>
            <a:fillRect/>
          </a:stretch>
        </p:blipFill>
        <p:spPr bwMode="auto">
          <a:xfrm>
            <a:off x="3105212" y="3467834"/>
            <a:ext cx="1257543" cy="1368177"/>
          </a:xfrm>
          <a:prstGeom prst="rect">
            <a:avLst/>
          </a:prstGeom>
          <a:noFill/>
          <a:ln w="19050">
            <a:solidFill>
              <a:schemeClr val="bg1"/>
            </a:solidFill>
            <a:round/>
            <a:headEnd/>
            <a:tailEnd/>
          </a:ln>
        </p:spPr>
      </p:pic>
    </p:spTree>
    <p:extLst>
      <p:ext uri="{BB962C8B-B14F-4D97-AF65-F5344CB8AC3E}">
        <p14:creationId xmlns:p14="http://schemas.microsoft.com/office/powerpoint/2010/main" val="1781912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ectangle 2"/>
          <p:cNvSpPr>
            <a:spLocks noChangeArrowheads="1"/>
          </p:cNvSpPr>
          <p:nvPr/>
        </p:nvSpPr>
        <p:spPr bwMode="auto">
          <a:xfrm>
            <a:off x="52748" y="-119145"/>
            <a:ext cx="8900752" cy="1243859"/>
          </a:xfrm>
          <a:prstGeom prst="rect">
            <a:avLst/>
          </a:prstGeom>
          <a:extLst/>
        </p:spPr>
        <p:txBody>
          <a:bodyPr vert="horz" lIns="91440" tIns="45720" rIns="91440" bIns="45720" rtlCol="0" anchor="ctr">
            <a:noAutofit/>
          </a:bodyPr>
          <a:lstStyle/>
          <a:p>
            <a:pPr algn="ctr" defTabSz="457200" eaLnBrk="1" fontAlgn="auto" hangingPunct="1">
              <a:spcAft>
                <a:spcPts val="0"/>
              </a:spcAft>
            </a:pPr>
            <a:r>
              <a:rPr lang="en-US" sz="3600" dirty="0">
                <a:latin typeface="Calibri"/>
                <a:ea typeface="+mj-ea"/>
                <a:cs typeface="+mj-cs"/>
              </a:rPr>
              <a:t>Combining Compact Device Models with Hardware Architectural Simulators</a:t>
            </a:r>
          </a:p>
        </p:txBody>
      </p:sp>
      <p:sp>
        <p:nvSpPr>
          <p:cNvPr id="11" name="Rectangle 10"/>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17" name="Picture 16" descr="Untitled.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5292" y="1862376"/>
            <a:ext cx="4438812" cy="2999558"/>
          </a:xfrm>
          <a:prstGeom prst="rect">
            <a:avLst/>
          </a:prstGeom>
        </p:spPr>
      </p:pic>
      <p:pic>
        <p:nvPicPr>
          <p:cNvPr id="19" name="Picture 18"/>
          <p:cNvPicPr>
            <a:picLocks noChangeAspect="1"/>
          </p:cNvPicPr>
          <p:nvPr/>
        </p:nvPicPr>
        <p:blipFill rotWithShape="1">
          <a:blip r:embed="rId10"/>
          <a:srcRect r="39799"/>
          <a:stretch/>
        </p:blipFill>
        <p:spPr>
          <a:xfrm>
            <a:off x="223443" y="1218750"/>
            <a:ext cx="906107" cy="845699"/>
          </a:xfrm>
          <a:prstGeom prst="rect">
            <a:avLst/>
          </a:prstGeom>
        </p:spPr>
      </p:pic>
      <p:pic>
        <p:nvPicPr>
          <p:cNvPr id="20" name="Picture 19"/>
          <p:cNvPicPr>
            <a:picLocks noChangeAspect="1"/>
          </p:cNvPicPr>
          <p:nvPr/>
        </p:nvPicPr>
        <p:blipFill rotWithShape="1">
          <a:blip r:embed="rId11"/>
          <a:srcRect t="12560" r="70324" b="51006"/>
          <a:stretch/>
        </p:blipFill>
        <p:spPr>
          <a:xfrm>
            <a:off x="127528" y="2176570"/>
            <a:ext cx="1439303" cy="795179"/>
          </a:xfrm>
          <a:prstGeom prst="rect">
            <a:avLst/>
          </a:prstGeom>
        </p:spPr>
      </p:pic>
      <p:sp>
        <p:nvSpPr>
          <p:cNvPr id="21" name="TextBox 20"/>
          <p:cNvSpPr txBox="1">
            <a:spLocks noChangeArrowheads="1"/>
          </p:cNvSpPr>
          <p:nvPr/>
        </p:nvSpPr>
        <p:spPr bwMode="auto">
          <a:xfrm>
            <a:off x="217424" y="2014995"/>
            <a:ext cx="1259510" cy="276999"/>
          </a:xfrm>
          <a:prstGeom prst="rect">
            <a:avLst/>
          </a:prstGeom>
          <a:noFill/>
          <a:ln>
            <a:noFill/>
          </a:ln>
        </p:spPr>
        <p:txBody>
          <a:bodyPr wrap="square">
            <a:spAutoFit/>
          </a:bodyPr>
          <a:lstStyle>
            <a:lvl1pPr marL="285750" indent="-285750"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marL="0" indent="0" eaLnBrk="1" hangingPunct="1">
              <a:spcBef>
                <a:spcPct val="0"/>
              </a:spcBef>
              <a:buNone/>
            </a:pPr>
            <a:r>
              <a:rPr lang="en-US" altLang="en-US" sz="1200" dirty="0" smtClean="0">
                <a:latin typeface="Arial" pitchFamily="34" charset="0"/>
              </a:rPr>
              <a:t>Tunnel FETs</a:t>
            </a:r>
            <a:endParaRPr lang="en-US" altLang="en-US" sz="1200" dirty="0">
              <a:latin typeface="Arial" pitchFamily="34" charset="0"/>
            </a:endParaRPr>
          </a:p>
        </p:txBody>
      </p:sp>
      <p:pic>
        <p:nvPicPr>
          <p:cNvPr id="22" name="Picture 21"/>
          <p:cNvPicPr>
            <a:picLocks noChangeAspect="1"/>
          </p:cNvPicPr>
          <p:nvPr/>
        </p:nvPicPr>
        <p:blipFill rotWithShape="1">
          <a:blip r:embed="rId12"/>
          <a:srcRect l="52974" t="47222" r="4986" b="17270"/>
          <a:stretch/>
        </p:blipFill>
        <p:spPr>
          <a:xfrm>
            <a:off x="37993" y="3233534"/>
            <a:ext cx="1352186" cy="828183"/>
          </a:xfrm>
          <a:prstGeom prst="rect">
            <a:avLst/>
          </a:prstGeom>
        </p:spPr>
      </p:pic>
      <p:sp>
        <p:nvSpPr>
          <p:cNvPr id="26" name="TextBox 25"/>
          <p:cNvSpPr txBox="1">
            <a:spLocks noChangeArrowheads="1"/>
          </p:cNvSpPr>
          <p:nvPr/>
        </p:nvSpPr>
        <p:spPr bwMode="auto">
          <a:xfrm>
            <a:off x="-8888" y="3149916"/>
            <a:ext cx="1674895" cy="276999"/>
          </a:xfrm>
          <a:prstGeom prst="rect">
            <a:avLst/>
          </a:prstGeom>
          <a:solidFill>
            <a:schemeClr val="bg1"/>
          </a:solidFill>
          <a:ln>
            <a:noFill/>
          </a:ln>
        </p:spPr>
        <p:txBody>
          <a:bodyPr wrap="square">
            <a:spAutoFit/>
          </a:bodyPr>
          <a:lstStyle>
            <a:lvl1pPr marL="285750" indent="-285750"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marL="0" indent="0" algn="ctr" eaLnBrk="1" hangingPunct="1">
              <a:spcBef>
                <a:spcPct val="0"/>
              </a:spcBef>
              <a:buNone/>
            </a:pPr>
            <a:r>
              <a:rPr lang="en-US" altLang="en-US" sz="1200" dirty="0" smtClean="0">
                <a:latin typeface="Arial" pitchFamily="34" charset="0"/>
              </a:rPr>
              <a:t>Negative cap FETs</a:t>
            </a:r>
            <a:endParaRPr lang="en-US" altLang="en-US" sz="1200" dirty="0">
              <a:latin typeface="Arial" pitchFamily="34" charset="0"/>
            </a:endParaRPr>
          </a:p>
        </p:txBody>
      </p:sp>
      <p:pic>
        <p:nvPicPr>
          <p:cNvPr id="27" name="Picture 26"/>
          <p:cNvPicPr>
            <a:picLocks noChangeAspect="1"/>
          </p:cNvPicPr>
          <p:nvPr/>
        </p:nvPicPr>
        <p:blipFill>
          <a:blip r:embed="rId13"/>
          <a:stretch>
            <a:fillRect/>
          </a:stretch>
        </p:blipFill>
        <p:spPr>
          <a:xfrm>
            <a:off x="52748" y="4402659"/>
            <a:ext cx="1660140" cy="830070"/>
          </a:xfrm>
          <a:prstGeom prst="rect">
            <a:avLst/>
          </a:prstGeom>
        </p:spPr>
      </p:pic>
      <p:sp>
        <p:nvSpPr>
          <p:cNvPr id="28" name="TextBox 27"/>
          <p:cNvSpPr txBox="1">
            <a:spLocks noChangeArrowheads="1"/>
          </p:cNvSpPr>
          <p:nvPr/>
        </p:nvSpPr>
        <p:spPr bwMode="auto">
          <a:xfrm>
            <a:off x="-100583" y="4168177"/>
            <a:ext cx="1858286" cy="276999"/>
          </a:xfrm>
          <a:prstGeom prst="rect">
            <a:avLst/>
          </a:prstGeom>
          <a:noFill/>
          <a:ln>
            <a:noFill/>
          </a:ln>
        </p:spPr>
        <p:txBody>
          <a:bodyPr wrap="square">
            <a:spAutoFit/>
          </a:bodyPr>
          <a:lstStyle>
            <a:lvl1pPr marL="285750" indent="-285750"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marL="0" indent="0" algn="ctr" eaLnBrk="1" hangingPunct="1">
              <a:spcBef>
                <a:spcPct val="0"/>
              </a:spcBef>
              <a:buNone/>
            </a:pPr>
            <a:r>
              <a:rPr lang="en-US" altLang="en-US" sz="1200" dirty="0" smtClean="0">
                <a:latin typeface="Arial" pitchFamily="34" charset="0"/>
              </a:rPr>
              <a:t>Superconducting logic</a:t>
            </a:r>
            <a:endParaRPr lang="en-US" altLang="en-US" sz="1200" dirty="0">
              <a:latin typeface="Arial" pitchFamily="34" charset="0"/>
            </a:endParaRPr>
          </a:p>
        </p:txBody>
      </p:sp>
      <p:sp>
        <p:nvSpPr>
          <p:cNvPr id="18" name="TextBox 17"/>
          <p:cNvSpPr txBox="1">
            <a:spLocks noChangeArrowheads="1"/>
          </p:cNvSpPr>
          <p:nvPr/>
        </p:nvSpPr>
        <p:spPr bwMode="auto">
          <a:xfrm>
            <a:off x="52748" y="1033448"/>
            <a:ext cx="1514083" cy="276999"/>
          </a:xfrm>
          <a:prstGeom prst="rect">
            <a:avLst/>
          </a:prstGeom>
          <a:noFill/>
          <a:ln>
            <a:noFill/>
          </a:ln>
        </p:spPr>
        <p:txBody>
          <a:bodyPr wrap="square">
            <a:spAutoFit/>
          </a:bodyPr>
          <a:lstStyle>
            <a:lvl1pPr marL="285750" indent="-285750" eaLnBrk="0" hangingPunct="0">
              <a:spcBef>
                <a:spcPct val="20000"/>
              </a:spcBef>
              <a:buChar char="•"/>
              <a:defRPr sz="3200">
                <a:solidFill>
                  <a:schemeClr val="tx1"/>
                </a:solidFill>
                <a:latin typeface="Times New Roman" pitchFamily="18" charset="0"/>
                <a:ea typeface="ＭＳ Ｐゴシック" pitchFamily="34"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34" charset="-128"/>
              </a:defRPr>
            </a:lvl2pPr>
            <a:lvl3pPr marL="1143000" indent="-228600" eaLnBrk="0" hangingPunct="0">
              <a:spcBef>
                <a:spcPct val="20000"/>
              </a:spcBef>
              <a:buChar char="•"/>
              <a:defRPr sz="2400">
                <a:solidFill>
                  <a:schemeClr val="tx1"/>
                </a:solidFill>
                <a:latin typeface="Times New Roman" pitchFamily="18" charset="0"/>
                <a:ea typeface="ＭＳ Ｐゴシック" pitchFamily="34"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34"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34" charset="-128"/>
              </a:defRPr>
            </a:lvl9pPr>
          </a:lstStyle>
          <a:p>
            <a:pPr marL="0" indent="0" eaLnBrk="1" hangingPunct="1">
              <a:spcBef>
                <a:spcPct val="0"/>
              </a:spcBef>
              <a:buNone/>
            </a:pPr>
            <a:r>
              <a:rPr lang="en-US" altLang="en-US" sz="1200" dirty="0" smtClean="0">
                <a:latin typeface="Arial" pitchFamily="34" charset="0"/>
              </a:rPr>
              <a:t>Carbon nanotubes</a:t>
            </a:r>
            <a:endParaRPr lang="en-US" altLang="en-US" sz="1200" dirty="0">
              <a:latin typeface="Arial" pitchFamily="34" charset="0"/>
            </a:endParaRPr>
          </a:p>
        </p:txBody>
      </p:sp>
      <p:pic>
        <p:nvPicPr>
          <p:cNvPr id="29" name="Picture 28" descr="Screen Shot 2015-04-29 at 5.51.38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6828" y="2273072"/>
            <a:ext cx="1790328" cy="1862385"/>
          </a:xfrm>
          <a:prstGeom prst="rect">
            <a:avLst/>
          </a:prstGeom>
        </p:spPr>
      </p:pic>
      <p:sp>
        <p:nvSpPr>
          <p:cNvPr id="3" name="Right Arrow 2"/>
          <p:cNvSpPr/>
          <p:nvPr/>
        </p:nvSpPr>
        <p:spPr bwMode="auto">
          <a:xfrm>
            <a:off x="1926636" y="3096533"/>
            <a:ext cx="590953" cy="42148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4" name="Right Brace 3"/>
          <p:cNvSpPr/>
          <p:nvPr/>
        </p:nvSpPr>
        <p:spPr bwMode="auto">
          <a:xfrm>
            <a:off x="1666007" y="1394857"/>
            <a:ext cx="623103" cy="3800049"/>
          </a:xfrm>
          <a:prstGeom prst="rightBrace">
            <a:avLst/>
          </a:prstGeom>
          <a:gradFill>
            <a:gsLst>
              <a:gs pos="0">
                <a:schemeClr val="accent1">
                  <a:lumMod val="5000"/>
                  <a:lumOff val="95000"/>
                  <a:alpha val="0"/>
                </a:schemeClr>
              </a:gs>
              <a:gs pos="33000">
                <a:schemeClr val="accent1">
                  <a:lumMod val="45000"/>
                  <a:lumOff val="55000"/>
                </a:schemeClr>
              </a:gs>
              <a:gs pos="68000">
                <a:srgbClr val="9EDBEC"/>
              </a:gs>
              <a:gs pos="100000">
                <a:srgbClr val="019FC6"/>
              </a:gs>
            </a:gsLst>
            <a:lin ang="0" scaled="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30" name="Right Arrow 29"/>
          <p:cNvSpPr/>
          <p:nvPr/>
        </p:nvSpPr>
        <p:spPr bwMode="auto">
          <a:xfrm>
            <a:off x="4124240" y="3130903"/>
            <a:ext cx="590953" cy="42148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2763545" y="1583905"/>
            <a:ext cx="1739579" cy="707886"/>
          </a:xfrm>
          <a:prstGeom prst="rect">
            <a:avLst/>
          </a:prstGeom>
          <a:noFill/>
        </p:spPr>
        <p:txBody>
          <a:bodyPr wrap="none" rtlCol="0">
            <a:spAutoFit/>
          </a:bodyPr>
          <a:lstStyle/>
          <a:p>
            <a:r>
              <a:rPr lang="en-US" smtClean="0"/>
              <a:t>Compact </a:t>
            </a:r>
          </a:p>
          <a:p>
            <a:r>
              <a:rPr lang="en-US" dirty="0" smtClean="0"/>
              <a:t>Device Model</a:t>
            </a:r>
            <a:endParaRPr lang="en-US" dirty="0"/>
          </a:p>
        </p:txBody>
      </p:sp>
    </p:spTree>
    <p:extLst>
      <p:ext uri="{BB962C8B-B14F-4D97-AF65-F5344CB8AC3E}">
        <p14:creationId xmlns:p14="http://schemas.microsoft.com/office/powerpoint/2010/main" val="2436333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50"/>
                                        <p:tgtEl>
                                          <p:spTgt spid="18"/>
                                        </p:tgtEl>
                                      </p:cBhvr>
                                    </p:animEffect>
                                  </p:childTnLst>
                                </p:cTn>
                              </p:par>
                            </p:childTnLst>
                          </p:cTn>
                        </p:par>
                        <p:par>
                          <p:cTn id="8" fill="hold">
                            <p:stCondLst>
                              <p:cond delay="150"/>
                            </p:stCondLst>
                            <p:childTnLst>
                              <p:par>
                                <p:cTn id="9" presetID="9"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150"/>
                                        <p:tgtEl>
                                          <p:spTgt spid="19"/>
                                        </p:tgtEl>
                                      </p:cBhvr>
                                    </p:animEffect>
                                  </p:childTnLst>
                                </p:cTn>
                              </p:par>
                            </p:childTnLst>
                          </p:cTn>
                        </p:par>
                        <p:par>
                          <p:cTn id="12" fill="hold">
                            <p:stCondLst>
                              <p:cond delay="300"/>
                            </p:stCondLst>
                            <p:childTnLst>
                              <p:par>
                                <p:cTn id="13" presetID="9"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150"/>
                                        <p:tgtEl>
                                          <p:spTgt spid="21"/>
                                        </p:tgtEl>
                                      </p:cBhvr>
                                    </p:animEffect>
                                  </p:childTnLst>
                                </p:cTn>
                              </p:par>
                            </p:childTnLst>
                          </p:cTn>
                        </p:par>
                        <p:par>
                          <p:cTn id="16" fill="hold">
                            <p:stCondLst>
                              <p:cond delay="450"/>
                            </p:stCondLst>
                            <p:childTnLst>
                              <p:par>
                                <p:cTn id="17" presetID="9"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150"/>
                                        <p:tgtEl>
                                          <p:spTgt spid="20"/>
                                        </p:tgtEl>
                                      </p:cBhvr>
                                    </p:animEffect>
                                  </p:childTnLst>
                                </p:cTn>
                              </p:par>
                            </p:childTnLst>
                          </p:cTn>
                        </p:par>
                        <p:par>
                          <p:cTn id="20" fill="hold">
                            <p:stCondLst>
                              <p:cond delay="600"/>
                            </p:stCondLst>
                            <p:childTnLst>
                              <p:par>
                                <p:cTn id="21" presetID="9"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150"/>
                                        <p:tgtEl>
                                          <p:spTgt spid="26"/>
                                        </p:tgtEl>
                                      </p:cBhvr>
                                    </p:animEffect>
                                  </p:childTnLst>
                                </p:cTn>
                              </p:par>
                            </p:childTnLst>
                          </p:cTn>
                        </p:par>
                        <p:par>
                          <p:cTn id="24" fill="hold">
                            <p:stCondLst>
                              <p:cond delay="750"/>
                            </p:stCondLst>
                            <p:childTnLst>
                              <p:par>
                                <p:cTn id="25" presetID="9"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150"/>
                                        <p:tgtEl>
                                          <p:spTgt spid="22"/>
                                        </p:tgtEl>
                                      </p:cBhvr>
                                    </p:animEffect>
                                  </p:childTnLst>
                                </p:cTn>
                              </p:par>
                            </p:childTnLst>
                          </p:cTn>
                        </p:par>
                        <p:par>
                          <p:cTn id="28" fill="hold">
                            <p:stCondLst>
                              <p:cond delay="900"/>
                            </p:stCondLst>
                            <p:childTnLst>
                              <p:par>
                                <p:cTn id="29" presetID="9"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dissolve">
                                      <p:cBhvr>
                                        <p:cTn id="31" dur="150"/>
                                        <p:tgtEl>
                                          <p:spTgt spid="28"/>
                                        </p:tgtEl>
                                      </p:cBhvr>
                                    </p:animEffect>
                                  </p:childTnLst>
                                </p:cTn>
                              </p:par>
                            </p:childTnLst>
                          </p:cTn>
                        </p:par>
                        <p:par>
                          <p:cTn id="32" fill="hold">
                            <p:stCondLst>
                              <p:cond delay="1050"/>
                            </p:stCondLst>
                            <p:childTnLst>
                              <p:par>
                                <p:cTn id="33" presetID="9"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dissolve">
                                      <p:cBhvr>
                                        <p:cTn id="35" dur="15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dissolve">
                                      <p:cBhvr>
                                        <p:cTn id="40" dur="500"/>
                                        <p:tgtEl>
                                          <p:spTgt spid="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childTnLst>
                          </p:cTn>
                        </p:par>
                        <p:par>
                          <p:cTn id="44" fill="hold">
                            <p:stCondLst>
                              <p:cond delay="500"/>
                            </p:stCondLst>
                            <p:childTnLst>
                              <p:par>
                                <p:cTn id="45" presetID="9"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dissolv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dissolve">
                                      <p:cBhvr>
                                        <p:cTn id="55" dur="500"/>
                                        <p:tgtEl>
                                          <p:spTgt spid="30"/>
                                        </p:tgtEl>
                                      </p:cBhvr>
                                    </p:animEffect>
                                  </p:childTnLst>
                                </p:cTn>
                              </p:par>
                            </p:childTnLst>
                          </p:cTn>
                        </p:par>
                        <p:par>
                          <p:cTn id="56" fill="hold">
                            <p:stCondLst>
                              <p:cond delay="500"/>
                            </p:stCondLst>
                            <p:childTnLst>
                              <p:par>
                                <p:cTn id="57" presetID="9" presetClass="entr" presetSubtype="0"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animBg="1"/>
      <p:bldP spid="28" grpId="0"/>
      <p:bldP spid="18" grpId="0"/>
      <p:bldP spid="3" grpId="0" animBg="1"/>
      <p:bldP spid="4" grpId="0" animBg="1"/>
      <p:bldP spid="30"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p:cNvSpPr/>
          <p:nvPr/>
        </p:nvSpPr>
        <p:spPr>
          <a:xfrm>
            <a:off x="67085" y="4388885"/>
            <a:ext cx="8958928" cy="1315533"/>
          </a:xfrm>
          <a:prstGeom prst="roundRect">
            <a:avLst>
              <a:gd name="adj" fmla="val 11078"/>
            </a:avLst>
          </a:prstGeom>
          <a:solidFill>
            <a:srgbClr val="DACFE8"/>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dirty="0">
              <a:solidFill>
                <a:schemeClr val="tx1"/>
              </a:solidFill>
            </a:endParaRPr>
          </a:p>
        </p:txBody>
      </p:sp>
      <p:pic>
        <p:nvPicPr>
          <p:cNvPr id="75" name="Picture 74"/>
          <p:cNvPicPr>
            <a:picLocks noChangeAspect="1"/>
          </p:cNvPicPr>
          <p:nvPr/>
        </p:nvPicPr>
        <p:blipFill>
          <a:blip r:embed="rId3"/>
          <a:stretch>
            <a:fillRect/>
          </a:stretch>
        </p:blipFill>
        <p:spPr>
          <a:xfrm>
            <a:off x="3292912" y="4413478"/>
            <a:ext cx="1622891" cy="949695"/>
          </a:xfrm>
          <a:prstGeom prst="rect">
            <a:avLst/>
          </a:prstGeom>
        </p:spPr>
      </p:pic>
      <p:sp>
        <p:nvSpPr>
          <p:cNvPr id="72" name="Rounded Rectangle 71"/>
          <p:cNvSpPr/>
          <p:nvPr/>
        </p:nvSpPr>
        <p:spPr>
          <a:xfrm>
            <a:off x="67085" y="709536"/>
            <a:ext cx="8958928" cy="3656273"/>
          </a:xfrm>
          <a:prstGeom prst="roundRect">
            <a:avLst>
              <a:gd name="adj" fmla="val 6041"/>
            </a:avLst>
          </a:prstGeom>
          <a:solidFill>
            <a:srgbClr val="9EDBEC"/>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dirty="0">
              <a:solidFill>
                <a:schemeClr val="tx1"/>
              </a:solidFill>
            </a:endParaRPr>
          </a:p>
        </p:txBody>
      </p:sp>
      <p:sp>
        <p:nvSpPr>
          <p:cNvPr id="5" name="Title 4"/>
          <p:cNvSpPr>
            <a:spLocks noGrp="1"/>
          </p:cNvSpPr>
          <p:nvPr>
            <p:ph type="ctrTitle"/>
          </p:nvPr>
        </p:nvSpPr>
        <p:spPr>
          <a:xfrm>
            <a:off x="67084" y="-16296"/>
            <a:ext cx="8958929" cy="677622"/>
          </a:xfrm>
        </p:spPr>
        <p:txBody>
          <a:bodyPr>
            <a:noAutofit/>
          </a:bodyPr>
          <a:lstStyle/>
          <a:p>
            <a:r>
              <a:rPr lang="en-US" sz="2400" b="1" dirty="0" smtClean="0"/>
              <a:t>Concept</a:t>
            </a:r>
            <a:r>
              <a:rPr lang="en-US" sz="2400" dirty="0" smtClean="0"/>
              <a:t>: </a:t>
            </a:r>
            <a:r>
              <a:rPr lang="en-US" sz="2400" b="1" dirty="0">
                <a:ea typeface="ＭＳ Ｐゴシック" pitchFamily="-32" charset="-128"/>
                <a:cs typeface="ＭＳ Ｐゴシック" pitchFamily="-32" charset="-128"/>
              </a:rPr>
              <a:t>Solid State Virtual </a:t>
            </a:r>
            <a:r>
              <a:rPr lang="en-US" sz="2400" b="1" dirty="0" smtClean="0">
                <a:ea typeface="ＭＳ Ｐゴシック" pitchFamily="-32" charset="-128"/>
                <a:cs typeface="ＭＳ Ｐゴシック" pitchFamily="-32" charset="-128"/>
              </a:rPr>
              <a:t>Fluid</a:t>
            </a:r>
            <a:br>
              <a:rPr lang="en-US" sz="2400" b="1" dirty="0" smtClean="0">
                <a:ea typeface="ＭＳ Ｐゴシック" pitchFamily="-32" charset="-128"/>
                <a:cs typeface="ＭＳ Ｐゴシック" pitchFamily="-32" charset="-128"/>
              </a:rPr>
            </a:br>
            <a:r>
              <a:rPr lang="en-US" i="1" dirty="0" smtClean="0">
                <a:ea typeface="ＭＳ Ｐゴシック" pitchFamily="-32" charset="-128"/>
                <a:cs typeface="ＭＳ Ｐゴシック" pitchFamily="-32" charset="-128"/>
              </a:rPr>
              <a:t>Extreme (spatial) Specialization + New Devices + </a:t>
            </a:r>
            <a:r>
              <a:rPr lang="en-US" i="1" dirty="0">
                <a:ea typeface="ＭＳ Ｐゴシック" pitchFamily="-32" charset="-128"/>
                <a:cs typeface="ＭＳ Ｐゴシック" pitchFamily="-32" charset="-128"/>
              </a:rPr>
              <a:t>N</a:t>
            </a:r>
            <a:r>
              <a:rPr lang="en-US" i="1" dirty="0" smtClean="0">
                <a:ea typeface="ＭＳ Ｐゴシック" pitchFamily="-32" charset="-128"/>
                <a:cs typeface="ＭＳ Ｐゴシック" pitchFamily="-32" charset="-128"/>
              </a:rPr>
              <a:t>ew programming models</a:t>
            </a:r>
            <a:r>
              <a:rPr lang="en-US" sz="1200" i="1" dirty="0"/>
              <a:t/>
            </a:r>
            <a:br>
              <a:rPr lang="en-US" sz="1200" i="1" dirty="0"/>
            </a:br>
            <a:endParaRPr lang="en-US" sz="1600" i="1" dirty="0">
              <a:solidFill>
                <a:schemeClr val="tx2"/>
              </a:solidFill>
            </a:endParaRPr>
          </a:p>
        </p:txBody>
      </p:sp>
      <p:pic>
        <p:nvPicPr>
          <p:cNvPr id="21" name="Picture 20"/>
          <p:cNvPicPr>
            <a:picLocks noChangeAspect="1"/>
          </p:cNvPicPr>
          <p:nvPr/>
        </p:nvPicPr>
        <p:blipFill>
          <a:blip r:embed="rId4"/>
          <a:stretch>
            <a:fillRect/>
          </a:stretch>
        </p:blipFill>
        <p:spPr>
          <a:xfrm>
            <a:off x="280219" y="732612"/>
            <a:ext cx="8509820" cy="3591407"/>
          </a:xfrm>
          <a:prstGeom prst="rect">
            <a:avLst/>
          </a:prstGeom>
        </p:spPr>
      </p:pic>
      <p:pic>
        <p:nvPicPr>
          <p:cNvPr id="71" name="Picture 70"/>
          <p:cNvPicPr>
            <a:picLocks noChangeAspect="1"/>
          </p:cNvPicPr>
          <p:nvPr/>
        </p:nvPicPr>
        <p:blipFill>
          <a:blip r:embed="rId5"/>
          <a:stretch>
            <a:fillRect/>
          </a:stretch>
        </p:blipFill>
        <p:spPr>
          <a:xfrm>
            <a:off x="523705" y="4431328"/>
            <a:ext cx="2084610" cy="966535"/>
          </a:xfrm>
          <a:prstGeom prst="rect">
            <a:avLst/>
          </a:prstGeom>
        </p:spPr>
      </p:pic>
      <p:sp>
        <p:nvSpPr>
          <p:cNvPr id="73" name="Striped Right Arrow 72"/>
          <p:cNvSpPr/>
          <p:nvPr/>
        </p:nvSpPr>
        <p:spPr>
          <a:xfrm>
            <a:off x="2683256" y="4720752"/>
            <a:ext cx="609655" cy="350789"/>
          </a:xfrm>
          <a:prstGeom prst="striped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dirty="0">
              <a:solidFill>
                <a:schemeClr val="tx1"/>
              </a:solidFill>
            </a:endParaRPr>
          </a:p>
        </p:txBody>
      </p:sp>
      <p:pic>
        <p:nvPicPr>
          <p:cNvPr id="159" name="Picture 158"/>
          <p:cNvPicPr>
            <a:picLocks noChangeAspect="1"/>
          </p:cNvPicPr>
          <p:nvPr/>
        </p:nvPicPr>
        <p:blipFill>
          <a:blip r:embed="rId6"/>
          <a:stretch>
            <a:fillRect/>
          </a:stretch>
        </p:blipFill>
        <p:spPr>
          <a:xfrm>
            <a:off x="7211454" y="4482636"/>
            <a:ext cx="1223664" cy="1177813"/>
          </a:xfrm>
          <a:prstGeom prst="rect">
            <a:avLst/>
          </a:prstGeom>
        </p:spPr>
      </p:pic>
      <p:sp>
        <p:nvSpPr>
          <p:cNvPr id="161" name="TextBox 160"/>
          <p:cNvSpPr txBox="1"/>
          <p:nvPr/>
        </p:nvSpPr>
        <p:spPr>
          <a:xfrm>
            <a:off x="7155756" y="4391311"/>
            <a:ext cx="1306768" cy="220510"/>
          </a:xfrm>
          <a:prstGeom prst="rect">
            <a:avLst/>
          </a:prstGeom>
          <a:noFill/>
        </p:spPr>
        <p:txBody>
          <a:bodyPr wrap="none" rtlCol="0">
            <a:spAutoFit/>
          </a:bodyPr>
          <a:lstStyle/>
          <a:p>
            <a:r>
              <a:rPr lang="en-US" sz="833" dirty="0"/>
              <a:t>Executes in </a:t>
            </a:r>
            <a:r>
              <a:rPr lang="en-US" sz="833" dirty="0" err="1"/>
              <a:t>Wavefronts</a:t>
            </a:r>
            <a:endParaRPr lang="en-US" sz="833" dirty="0"/>
          </a:p>
        </p:txBody>
      </p:sp>
      <p:pic>
        <p:nvPicPr>
          <p:cNvPr id="165" name="Picture 164"/>
          <p:cNvPicPr>
            <a:picLocks noChangeAspect="1"/>
          </p:cNvPicPr>
          <p:nvPr/>
        </p:nvPicPr>
        <p:blipFill>
          <a:blip r:embed="rId7"/>
          <a:stretch>
            <a:fillRect/>
          </a:stretch>
        </p:blipFill>
        <p:spPr>
          <a:xfrm>
            <a:off x="5411927" y="4536327"/>
            <a:ext cx="1174435" cy="787078"/>
          </a:xfrm>
          <a:prstGeom prst="rect">
            <a:avLst/>
          </a:prstGeom>
        </p:spPr>
      </p:pic>
      <p:sp>
        <p:nvSpPr>
          <p:cNvPr id="74" name="Striped Right Arrow 73"/>
          <p:cNvSpPr/>
          <p:nvPr/>
        </p:nvSpPr>
        <p:spPr>
          <a:xfrm>
            <a:off x="4907616" y="4733850"/>
            <a:ext cx="531061" cy="337691"/>
          </a:xfrm>
          <a:prstGeom prst="striped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7" dirty="0">
              <a:solidFill>
                <a:schemeClr val="tx1"/>
              </a:solidFill>
            </a:endParaRPr>
          </a:p>
        </p:txBody>
      </p:sp>
      <p:sp>
        <p:nvSpPr>
          <p:cNvPr id="166" name="TextBox 165"/>
          <p:cNvSpPr txBox="1"/>
          <p:nvPr/>
        </p:nvSpPr>
        <p:spPr>
          <a:xfrm>
            <a:off x="5358870" y="4383028"/>
            <a:ext cx="1237839" cy="220510"/>
          </a:xfrm>
          <a:prstGeom prst="rect">
            <a:avLst/>
          </a:prstGeom>
          <a:noFill/>
        </p:spPr>
        <p:txBody>
          <a:bodyPr wrap="none" rtlCol="0">
            <a:spAutoFit/>
          </a:bodyPr>
          <a:lstStyle/>
          <a:p>
            <a:r>
              <a:rPr lang="en-US" sz="833" dirty="0"/>
              <a:t>Compiles to </a:t>
            </a:r>
            <a:r>
              <a:rPr lang="en-US" sz="833" dirty="0" err="1"/>
              <a:t>MicroOps</a:t>
            </a:r>
            <a:endParaRPr lang="en-US" sz="833" dirty="0"/>
          </a:p>
        </p:txBody>
      </p:sp>
      <p:cxnSp>
        <p:nvCxnSpPr>
          <p:cNvPr id="168" name="Curved Connector 167"/>
          <p:cNvCxnSpPr/>
          <p:nvPr/>
        </p:nvCxnSpPr>
        <p:spPr bwMode="auto">
          <a:xfrm flipV="1">
            <a:off x="6372942" y="4585227"/>
            <a:ext cx="838512" cy="135525"/>
          </a:xfrm>
          <a:prstGeom prst="curvedConnector3">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69" name="Curved Connector 168"/>
          <p:cNvCxnSpPr/>
          <p:nvPr/>
        </p:nvCxnSpPr>
        <p:spPr bwMode="auto">
          <a:xfrm>
            <a:off x="6403369" y="4789880"/>
            <a:ext cx="771789" cy="6951"/>
          </a:xfrm>
          <a:prstGeom prst="curvedConnector3">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72" name="Curved Connector 171"/>
          <p:cNvCxnSpPr>
            <a:endCxn id="159" idx="1"/>
          </p:cNvCxnSpPr>
          <p:nvPr/>
        </p:nvCxnSpPr>
        <p:spPr bwMode="auto">
          <a:xfrm>
            <a:off x="6440721" y="4854624"/>
            <a:ext cx="770733" cy="216918"/>
          </a:xfrm>
          <a:prstGeom prst="curvedConnector3">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cxnSp>
        <p:nvCxnSpPr>
          <p:cNvPr id="176" name="Curved Connector 175"/>
          <p:cNvCxnSpPr/>
          <p:nvPr/>
        </p:nvCxnSpPr>
        <p:spPr bwMode="auto">
          <a:xfrm>
            <a:off x="6477017" y="4971160"/>
            <a:ext cx="770733" cy="302749"/>
          </a:xfrm>
          <a:prstGeom prst="curvedConnector3">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sp>
        <p:nvSpPr>
          <p:cNvPr id="2" name="TextBox 1"/>
          <p:cNvSpPr txBox="1"/>
          <p:nvPr/>
        </p:nvSpPr>
        <p:spPr>
          <a:xfrm>
            <a:off x="5874374" y="-16296"/>
            <a:ext cx="2654894" cy="430887"/>
          </a:xfrm>
          <a:prstGeom prst="rect">
            <a:avLst/>
          </a:prstGeom>
          <a:noFill/>
        </p:spPr>
        <p:txBody>
          <a:bodyPr wrap="none" rtlCol="0">
            <a:spAutoFit/>
          </a:bodyPr>
          <a:lstStyle/>
          <a:p>
            <a:r>
              <a:rPr lang="en-US" sz="1100" dirty="0">
                <a:solidFill>
                  <a:schemeClr val="tx2"/>
                </a:solidFill>
                <a:ea typeface="ＭＳ Ｐゴシック" pitchFamily="-32" charset="-128"/>
                <a:cs typeface="ＭＳ Ｐゴシック" pitchFamily="-32" charset="-128"/>
              </a:rPr>
              <a:t>Lawrence Berkeley National </a:t>
            </a:r>
            <a:r>
              <a:rPr lang="en-US" sz="1100" dirty="0" smtClean="0">
                <a:solidFill>
                  <a:schemeClr val="tx2"/>
                </a:solidFill>
                <a:ea typeface="ＭＳ Ｐゴシック" pitchFamily="-32" charset="-128"/>
                <a:cs typeface="ＭＳ Ｐゴシック" pitchFamily="-32" charset="-128"/>
              </a:rPr>
              <a:t>Laboratory</a:t>
            </a:r>
          </a:p>
          <a:p>
            <a:r>
              <a:rPr lang="en-US" sz="1100" dirty="0" smtClean="0">
                <a:solidFill>
                  <a:schemeClr val="tx2"/>
                </a:solidFill>
                <a:ea typeface="ＭＳ Ｐゴシック" pitchFamily="-32" charset="-128"/>
                <a:cs typeface="ＭＳ Ｐゴシック" pitchFamily="-32" charset="-128"/>
              </a:rPr>
              <a:t>Stanford University</a:t>
            </a:r>
            <a:endParaRPr lang="en-US" sz="1100" dirty="0"/>
          </a:p>
        </p:txBody>
      </p:sp>
    </p:spTree>
    <p:extLst>
      <p:ext uri="{BB962C8B-B14F-4D97-AF65-F5344CB8AC3E}">
        <p14:creationId xmlns:p14="http://schemas.microsoft.com/office/powerpoint/2010/main" val="16362879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23" name="Title 1"/>
          <p:cNvSpPr txBox="1">
            <a:spLocks/>
          </p:cNvSpPr>
          <p:nvPr/>
        </p:nvSpPr>
        <p:spPr>
          <a:xfrm>
            <a:off x="0" y="28676"/>
            <a:ext cx="9144000" cy="654231"/>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ea typeface="+mj-ea"/>
                <a:cs typeface="+mj-cs"/>
              </a:rPr>
              <a:t>Key LBNL facilities</a:t>
            </a:r>
            <a:endParaRPr kumimoji="0" lang="en-US" sz="4400" b="0" i="0" u="none" strike="noStrike" kern="1200" cap="none" spc="0" normalizeH="0" baseline="0" noProof="0" dirty="0">
              <a:ln>
                <a:noFill/>
              </a:ln>
              <a:effectLst/>
              <a:uLnTx/>
              <a:uFillTx/>
              <a:latin typeface="Calibri"/>
              <a:ea typeface="+mj-ea"/>
              <a:cs typeface="+mj-cs"/>
            </a:endParaRPr>
          </a:p>
        </p:txBody>
      </p:sp>
      <p:pic>
        <p:nvPicPr>
          <p:cNvPr id="1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 y="1358032"/>
            <a:ext cx="2285893" cy="2815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084" y="1367652"/>
            <a:ext cx="1992707" cy="51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p:nvPicPr>
        <p:blipFill rotWithShape="1">
          <a:blip r:embed="rId12"/>
          <a:srcRect l="29619" r="14736" b="12131"/>
          <a:stretch/>
        </p:blipFill>
        <p:spPr>
          <a:xfrm>
            <a:off x="2296123" y="1358033"/>
            <a:ext cx="2285893" cy="2815382"/>
          </a:xfrm>
          <a:prstGeom prst="rect">
            <a:avLst/>
          </a:prstGeom>
          <a:ln>
            <a:noFill/>
          </a:ln>
        </p:spPr>
      </p:pic>
      <p:pic>
        <p:nvPicPr>
          <p:cNvPr id="2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9960" y="1374969"/>
            <a:ext cx="1992848" cy="747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http://upload.wikimedia.org/wikipedia/en/1/12/ALSBayBridge.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l="18004" t="23750" r="41258" b="385"/>
          <a:stretch/>
        </p:blipFill>
        <p:spPr bwMode="auto">
          <a:xfrm>
            <a:off x="4600275" y="1358032"/>
            <a:ext cx="2278519" cy="281538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http://nobugs2006.lbl.gov/images/als-logo1.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82402" y="1413292"/>
            <a:ext cx="974828" cy="6661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dn.nextgov.com/media/img/upload/2015/11/16/111615supercomputerNG/open-graph.jpg"/>
          <p:cNvPicPr>
            <a:picLocks noChangeAspect="1" noChangeArrowheads="1"/>
          </p:cNvPicPr>
          <p:nvPr/>
        </p:nvPicPr>
        <p:blipFill rotWithShape="1">
          <a:blip r:embed="rId17">
            <a:extLst>
              <a:ext uri="{28A0092B-C50C-407E-A947-70E740481C1C}">
                <a14:useLocalDpi xmlns:a14="http://schemas.microsoft.com/office/drawing/2010/main" val="0"/>
              </a:ext>
            </a:extLst>
          </a:blip>
          <a:srcRect r="10279"/>
          <a:stretch/>
        </p:blipFill>
        <p:spPr bwMode="auto">
          <a:xfrm>
            <a:off x="6899045" y="1358033"/>
            <a:ext cx="2260628" cy="28153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legacysurvey.org/files/nersc-logo.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58453" y="1319519"/>
            <a:ext cx="2342392" cy="73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50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0" y="154238"/>
            <a:ext cx="9144000" cy="635001"/>
          </a:xfrm>
        </p:spPr>
        <p:txBody>
          <a:bodyPr vert="horz" lIns="91440" tIns="45720" rIns="91440" bIns="45720" rtlCol="0" anchor="ctr">
            <a:noAutofit/>
          </a:bodyPr>
          <a:lstStyle/>
          <a:p>
            <a:pPr algn="ctr" defTabSz="457200" eaLnBrk="1" fontAlgn="auto" hangingPunct="1">
              <a:lnSpc>
                <a:spcPct val="100000"/>
              </a:lnSpc>
              <a:spcAft>
                <a:spcPts val="0"/>
              </a:spcAft>
            </a:pPr>
            <a:r>
              <a:rPr lang="en-US" sz="3600" b="0" kern="1200" dirty="0">
                <a:latin typeface="Calibri"/>
              </a:rPr>
              <a:t>Programming for specialized, </a:t>
            </a:r>
            <a:r>
              <a:rPr lang="en-US" sz="3600" b="0" kern="1200" dirty="0" smtClean="0">
                <a:latin typeface="Calibri"/>
              </a:rPr>
              <a:t/>
            </a:r>
            <a:br>
              <a:rPr lang="en-US" sz="3600" b="0" kern="1200" dirty="0" smtClean="0">
                <a:latin typeface="Calibri"/>
              </a:rPr>
            </a:br>
            <a:r>
              <a:rPr lang="en-US" sz="3600" b="0" kern="1200" dirty="0" smtClean="0">
                <a:latin typeface="Calibri"/>
              </a:rPr>
              <a:t>low </a:t>
            </a:r>
            <a:r>
              <a:rPr lang="en-US" sz="3600" b="0" kern="1200" dirty="0">
                <a:latin typeface="Calibri"/>
              </a:rPr>
              <a:t>power, hardware</a:t>
            </a:r>
          </a:p>
        </p:txBody>
      </p:sp>
      <p:grpSp>
        <p:nvGrpSpPr>
          <p:cNvPr id="5" name="Group 212"/>
          <p:cNvGrpSpPr>
            <a:grpSpLocks/>
          </p:cNvGrpSpPr>
          <p:nvPr/>
        </p:nvGrpSpPr>
        <p:grpSpPr bwMode="auto">
          <a:xfrm>
            <a:off x="498521" y="3820103"/>
            <a:ext cx="2931777" cy="1687946"/>
            <a:chOff x="4049713" y="4662490"/>
            <a:chExt cx="1344612" cy="1316343"/>
          </a:xfrm>
        </p:grpSpPr>
        <p:grpSp>
          <p:nvGrpSpPr>
            <p:cNvPr id="6" name="Group 117"/>
            <p:cNvGrpSpPr>
              <a:grpSpLocks/>
            </p:cNvGrpSpPr>
            <p:nvPr/>
          </p:nvGrpSpPr>
          <p:grpSpPr bwMode="auto">
            <a:xfrm>
              <a:off x="4119563" y="4662490"/>
              <a:ext cx="1146175" cy="1077910"/>
              <a:chOff x="4922889" y="1973347"/>
              <a:chExt cx="3810000" cy="3641817"/>
            </a:xfrm>
          </p:grpSpPr>
          <p:grpSp>
            <p:nvGrpSpPr>
              <p:cNvPr id="7" name="Group 176"/>
              <p:cNvGrpSpPr>
                <a:grpSpLocks/>
              </p:cNvGrpSpPr>
              <p:nvPr/>
            </p:nvGrpSpPr>
            <p:grpSpPr bwMode="auto">
              <a:xfrm>
                <a:off x="5383330" y="2491161"/>
                <a:ext cx="3198000" cy="2747942"/>
                <a:chOff x="2746441" y="1598809"/>
                <a:chExt cx="3198000" cy="2747942"/>
              </a:xfrm>
            </p:grpSpPr>
            <p:cxnSp>
              <p:nvCxnSpPr>
                <p:cNvPr id="85" name="Straight Connector 84"/>
                <p:cNvCxnSpPr/>
                <p:nvPr/>
              </p:nvCxnSpPr>
              <p:spPr>
                <a:xfrm>
                  <a:off x="2746441" y="4345321"/>
                  <a:ext cx="3198000" cy="0"/>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746441" y="4039473"/>
                  <a:ext cx="3198000"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746441" y="3733626"/>
                  <a:ext cx="3198000"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746441" y="3427778"/>
                  <a:ext cx="3198000"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2746441" y="3121930"/>
                  <a:ext cx="3198000"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2746441" y="2816083"/>
                  <a:ext cx="3198000" cy="5884"/>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2746441" y="2510235"/>
                  <a:ext cx="3198000" cy="5884"/>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2746441" y="2204387"/>
                  <a:ext cx="3198000" cy="5884"/>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2746441" y="1904423"/>
                  <a:ext cx="3198000"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746441" y="1598576"/>
                  <a:ext cx="3198000"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187"/>
              <p:cNvGrpSpPr>
                <a:grpSpLocks/>
              </p:cNvGrpSpPr>
              <p:nvPr/>
            </p:nvGrpSpPr>
            <p:grpSpPr bwMode="auto">
              <a:xfrm>
                <a:off x="5453678" y="2420547"/>
                <a:ext cx="3051899" cy="2889167"/>
                <a:chOff x="2816789" y="1218854"/>
                <a:chExt cx="3051899" cy="3200026"/>
              </a:xfrm>
            </p:grpSpPr>
            <p:cxnSp>
              <p:nvCxnSpPr>
                <p:cNvPr id="74" name="Straight Connector 73"/>
                <p:cNvCxnSpPr/>
                <p:nvPr/>
              </p:nvCxnSpPr>
              <p:spPr>
                <a:xfrm rot="5400000">
                  <a:off x="1217476" y="2817946"/>
                  <a:ext cx="3198627" cy="0"/>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5400000">
                  <a:off x="1525911"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1828936"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2134668" y="2815239"/>
                  <a:ext cx="3198627" cy="5413"/>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5400000">
                  <a:off x="2434987"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a:off x="2743425"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3051860"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3352182" y="2815239"/>
                  <a:ext cx="3198627" cy="5409"/>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5400000">
                  <a:off x="3657911"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a:off x="3960936"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4269375" y="2817946"/>
                  <a:ext cx="3198627" cy="0"/>
                </a:xfrm>
                <a:prstGeom prst="line">
                  <a:avLst/>
                </a:prstGeom>
                <a:ln w="6350" cap="flat" cmpd="sng" algn="ctr">
                  <a:solidFill>
                    <a:schemeClr val="tx1">
                      <a:alpha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9" name="Group 306"/>
              <p:cNvGrpSpPr>
                <a:grpSpLocks/>
              </p:cNvGrpSpPr>
              <p:nvPr/>
            </p:nvGrpSpPr>
            <p:grpSpPr bwMode="auto">
              <a:xfrm>
                <a:off x="4922889" y="2344660"/>
                <a:ext cx="3810000" cy="3270504"/>
                <a:chOff x="4572000" y="3048"/>
                <a:chExt cx="3810000" cy="3270504"/>
              </a:xfrm>
            </p:grpSpPr>
            <p:sp>
              <p:nvSpPr>
                <p:cNvPr id="36908" name="TextBox 67"/>
                <p:cNvSpPr txBox="1">
                  <a:spLocks noChangeArrowheads="1"/>
                </p:cNvSpPr>
                <p:nvPr/>
              </p:nvSpPr>
              <p:spPr bwMode="auto">
                <a:xfrm>
                  <a:off x="4572000" y="3078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512</a:t>
                  </a:r>
                </a:p>
              </p:txBody>
            </p:sp>
            <p:sp>
              <p:nvSpPr>
                <p:cNvPr id="36909" name="TextBox 68"/>
                <p:cNvSpPr txBox="1">
                  <a:spLocks noChangeArrowheads="1"/>
                </p:cNvSpPr>
                <p:nvPr/>
              </p:nvSpPr>
              <p:spPr bwMode="auto">
                <a:xfrm>
                  <a:off x="4572000" y="6126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256</a:t>
                  </a:r>
                </a:p>
              </p:txBody>
            </p:sp>
            <p:sp>
              <p:nvSpPr>
                <p:cNvPr id="36910" name="TextBox 69"/>
                <p:cNvSpPr txBox="1">
                  <a:spLocks noChangeArrowheads="1"/>
                </p:cNvSpPr>
                <p:nvPr/>
              </p:nvSpPr>
              <p:spPr bwMode="auto">
                <a:xfrm>
                  <a:off x="4572000" y="9174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128</a:t>
                  </a:r>
                </a:p>
              </p:txBody>
            </p:sp>
            <p:sp>
              <p:nvSpPr>
                <p:cNvPr id="36911" name="TextBox 70"/>
                <p:cNvSpPr txBox="1">
                  <a:spLocks noChangeArrowheads="1"/>
                </p:cNvSpPr>
                <p:nvPr/>
              </p:nvSpPr>
              <p:spPr bwMode="auto">
                <a:xfrm>
                  <a:off x="4572000" y="12222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64</a:t>
                  </a:r>
                </a:p>
              </p:txBody>
            </p:sp>
            <p:sp>
              <p:nvSpPr>
                <p:cNvPr id="36912" name="TextBox 71"/>
                <p:cNvSpPr txBox="1">
                  <a:spLocks noChangeArrowheads="1"/>
                </p:cNvSpPr>
                <p:nvPr/>
              </p:nvSpPr>
              <p:spPr bwMode="auto">
                <a:xfrm>
                  <a:off x="4572000" y="15270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32</a:t>
                  </a:r>
                </a:p>
              </p:txBody>
            </p:sp>
            <p:sp>
              <p:nvSpPr>
                <p:cNvPr id="36913" name="TextBox 72"/>
                <p:cNvSpPr txBox="1">
                  <a:spLocks noChangeArrowheads="1"/>
                </p:cNvSpPr>
                <p:nvPr/>
              </p:nvSpPr>
              <p:spPr bwMode="auto">
                <a:xfrm>
                  <a:off x="4572000" y="18318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16</a:t>
                  </a:r>
                </a:p>
              </p:txBody>
            </p:sp>
            <p:sp>
              <p:nvSpPr>
                <p:cNvPr id="36914" name="TextBox 73"/>
                <p:cNvSpPr txBox="1">
                  <a:spLocks noChangeArrowheads="1"/>
                </p:cNvSpPr>
                <p:nvPr/>
              </p:nvSpPr>
              <p:spPr bwMode="auto">
                <a:xfrm>
                  <a:off x="4572000" y="21366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8</a:t>
                  </a:r>
                </a:p>
              </p:txBody>
            </p:sp>
            <p:sp>
              <p:nvSpPr>
                <p:cNvPr id="36915" name="TextBox 74"/>
                <p:cNvSpPr txBox="1">
                  <a:spLocks noChangeArrowheads="1"/>
                </p:cNvSpPr>
                <p:nvPr/>
              </p:nvSpPr>
              <p:spPr bwMode="auto">
                <a:xfrm>
                  <a:off x="4572000" y="24414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4</a:t>
                  </a:r>
                </a:p>
              </p:txBody>
            </p:sp>
            <p:sp>
              <p:nvSpPr>
                <p:cNvPr id="36916" name="TextBox 75"/>
                <p:cNvSpPr txBox="1">
                  <a:spLocks noChangeArrowheads="1"/>
                </p:cNvSpPr>
                <p:nvPr/>
              </p:nvSpPr>
              <p:spPr bwMode="auto">
                <a:xfrm>
                  <a:off x="4572000" y="27462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2</a:t>
                  </a:r>
                </a:p>
              </p:txBody>
            </p:sp>
            <p:sp>
              <p:nvSpPr>
                <p:cNvPr id="36917" name="TextBox 76"/>
                <p:cNvSpPr txBox="1">
                  <a:spLocks noChangeArrowheads="1"/>
                </p:cNvSpPr>
                <p:nvPr/>
              </p:nvSpPr>
              <p:spPr bwMode="auto">
                <a:xfrm>
                  <a:off x="4572000" y="3048"/>
                  <a:ext cx="457200" cy="301752"/>
                </a:xfrm>
                <a:prstGeom prst="rect">
                  <a:avLst/>
                </a:prstGeom>
                <a:noFill/>
                <a:ln w="9525">
                  <a:noFill/>
                  <a:miter lim="800000"/>
                  <a:headEnd/>
                  <a:tailEnd/>
                </a:ln>
              </p:spPr>
              <p:txBody>
                <a:bodyPr wrap="none" lIns="0" tIns="0" rIns="0" bIns="0" anchor="ctr">
                  <a:prstTxWarp prst="textNoShape">
                    <a:avLst/>
                  </a:prstTxWarp>
                </a:bodyPr>
                <a:lstStyle/>
                <a:p>
                  <a:pPr algn="r"/>
                  <a:r>
                    <a:rPr lang="en-US" sz="600">
                      <a:solidFill>
                        <a:srgbClr val="003144"/>
                      </a:solidFill>
                    </a:rPr>
                    <a:t>1024</a:t>
                  </a:r>
                </a:p>
              </p:txBody>
            </p:sp>
            <p:sp>
              <p:nvSpPr>
                <p:cNvPr id="36918" name="TextBox 77"/>
                <p:cNvSpPr txBox="1">
                  <a:spLocks noChangeArrowheads="1"/>
                </p:cNvSpPr>
                <p:nvPr/>
              </p:nvSpPr>
              <p:spPr bwMode="auto">
                <a:xfrm>
                  <a:off x="51816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baseline="30000">
                      <a:solidFill>
                        <a:srgbClr val="003144"/>
                      </a:solidFill>
                    </a:rPr>
                    <a:t>1</a:t>
                  </a:r>
                  <a:r>
                    <a:rPr lang="en-US" sz="600">
                      <a:solidFill>
                        <a:srgbClr val="003144"/>
                      </a:solidFill>
                    </a:rPr>
                    <a:t>/</a:t>
                  </a:r>
                  <a:r>
                    <a:rPr lang="en-US" sz="600" baseline="-25000">
                      <a:solidFill>
                        <a:srgbClr val="003144"/>
                      </a:solidFill>
                    </a:rPr>
                    <a:t>16</a:t>
                  </a:r>
                </a:p>
              </p:txBody>
            </p:sp>
            <p:sp>
              <p:nvSpPr>
                <p:cNvPr id="36919" name="TextBox 78"/>
                <p:cNvSpPr txBox="1">
                  <a:spLocks noChangeArrowheads="1"/>
                </p:cNvSpPr>
                <p:nvPr/>
              </p:nvSpPr>
              <p:spPr bwMode="auto">
                <a:xfrm>
                  <a:off x="64008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a:solidFill>
                        <a:srgbClr val="003144"/>
                      </a:solidFill>
                    </a:rPr>
                    <a:t>1</a:t>
                  </a:r>
                </a:p>
              </p:txBody>
            </p:sp>
            <p:sp>
              <p:nvSpPr>
                <p:cNvPr id="36920" name="TextBox 79"/>
                <p:cNvSpPr txBox="1">
                  <a:spLocks noChangeArrowheads="1"/>
                </p:cNvSpPr>
                <p:nvPr/>
              </p:nvSpPr>
              <p:spPr bwMode="auto">
                <a:xfrm>
                  <a:off x="67056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a:solidFill>
                        <a:srgbClr val="003144"/>
                      </a:solidFill>
                    </a:rPr>
                    <a:t>2</a:t>
                  </a:r>
                </a:p>
              </p:txBody>
            </p:sp>
            <p:sp>
              <p:nvSpPr>
                <p:cNvPr id="36921" name="TextBox 80"/>
                <p:cNvSpPr txBox="1">
                  <a:spLocks noChangeArrowheads="1"/>
                </p:cNvSpPr>
                <p:nvPr/>
              </p:nvSpPr>
              <p:spPr bwMode="auto">
                <a:xfrm>
                  <a:off x="70104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a:solidFill>
                        <a:srgbClr val="003144"/>
                      </a:solidFill>
                    </a:rPr>
                    <a:t>4</a:t>
                  </a:r>
                </a:p>
              </p:txBody>
            </p:sp>
            <p:sp>
              <p:nvSpPr>
                <p:cNvPr id="36922" name="TextBox 81"/>
                <p:cNvSpPr txBox="1">
                  <a:spLocks noChangeArrowheads="1"/>
                </p:cNvSpPr>
                <p:nvPr/>
              </p:nvSpPr>
              <p:spPr bwMode="auto">
                <a:xfrm>
                  <a:off x="73152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a:solidFill>
                        <a:srgbClr val="003144"/>
                      </a:solidFill>
                    </a:rPr>
                    <a:t>8</a:t>
                  </a:r>
                </a:p>
              </p:txBody>
            </p:sp>
            <p:sp>
              <p:nvSpPr>
                <p:cNvPr id="36923" name="TextBox 82"/>
                <p:cNvSpPr txBox="1">
                  <a:spLocks noChangeArrowheads="1"/>
                </p:cNvSpPr>
                <p:nvPr/>
              </p:nvSpPr>
              <p:spPr bwMode="auto">
                <a:xfrm>
                  <a:off x="76200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a:solidFill>
                        <a:srgbClr val="003144"/>
                      </a:solidFill>
                    </a:rPr>
                    <a:t>16</a:t>
                  </a:r>
                </a:p>
              </p:txBody>
            </p:sp>
            <p:sp>
              <p:nvSpPr>
                <p:cNvPr id="36924" name="TextBox 83"/>
                <p:cNvSpPr txBox="1">
                  <a:spLocks noChangeArrowheads="1"/>
                </p:cNvSpPr>
                <p:nvPr/>
              </p:nvSpPr>
              <p:spPr bwMode="auto">
                <a:xfrm>
                  <a:off x="79248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a:solidFill>
                        <a:srgbClr val="003144"/>
                      </a:solidFill>
                    </a:rPr>
                    <a:t>32</a:t>
                  </a:r>
                </a:p>
              </p:txBody>
            </p:sp>
            <p:sp>
              <p:nvSpPr>
                <p:cNvPr id="36925" name="TextBox 84"/>
                <p:cNvSpPr txBox="1">
                  <a:spLocks noChangeArrowheads="1"/>
                </p:cNvSpPr>
                <p:nvPr/>
              </p:nvSpPr>
              <p:spPr bwMode="auto">
                <a:xfrm>
                  <a:off x="5484812" y="2968752"/>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baseline="30000">
                      <a:solidFill>
                        <a:srgbClr val="003144"/>
                      </a:solidFill>
                    </a:rPr>
                    <a:t>1</a:t>
                  </a:r>
                  <a:r>
                    <a:rPr lang="en-US" sz="600">
                      <a:solidFill>
                        <a:srgbClr val="003144"/>
                      </a:solidFill>
                    </a:rPr>
                    <a:t>/</a:t>
                  </a:r>
                  <a:r>
                    <a:rPr lang="en-US" sz="600" baseline="-25000">
                      <a:solidFill>
                        <a:srgbClr val="003144"/>
                      </a:solidFill>
                    </a:rPr>
                    <a:t>8</a:t>
                  </a:r>
                </a:p>
              </p:txBody>
            </p:sp>
            <p:sp>
              <p:nvSpPr>
                <p:cNvPr id="36926" name="TextBox 85"/>
                <p:cNvSpPr txBox="1">
                  <a:spLocks noChangeArrowheads="1"/>
                </p:cNvSpPr>
                <p:nvPr/>
              </p:nvSpPr>
              <p:spPr bwMode="auto">
                <a:xfrm>
                  <a:off x="5791200" y="2971800"/>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baseline="30000">
                      <a:solidFill>
                        <a:srgbClr val="003144"/>
                      </a:solidFill>
                    </a:rPr>
                    <a:t>1</a:t>
                  </a:r>
                  <a:r>
                    <a:rPr lang="en-US" sz="600">
                      <a:solidFill>
                        <a:srgbClr val="003144"/>
                      </a:solidFill>
                    </a:rPr>
                    <a:t>/</a:t>
                  </a:r>
                  <a:r>
                    <a:rPr lang="en-US" sz="600" baseline="-25000">
                      <a:solidFill>
                        <a:srgbClr val="003144"/>
                      </a:solidFill>
                    </a:rPr>
                    <a:t>4</a:t>
                  </a:r>
                </a:p>
              </p:txBody>
            </p:sp>
            <p:sp>
              <p:nvSpPr>
                <p:cNvPr id="36927" name="TextBox 86"/>
                <p:cNvSpPr txBox="1">
                  <a:spLocks noChangeArrowheads="1"/>
                </p:cNvSpPr>
                <p:nvPr/>
              </p:nvSpPr>
              <p:spPr bwMode="auto">
                <a:xfrm>
                  <a:off x="6096000" y="2968752"/>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baseline="30000">
                      <a:solidFill>
                        <a:srgbClr val="003144"/>
                      </a:solidFill>
                    </a:rPr>
                    <a:t>1</a:t>
                  </a:r>
                  <a:r>
                    <a:rPr lang="en-US" sz="600">
                      <a:solidFill>
                        <a:srgbClr val="003144"/>
                      </a:solidFill>
                    </a:rPr>
                    <a:t>/</a:t>
                  </a:r>
                  <a:r>
                    <a:rPr lang="en-US" sz="600" baseline="-25000">
                      <a:solidFill>
                        <a:srgbClr val="003144"/>
                      </a:solidFill>
                    </a:rPr>
                    <a:t>2</a:t>
                  </a:r>
                </a:p>
              </p:txBody>
            </p:sp>
            <p:sp>
              <p:nvSpPr>
                <p:cNvPr id="36928" name="TextBox 87"/>
                <p:cNvSpPr txBox="1">
                  <a:spLocks noChangeArrowheads="1"/>
                </p:cNvSpPr>
                <p:nvPr/>
              </p:nvSpPr>
              <p:spPr bwMode="auto">
                <a:xfrm>
                  <a:off x="4876800" y="2962656"/>
                  <a:ext cx="457200" cy="301752"/>
                </a:xfrm>
                <a:prstGeom prst="rect">
                  <a:avLst/>
                </a:prstGeom>
                <a:noFill/>
                <a:ln w="9525">
                  <a:noFill/>
                  <a:miter lim="800000"/>
                  <a:headEnd/>
                  <a:tailEnd/>
                </a:ln>
              </p:spPr>
              <p:txBody>
                <a:bodyPr wrap="none" lIns="0" tIns="0" rIns="0" bIns="0" anchor="ctr">
                  <a:prstTxWarp prst="textNoShape">
                    <a:avLst/>
                  </a:prstTxWarp>
                </a:bodyPr>
                <a:lstStyle/>
                <a:p>
                  <a:r>
                    <a:rPr lang="en-US" sz="600" baseline="30000">
                      <a:solidFill>
                        <a:srgbClr val="003144"/>
                      </a:solidFill>
                    </a:rPr>
                    <a:t>1</a:t>
                  </a:r>
                  <a:r>
                    <a:rPr lang="en-US" sz="600">
                      <a:solidFill>
                        <a:srgbClr val="003144"/>
                      </a:solidFill>
                    </a:rPr>
                    <a:t>/</a:t>
                  </a:r>
                  <a:r>
                    <a:rPr lang="en-US" sz="600" baseline="-25000">
                      <a:solidFill>
                        <a:srgbClr val="003144"/>
                      </a:solidFill>
                    </a:rPr>
                    <a:t>32</a:t>
                  </a:r>
                </a:p>
              </p:txBody>
            </p:sp>
          </p:grpSp>
          <p:grpSp>
            <p:nvGrpSpPr>
              <p:cNvPr id="13" name="Group 327"/>
              <p:cNvGrpSpPr>
                <a:grpSpLocks/>
              </p:cNvGrpSpPr>
              <p:nvPr/>
            </p:nvGrpSpPr>
            <p:grpSpPr bwMode="auto">
              <a:xfrm>
                <a:off x="5453679" y="2491161"/>
                <a:ext cx="3127652" cy="2736171"/>
                <a:chOff x="5102790" y="149549"/>
                <a:chExt cx="3127652" cy="2736171"/>
              </a:xfrm>
            </p:grpSpPr>
            <p:cxnSp>
              <p:nvCxnSpPr>
                <p:cNvPr id="49" name="Straight Connector 48"/>
                <p:cNvCxnSpPr/>
                <p:nvPr/>
              </p:nvCxnSpPr>
              <p:spPr>
                <a:xfrm rot="5400000" flipH="1" flipV="1">
                  <a:off x="5069503" y="259062"/>
                  <a:ext cx="2658522" cy="2591948"/>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467469" y="455163"/>
                  <a:ext cx="762976" cy="0"/>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770494" y="149316"/>
                  <a:ext cx="459951" cy="0"/>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0800000" flipH="1" flipV="1">
                  <a:off x="7164444" y="761011"/>
                  <a:ext cx="1066002" cy="0"/>
                </a:xfrm>
                <a:prstGeom prst="line">
                  <a:avLst/>
                </a:prstGeom>
                <a:ln>
                  <a:solidFill>
                    <a:srgbClr val="008000">
                      <a:alpha val="34000"/>
                    </a:srgbClr>
                  </a:solidFill>
                </a:ln>
                <a:effectLst/>
              </p:spPr>
              <p:style>
                <a:lnRef idx="2">
                  <a:schemeClr val="accent1"/>
                </a:lnRef>
                <a:fillRef idx="0">
                  <a:schemeClr val="accent1"/>
                </a:fillRef>
                <a:effectRef idx="1">
                  <a:schemeClr val="accent1"/>
                </a:effectRef>
                <a:fontRef idx="minor">
                  <a:schemeClr val="tx1"/>
                </a:fontRef>
              </p:style>
            </p:cxnSp>
          </p:grpSp>
          <p:sp>
            <p:nvSpPr>
              <p:cNvPr id="36882" name="TextBox 41"/>
              <p:cNvSpPr txBox="1">
                <a:spLocks noChangeArrowheads="1"/>
              </p:cNvSpPr>
              <p:nvPr/>
            </p:nvSpPr>
            <p:spPr bwMode="auto">
              <a:xfrm>
                <a:off x="8047089" y="2341612"/>
                <a:ext cx="457200" cy="152400"/>
              </a:xfrm>
              <a:prstGeom prst="rect">
                <a:avLst/>
              </a:prstGeom>
              <a:noFill/>
              <a:ln w="9525">
                <a:noFill/>
                <a:miter lim="800000"/>
                <a:headEnd/>
                <a:tailEnd/>
              </a:ln>
            </p:spPr>
            <p:txBody>
              <a:bodyPr wrap="none" lIns="0" tIns="0" rIns="0" bIns="0" anchor="ctr">
                <a:prstTxWarp prst="textNoShape">
                  <a:avLst/>
                </a:prstTxWarp>
              </a:bodyPr>
              <a:lstStyle/>
              <a:p>
                <a:pPr algn="r"/>
                <a:r>
                  <a:rPr lang="en-US" sz="100">
                    <a:solidFill>
                      <a:srgbClr val="003144"/>
                    </a:solidFill>
                  </a:rPr>
                  <a:t>single-precision peak</a:t>
                </a:r>
              </a:p>
            </p:txBody>
          </p:sp>
          <p:sp>
            <p:nvSpPr>
              <p:cNvPr id="36883" name="TextBox 42"/>
              <p:cNvSpPr txBox="1">
                <a:spLocks noChangeArrowheads="1"/>
              </p:cNvSpPr>
              <p:nvPr/>
            </p:nvSpPr>
            <p:spPr bwMode="auto">
              <a:xfrm>
                <a:off x="8047089" y="2646412"/>
                <a:ext cx="457200" cy="152400"/>
              </a:xfrm>
              <a:prstGeom prst="rect">
                <a:avLst/>
              </a:prstGeom>
              <a:noFill/>
              <a:ln w="9525">
                <a:noFill/>
                <a:miter lim="800000"/>
                <a:headEnd/>
                <a:tailEnd/>
              </a:ln>
            </p:spPr>
            <p:txBody>
              <a:bodyPr wrap="none" lIns="0" tIns="0" rIns="0" bIns="0" anchor="ctr">
                <a:prstTxWarp prst="textNoShape">
                  <a:avLst/>
                </a:prstTxWarp>
              </a:bodyPr>
              <a:lstStyle/>
              <a:p>
                <a:pPr algn="r"/>
                <a:r>
                  <a:rPr lang="en-US" sz="100">
                    <a:solidFill>
                      <a:srgbClr val="003144"/>
                    </a:solidFill>
                  </a:rPr>
                  <a:t>double-precision peak</a:t>
                </a:r>
              </a:p>
            </p:txBody>
          </p:sp>
          <p:sp>
            <p:nvSpPr>
              <p:cNvPr id="36884" name="TextBox 43"/>
              <p:cNvSpPr txBox="1">
                <a:spLocks noChangeArrowheads="1"/>
              </p:cNvSpPr>
              <p:nvPr/>
            </p:nvSpPr>
            <p:spPr bwMode="auto">
              <a:xfrm rot="-2700000">
                <a:off x="6510016" y="3650085"/>
                <a:ext cx="457200" cy="152400"/>
              </a:xfrm>
              <a:prstGeom prst="rect">
                <a:avLst/>
              </a:prstGeom>
              <a:noFill/>
              <a:ln w="9525">
                <a:noFill/>
                <a:miter lim="800000"/>
                <a:headEnd/>
                <a:tailEnd/>
              </a:ln>
            </p:spPr>
            <p:txBody>
              <a:bodyPr wrap="none" lIns="0" tIns="0" rIns="0" bIns="0" anchor="ctr">
                <a:prstTxWarp prst="textNoShape">
                  <a:avLst/>
                </a:prstTxWarp>
              </a:bodyPr>
              <a:lstStyle/>
              <a:p>
                <a:r>
                  <a:rPr lang="en-US" sz="100">
                    <a:solidFill>
                      <a:srgbClr val="003144"/>
                    </a:solidFill>
                  </a:rPr>
                  <a:t>Device bandwidth</a:t>
                </a:r>
              </a:p>
            </p:txBody>
          </p:sp>
          <p:sp>
            <p:nvSpPr>
              <p:cNvPr id="30" name="Oval 29"/>
              <p:cNvSpPr/>
              <p:nvPr/>
            </p:nvSpPr>
            <p:spPr>
              <a:xfrm>
                <a:off x="7206896" y="3255547"/>
                <a:ext cx="167744" cy="152924"/>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31" name="TextBox 30"/>
              <p:cNvSpPr txBox="1"/>
              <p:nvPr/>
            </p:nvSpPr>
            <p:spPr>
              <a:xfrm>
                <a:off x="7361289" y="3332212"/>
                <a:ext cx="457200" cy="152400"/>
              </a:xfrm>
              <a:prstGeom prst="rect">
                <a:avLst/>
              </a:prstGeom>
              <a:noFill/>
            </p:spPr>
            <p:txBody>
              <a:bodyPr wrap="none" lIns="0" tIns="0" rIns="0" bIns="0" anchor="ctr"/>
              <a:lstStyle/>
              <a:p>
                <a:pPr>
                  <a:defRPr/>
                </a:pPr>
                <a:r>
                  <a:rPr lang="en-US" sz="100" b="1" dirty="0">
                    <a:solidFill>
                      <a:srgbClr val="003144"/>
                    </a:solidFill>
                    <a:effectLst>
                      <a:glow rad="25400">
                        <a:srgbClr val="FFFFFF">
                          <a:alpha val="75000"/>
                        </a:srgbClr>
                      </a:glow>
                    </a:effectLst>
                    <a:latin typeface="Arial"/>
                    <a:cs typeface="Arial"/>
                  </a:rPr>
                  <a:t>RTM/wave eqn.</a:t>
                </a:r>
              </a:p>
            </p:txBody>
          </p:sp>
          <p:sp>
            <p:nvSpPr>
              <p:cNvPr id="32" name="TextBox 31"/>
              <p:cNvSpPr txBox="1"/>
              <p:nvPr/>
            </p:nvSpPr>
            <p:spPr>
              <a:xfrm>
                <a:off x="5269698" y="1973340"/>
                <a:ext cx="3392800" cy="335254"/>
              </a:xfrm>
              <a:prstGeom prst="rect">
                <a:avLst/>
              </a:prstGeom>
              <a:solidFill>
                <a:schemeClr val="bg1"/>
              </a:solidFill>
              <a:ln>
                <a:solidFill>
                  <a:srgbClr val="000000"/>
                </a:solidFill>
              </a:ln>
              <a:effectLst>
                <a:outerShdw blurRad="50800" dist="38100" dir="2700000">
                  <a:srgbClr val="000000">
                    <a:alpha val="43000"/>
                  </a:srgbClr>
                </a:outerShdw>
              </a:effectLst>
            </p:spPr>
            <p:txBody>
              <a:bodyPr wrap="none" lIns="0" tIns="0" rIns="0" bIns="0" anchor="ctr"/>
              <a:lstStyle/>
              <a:p>
                <a:pPr>
                  <a:defRPr/>
                </a:pPr>
                <a:r>
                  <a:rPr lang="en-US" sz="700" dirty="0">
                    <a:solidFill>
                      <a:srgbClr val="003144"/>
                    </a:solidFill>
                    <a:latin typeface="Arial"/>
                    <a:cs typeface="Arial"/>
                  </a:rPr>
                  <a:t>Fermi on Science kernels</a:t>
                </a:r>
              </a:p>
            </p:txBody>
          </p:sp>
          <p:sp>
            <p:nvSpPr>
              <p:cNvPr id="36888" name="TextBox 47"/>
              <p:cNvSpPr txBox="1">
                <a:spLocks noChangeArrowheads="1"/>
              </p:cNvSpPr>
              <p:nvPr/>
            </p:nvSpPr>
            <p:spPr bwMode="auto">
              <a:xfrm>
                <a:off x="8047089" y="2951212"/>
                <a:ext cx="457200" cy="152400"/>
              </a:xfrm>
              <a:prstGeom prst="rect">
                <a:avLst/>
              </a:prstGeom>
              <a:noFill/>
              <a:ln w="9525">
                <a:noFill/>
                <a:miter lim="800000"/>
                <a:headEnd/>
                <a:tailEnd/>
              </a:ln>
            </p:spPr>
            <p:txBody>
              <a:bodyPr wrap="none" lIns="0" tIns="0" rIns="0" bIns="0" anchor="ctr">
                <a:prstTxWarp prst="textNoShape">
                  <a:avLst/>
                </a:prstTxWarp>
              </a:bodyPr>
              <a:lstStyle/>
              <a:p>
                <a:pPr algn="r"/>
                <a:r>
                  <a:rPr lang="en-US" sz="100">
                    <a:solidFill>
                      <a:srgbClr val="003144"/>
                    </a:solidFill>
                  </a:rPr>
                  <a:t>DP add-only</a:t>
                </a:r>
              </a:p>
            </p:txBody>
          </p:sp>
          <p:sp>
            <p:nvSpPr>
              <p:cNvPr id="34" name="Oval 33"/>
              <p:cNvSpPr/>
              <p:nvPr/>
            </p:nvSpPr>
            <p:spPr>
              <a:xfrm>
                <a:off x="5978559" y="4855365"/>
                <a:ext cx="162335" cy="152924"/>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35" name="Oval 34"/>
              <p:cNvSpPr/>
              <p:nvPr/>
            </p:nvSpPr>
            <p:spPr>
              <a:xfrm>
                <a:off x="6130072" y="4702441"/>
                <a:ext cx="167748" cy="152924"/>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36" name="Oval 35"/>
              <p:cNvSpPr/>
              <p:nvPr/>
            </p:nvSpPr>
            <p:spPr>
              <a:xfrm>
                <a:off x="6281584" y="4320130"/>
                <a:ext cx="167748" cy="152924"/>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37" name="Oval 36"/>
              <p:cNvSpPr/>
              <p:nvPr/>
            </p:nvSpPr>
            <p:spPr>
              <a:xfrm rot="18117381">
                <a:off x="5797052" y="4491523"/>
                <a:ext cx="817556" cy="357137"/>
              </a:xfrm>
              <a:prstGeom prst="ellipse">
                <a:avLst/>
              </a:prstGeom>
              <a:noFill/>
              <a:ln w="12700" cap="flat" cmpd="sng" algn="ctr">
                <a:solidFill>
                  <a:srgbClr val="008000"/>
                </a:solidFill>
                <a:prstDash val="sys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38" name="TextBox 37"/>
              <p:cNvSpPr txBox="1"/>
              <p:nvPr/>
            </p:nvSpPr>
            <p:spPr>
              <a:xfrm>
                <a:off x="5608689" y="4475212"/>
                <a:ext cx="457200" cy="152400"/>
              </a:xfrm>
              <a:prstGeom prst="rect">
                <a:avLst/>
              </a:prstGeom>
              <a:noFill/>
            </p:spPr>
            <p:txBody>
              <a:bodyPr wrap="none" lIns="0" tIns="0" rIns="0" bIns="0" anchor="ctr"/>
              <a:lstStyle/>
              <a:p>
                <a:pPr algn="r">
                  <a:defRPr/>
                </a:pPr>
                <a:r>
                  <a:rPr lang="en-US" sz="100" b="1" dirty="0" err="1">
                    <a:solidFill>
                      <a:srgbClr val="003144"/>
                    </a:solidFill>
                    <a:effectLst>
                      <a:glow rad="25400">
                        <a:srgbClr val="FFFFFF">
                          <a:alpha val="75000"/>
                        </a:srgbClr>
                      </a:glow>
                    </a:effectLst>
                    <a:latin typeface="Arial"/>
                    <a:cs typeface="Arial"/>
                  </a:rPr>
                  <a:t>SpMV</a:t>
                </a:r>
                <a:endParaRPr lang="en-US" sz="100" b="1" dirty="0">
                  <a:solidFill>
                    <a:srgbClr val="003144"/>
                  </a:solidFill>
                  <a:effectLst>
                    <a:glow rad="25400">
                      <a:srgbClr val="FFFFFF">
                        <a:alpha val="75000"/>
                      </a:srgbClr>
                    </a:glow>
                  </a:effectLst>
                  <a:latin typeface="Arial"/>
                  <a:cs typeface="Arial"/>
                </a:endParaRPr>
              </a:p>
            </p:txBody>
          </p:sp>
          <p:sp>
            <p:nvSpPr>
              <p:cNvPr id="39" name="Oval 38"/>
              <p:cNvSpPr/>
              <p:nvPr/>
            </p:nvSpPr>
            <p:spPr>
              <a:xfrm>
                <a:off x="6600845" y="4014282"/>
                <a:ext cx="162335" cy="158807"/>
              </a:xfrm>
              <a:prstGeom prst="ellipse">
                <a:avLst/>
              </a:prstGeom>
              <a:solidFill>
                <a:srgbClr val="D2EA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40" name="TextBox 39"/>
              <p:cNvSpPr txBox="1"/>
              <p:nvPr/>
            </p:nvSpPr>
            <p:spPr>
              <a:xfrm>
                <a:off x="6446889" y="4094212"/>
                <a:ext cx="457200" cy="152400"/>
              </a:xfrm>
              <a:prstGeom prst="rect">
                <a:avLst/>
              </a:prstGeom>
              <a:noFill/>
            </p:spPr>
            <p:txBody>
              <a:bodyPr wrap="none" lIns="0" tIns="0" rIns="0" bIns="0" anchor="ctr"/>
              <a:lstStyle/>
              <a:p>
                <a:pPr algn="r">
                  <a:defRPr/>
                </a:pPr>
                <a:r>
                  <a:rPr lang="en-US" sz="100" b="1" dirty="0">
                    <a:solidFill>
                      <a:srgbClr val="003144"/>
                    </a:solidFill>
                    <a:effectLst>
                      <a:glow rad="25400">
                        <a:srgbClr val="FFFFFF">
                          <a:alpha val="75000"/>
                        </a:srgbClr>
                      </a:glow>
                    </a:effectLst>
                    <a:latin typeface="Arial"/>
                    <a:cs typeface="Arial"/>
                  </a:rPr>
                  <a:t>7pt Stencil</a:t>
                </a:r>
              </a:p>
            </p:txBody>
          </p:sp>
          <p:sp>
            <p:nvSpPr>
              <p:cNvPr id="41" name="Oval 40"/>
              <p:cNvSpPr/>
              <p:nvPr/>
            </p:nvSpPr>
            <p:spPr>
              <a:xfrm>
                <a:off x="6979627" y="3708435"/>
                <a:ext cx="167744" cy="158807"/>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42" name="TextBox 41"/>
              <p:cNvSpPr txBox="1"/>
              <p:nvPr/>
            </p:nvSpPr>
            <p:spPr>
              <a:xfrm>
                <a:off x="7132689" y="3789412"/>
                <a:ext cx="457200" cy="152400"/>
              </a:xfrm>
              <a:prstGeom prst="rect">
                <a:avLst/>
              </a:prstGeom>
              <a:noFill/>
            </p:spPr>
            <p:txBody>
              <a:bodyPr wrap="none" lIns="0" tIns="0" rIns="0" bIns="0" anchor="ctr"/>
              <a:lstStyle/>
              <a:p>
                <a:pPr>
                  <a:defRPr/>
                </a:pPr>
                <a:r>
                  <a:rPr lang="en-US" sz="100" b="1" dirty="0">
                    <a:solidFill>
                      <a:srgbClr val="003144"/>
                    </a:solidFill>
                    <a:effectLst>
                      <a:glow rad="25400">
                        <a:srgbClr val="FFFFFF">
                          <a:alpha val="75000"/>
                        </a:srgbClr>
                      </a:glow>
                    </a:effectLst>
                    <a:latin typeface="Arial"/>
                    <a:cs typeface="Arial"/>
                  </a:rPr>
                  <a:t>27pt Stencil</a:t>
                </a:r>
              </a:p>
            </p:txBody>
          </p:sp>
          <p:sp>
            <p:nvSpPr>
              <p:cNvPr id="43" name="Rounded Rectangle 42"/>
              <p:cNvSpPr/>
              <p:nvPr/>
            </p:nvSpPr>
            <p:spPr>
              <a:xfrm>
                <a:off x="7666843" y="2949699"/>
                <a:ext cx="308438" cy="152924"/>
              </a:xfrm>
              <a:prstGeom prst="roundRect">
                <a:avLst>
                  <a:gd name="adj" fmla="val 5000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44" name="TextBox 43"/>
              <p:cNvSpPr txBox="1"/>
              <p:nvPr/>
            </p:nvSpPr>
            <p:spPr>
              <a:xfrm>
                <a:off x="7666089" y="3027412"/>
                <a:ext cx="457200" cy="152400"/>
              </a:xfrm>
              <a:prstGeom prst="rect">
                <a:avLst/>
              </a:prstGeom>
              <a:noFill/>
            </p:spPr>
            <p:txBody>
              <a:bodyPr wrap="none" lIns="0" tIns="0" rIns="0" bIns="0" anchor="ctr"/>
              <a:lstStyle/>
              <a:p>
                <a:pPr>
                  <a:defRPr/>
                </a:pPr>
                <a:r>
                  <a:rPr lang="en-US" sz="100" b="1" dirty="0">
                    <a:solidFill>
                      <a:srgbClr val="003144"/>
                    </a:solidFill>
                    <a:effectLst>
                      <a:glow rad="25400">
                        <a:srgbClr val="FFFFFF">
                          <a:alpha val="75000"/>
                        </a:srgbClr>
                      </a:glow>
                    </a:effectLst>
                    <a:latin typeface="Arial"/>
                    <a:cs typeface="Arial"/>
                  </a:rPr>
                  <a:t>DGEMM</a:t>
                </a:r>
              </a:p>
            </p:txBody>
          </p:sp>
          <p:sp>
            <p:nvSpPr>
              <p:cNvPr id="45" name="Rounded Rectangle 44"/>
              <p:cNvSpPr/>
              <p:nvPr/>
            </p:nvSpPr>
            <p:spPr>
              <a:xfrm>
                <a:off x="6828114" y="4249550"/>
                <a:ext cx="459947" cy="147044"/>
              </a:xfrm>
              <a:prstGeom prst="roundRect">
                <a:avLst>
                  <a:gd name="adj" fmla="val 50000"/>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46" name="Rounded Rectangle 45"/>
              <p:cNvSpPr/>
              <p:nvPr/>
            </p:nvSpPr>
            <p:spPr>
              <a:xfrm>
                <a:off x="6368163" y="4931825"/>
                <a:ext cx="459951" cy="152924"/>
              </a:xfrm>
              <a:prstGeom prst="roundRect">
                <a:avLst>
                  <a:gd name="adj" fmla="val 50000"/>
                </a:avLst>
              </a:prstGeom>
              <a:solidFill>
                <a:srgbClr val="6600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900">
                  <a:solidFill>
                    <a:srgbClr val="003144"/>
                  </a:solidFill>
                </a:endParaRPr>
              </a:p>
            </p:txBody>
          </p:sp>
          <p:sp>
            <p:nvSpPr>
              <p:cNvPr id="47" name="TextBox 46"/>
              <p:cNvSpPr txBox="1"/>
              <p:nvPr/>
            </p:nvSpPr>
            <p:spPr>
              <a:xfrm>
                <a:off x="6751689" y="4856212"/>
                <a:ext cx="457200" cy="152400"/>
              </a:xfrm>
              <a:prstGeom prst="rect">
                <a:avLst/>
              </a:prstGeom>
              <a:noFill/>
            </p:spPr>
            <p:txBody>
              <a:bodyPr wrap="none" lIns="0" tIns="0" rIns="0" bIns="0" anchor="ctr"/>
              <a:lstStyle/>
              <a:p>
                <a:pPr>
                  <a:defRPr/>
                </a:pPr>
                <a:r>
                  <a:rPr lang="en-US" sz="100" b="1" dirty="0">
                    <a:solidFill>
                      <a:srgbClr val="003144"/>
                    </a:solidFill>
                    <a:effectLst>
                      <a:glow rad="25400">
                        <a:srgbClr val="FFFFFF">
                          <a:alpha val="75000"/>
                        </a:srgbClr>
                      </a:glow>
                    </a:effectLst>
                    <a:latin typeface="Arial"/>
                    <a:cs typeface="Arial"/>
                  </a:rPr>
                  <a:t>GTC/</a:t>
                </a:r>
                <a:r>
                  <a:rPr lang="en-US" sz="100" b="1" dirty="0" err="1">
                    <a:solidFill>
                      <a:srgbClr val="003144"/>
                    </a:solidFill>
                    <a:effectLst>
                      <a:glow rad="25400">
                        <a:srgbClr val="FFFFFF">
                          <a:alpha val="75000"/>
                        </a:srgbClr>
                      </a:glow>
                    </a:effectLst>
                    <a:latin typeface="Arial"/>
                    <a:cs typeface="Arial"/>
                  </a:rPr>
                  <a:t>chargei</a:t>
                </a:r>
                <a:endParaRPr lang="en-US" sz="100" b="1" dirty="0">
                  <a:solidFill>
                    <a:srgbClr val="003144"/>
                  </a:solidFill>
                  <a:effectLst>
                    <a:glow rad="25400">
                      <a:srgbClr val="FFFFFF">
                        <a:alpha val="75000"/>
                      </a:srgbClr>
                    </a:glow>
                  </a:effectLst>
                  <a:latin typeface="Arial"/>
                  <a:cs typeface="Arial"/>
                </a:endParaRPr>
              </a:p>
            </p:txBody>
          </p:sp>
          <p:sp>
            <p:nvSpPr>
              <p:cNvPr id="48" name="TextBox 47"/>
              <p:cNvSpPr txBox="1"/>
              <p:nvPr/>
            </p:nvSpPr>
            <p:spPr>
              <a:xfrm>
                <a:off x="7208889" y="4322812"/>
                <a:ext cx="457200" cy="152400"/>
              </a:xfrm>
              <a:prstGeom prst="rect">
                <a:avLst/>
              </a:prstGeom>
              <a:noFill/>
            </p:spPr>
            <p:txBody>
              <a:bodyPr wrap="none" lIns="0" tIns="0" rIns="0" bIns="0" anchor="ctr"/>
              <a:lstStyle/>
              <a:p>
                <a:pPr>
                  <a:defRPr/>
                </a:pPr>
                <a:r>
                  <a:rPr lang="en-US" sz="100" b="1" dirty="0">
                    <a:solidFill>
                      <a:srgbClr val="003144"/>
                    </a:solidFill>
                    <a:effectLst>
                      <a:glow rad="25400">
                        <a:srgbClr val="FFFFFF">
                          <a:alpha val="75000"/>
                        </a:srgbClr>
                      </a:glow>
                    </a:effectLst>
                    <a:latin typeface="Arial"/>
                    <a:cs typeface="Arial"/>
                  </a:rPr>
                  <a:t>GTC/</a:t>
                </a:r>
                <a:r>
                  <a:rPr lang="en-US" sz="100" b="1" dirty="0" err="1">
                    <a:solidFill>
                      <a:srgbClr val="003144"/>
                    </a:solidFill>
                    <a:effectLst>
                      <a:glow rad="25400">
                        <a:srgbClr val="FFFFFF">
                          <a:alpha val="75000"/>
                        </a:srgbClr>
                      </a:glow>
                    </a:effectLst>
                    <a:latin typeface="Arial"/>
                    <a:cs typeface="Arial"/>
                  </a:rPr>
                  <a:t>pushi</a:t>
                </a:r>
                <a:endParaRPr lang="en-US" sz="100" b="1" dirty="0">
                  <a:solidFill>
                    <a:srgbClr val="003144"/>
                  </a:solidFill>
                  <a:effectLst>
                    <a:glow rad="25400">
                      <a:srgbClr val="FFFFFF">
                        <a:alpha val="75000"/>
                      </a:srgbClr>
                    </a:glow>
                  </a:effectLst>
                  <a:latin typeface="Arial"/>
                  <a:cs typeface="Arial"/>
                </a:endParaRPr>
              </a:p>
            </p:txBody>
          </p:sp>
        </p:grpSp>
        <p:sp>
          <p:nvSpPr>
            <p:cNvPr id="36877" name="TextBox 109"/>
            <p:cNvSpPr txBox="1">
              <a:spLocks noChangeArrowheads="1"/>
            </p:cNvSpPr>
            <p:nvPr/>
          </p:nvSpPr>
          <p:spPr bwMode="auto">
            <a:xfrm>
              <a:off x="4049713" y="5738813"/>
              <a:ext cx="1344612" cy="240020"/>
            </a:xfrm>
            <a:prstGeom prst="rect">
              <a:avLst/>
            </a:prstGeom>
            <a:noFill/>
            <a:ln w="9525">
              <a:noFill/>
              <a:miter lim="800000"/>
              <a:headEnd/>
              <a:tailEnd/>
            </a:ln>
          </p:spPr>
          <p:txBody>
            <a:bodyPr>
              <a:prstTxWarp prst="textNoShape">
                <a:avLst/>
              </a:prstTxWarp>
              <a:spAutoFit/>
            </a:bodyPr>
            <a:lstStyle/>
            <a:p>
              <a:r>
                <a:rPr lang="en-US" sz="1400" i="1" dirty="0" smtClean="0">
                  <a:solidFill>
                    <a:srgbClr val="003144"/>
                  </a:solidFill>
                </a:rPr>
                <a:t>Performance models, e.g., </a:t>
              </a:r>
              <a:r>
                <a:rPr lang="en-US" sz="1400" i="1" dirty="0" err="1" smtClean="0">
                  <a:solidFill>
                    <a:srgbClr val="003144"/>
                  </a:solidFill>
                </a:rPr>
                <a:t>rooflne</a:t>
              </a:r>
              <a:endParaRPr lang="en-US" sz="1400" i="1" dirty="0">
                <a:solidFill>
                  <a:srgbClr val="003144"/>
                </a:solidFill>
              </a:endParaRPr>
            </a:p>
          </p:txBody>
        </p:sp>
      </p:grpSp>
      <p:pic>
        <p:nvPicPr>
          <p:cNvPr id="15" name="Picture 14" descr="BasuWilliams-ipdps15CHiLL.pdf"/>
          <p:cNvPicPr>
            <a:picLocks noChangeAspect="1"/>
          </p:cNvPicPr>
          <p:nvPr/>
        </p:nvPicPr>
        <p:blipFill rotWithShape="1">
          <a:blip r:embed="rId3">
            <a:extLst>
              <a:ext uri="{28A0092B-C50C-407E-A947-70E740481C1C}">
                <a14:useLocalDpi xmlns:a14="http://schemas.microsoft.com/office/drawing/2010/main" val="0"/>
              </a:ext>
            </a:extLst>
          </a:blip>
          <a:srcRect l="52408" t="6230" r="5932" b="71755"/>
          <a:stretch/>
        </p:blipFill>
        <p:spPr>
          <a:xfrm>
            <a:off x="5365034" y="3321599"/>
            <a:ext cx="2896169" cy="1980542"/>
          </a:xfrm>
          <a:prstGeom prst="rect">
            <a:avLst/>
          </a:prstGeom>
        </p:spPr>
      </p:pic>
      <p:sp>
        <p:nvSpPr>
          <p:cNvPr id="97" name="TextBox 109"/>
          <p:cNvSpPr txBox="1">
            <a:spLocks noChangeArrowheads="1"/>
          </p:cNvSpPr>
          <p:nvPr/>
        </p:nvSpPr>
        <p:spPr bwMode="auto">
          <a:xfrm>
            <a:off x="5173218" y="2836410"/>
            <a:ext cx="3645854" cy="523220"/>
          </a:xfrm>
          <a:prstGeom prst="rect">
            <a:avLst/>
          </a:prstGeom>
          <a:noFill/>
          <a:ln w="9525">
            <a:noFill/>
            <a:miter lim="800000"/>
            <a:headEnd/>
            <a:tailEnd/>
          </a:ln>
        </p:spPr>
        <p:txBody>
          <a:bodyPr wrap="square">
            <a:prstTxWarp prst="textNoShape">
              <a:avLst/>
            </a:prstTxWarp>
            <a:spAutoFit/>
          </a:bodyPr>
          <a:lstStyle/>
          <a:p>
            <a:r>
              <a:rPr lang="en-US" sz="1400" i="1" dirty="0" smtClean="0">
                <a:solidFill>
                  <a:srgbClr val="003144"/>
                </a:solidFill>
              </a:rPr>
              <a:t>Domain-specific analysis and code generation, e.g., stencils</a:t>
            </a:r>
            <a:endParaRPr lang="en-US" sz="1400" i="1" dirty="0">
              <a:solidFill>
                <a:srgbClr val="003144"/>
              </a:solidFill>
            </a:endParaRPr>
          </a:p>
        </p:txBody>
      </p:sp>
      <p:graphicFrame>
        <p:nvGraphicFramePr>
          <p:cNvPr id="98" name="Content Placeholder 8"/>
          <p:cNvGraphicFramePr>
            <a:graphicFrameLocks/>
          </p:cNvGraphicFramePr>
          <p:nvPr>
            <p:extLst>
              <p:ext uri="{D42A27DB-BD31-4B8C-83A1-F6EECF244321}">
                <p14:modId xmlns:p14="http://schemas.microsoft.com/office/powerpoint/2010/main" val="1512825070"/>
              </p:ext>
            </p:extLst>
          </p:nvPr>
        </p:nvGraphicFramePr>
        <p:xfrm>
          <a:off x="457198" y="1398201"/>
          <a:ext cx="3625924" cy="1889760"/>
        </p:xfrm>
        <a:graphic>
          <a:graphicData uri="http://schemas.openxmlformats.org/drawingml/2006/table">
            <a:tbl>
              <a:tblPr firstRow="1" bandRow="1">
                <a:tableStyleId>{74C1A8A3-306A-4EB7-A6B1-4F7E0EB9C5D6}</a:tableStyleId>
              </a:tblPr>
              <a:tblGrid>
                <a:gridCol w="1812962"/>
                <a:gridCol w="1812962"/>
              </a:tblGrid>
              <a:tr h="215203">
                <a:tc>
                  <a:txBody>
                    <a:bodyPr/>
                    <a:lstStyle/>
                    <a:p>
                      <a:r>
                        <a:rPr lang="en-US" sz="1050" dirty="0" smtClean="0"/>
                        <a:t>7 Giants of Data (NRC)</a:t>
                      </a:r>
                      <a:endParaRPr lang="en-US" sz="1050" dirty="0"/>
                    </a:p>
                  </a:txBody>
                  <a:tcPr marL="186331" marR="186331" marT="38100" marB="38100">
                    <a:solidFill>
                      <a:srgbClr val="435EB7"/>
                    </a:solidFill>
                  </a:tcPr>
                </a:tc>
                <a:tc>
                  <a:txBody>
                    <a:bodyPr/>
                    <a:lstStyle/>
                    <a:p>
                      <a:r>
                        <a:rPr lang="en-US" sz="1050" dirty="0" smtClean="0"/>
                        <a:t>7 Motifs of Simulation</a:t>
                      </a:r>
                      <a:endParaRPr lang="en-US" sz="1050" dirty="0"/>
                    </a:p>
                  </a:txBody>
                  <a:tcPr marL="186331" marR="186331" marT="38100" marB="38100">
                    <a:solidFill>
                      <a:srgbClr val="435EB7"/>
                    </a:solidFill>
                  </a:tcPr>
                </a:tc>
              </a:tr>
              <a:tr h="215203">
                <a:tc>
                  <a:txBody>
                    <a:bodyPr/>
                    <a:lstStyle/>
                    <a:p>
                      <a:pPr marL="0" indent="0">
                        <a:spcBef>
                          <a:spcPts val="1200"/>
                        </a:spcBef>
                        <a:buFontTx/>
                        <a:buNone/>
                        <a:defRPr/>
                      </a:pPr>
                      <a:r>
                        <a:rPr lang="en-US" sz="1050" dirty="0" smtClean="0"/>
                        <a:t>Basic statistics</a:t>
                      </a:r>
                      <a:endParaRPr lang="en-US" sz="1050" b="1" dirty="0" smtClean="0">
                        <a:latin typeface="Arial" charset="0"/>
                      </a:endParaRPr>
                    </a:p>
                  </a:txBody>
                  <a:tcPr marL="186331" marR="186331" marT="38100" marB="38100">
                    <a:solidFill>
                      <a:schemeClr val="accent6">
                        <a:lumMod val="20000"/>
                        <a:lumOff val="80000"/>
                      </a:schemeClr>
                    </a:solidFill>
                  </a:tcPr>
                </a:tc>
                <a:tc>
                  <a:txBody>
                    <a:bodyPr/>
                    <a:lstStyle/>
                    <a:p>
                      <a:r>
                        <a:rPr lang="en-US" sz="1050" dirty="0" smtClean="0"/>
                        <a:t>Monte Carlo methods</a:t>
                      </a:r>
                      <a:endParaRPr lang="en-US" sz="1050" dirty="0"/>
                    </a:p>
                  </a:txBody>
                  <a:tcPr marL="186331" marR="186331" marT="38100" marB="38100">
                    <a:solidFill>
                      <a:schemeClr val="accent6">
                        <a:lumMod val="20000"/>
                        <a:lumOff val="80000"/>
                      </a:schemeClr>
                    </a:solidFill>
                  </a:tcPr>
                </a:tc>
              </a:tr>
              <a:tr h="215203">
                <a:tc>
                  <a:txBody>
                    <a:bodyPr/>
                    <a:lstStyle/>
                    <a:p>
                      <a:r>
                        <a:rPr lang="en-US" sz="1050" dirty="0" smtClean="0"/>
                        <a:t>Generalized N-Body</a:t>
                      </a:r>
                      <a:endParaRPr lang="en-US" sz="1050" dirty="0"/>
                    </a:p>
                  </a:txBody>
                  <a:tcPr marL="186331" marR="186331" marT="38100" marB="38100">
                    <a:lnB w="57150" cap="flat" cmpd="sng" algn="ctr">
                      <a:noFill/>
                      <a:prstDash val="solid"/>
                      <a:round/>
                      <a:headEnd type="none" w="med" len="med"/>
                      <a:tailEnd type="none" w="med" len="med"/>
                    </a:lnB>
                    <a:solidFill>
                      <a:srgbClr val="CDF5C5"/>
                    </a:solidFill>
                  </a:tcPr>
                </a:tc>
                <a:tc>
                  <a:txBody>
                    <a:bodyPr/>
                    <a:lstStyle/>
                    <a:p>
                      <a:r>
                        <a:rPr lang="en-US" sz="1050" dirty="0" smtClean="0"/>
                        <a:t>Particle methods</a:t>
                      </a:r>
                      <a:endParaRPr lang="en-US" sz="1050" dirty="0"/>
                    </a:p>
                  </a:txBody>
                  <a:tcPr marL="186331" marR="186331" marT="38100" marB="38100">
                    <a:solidFill>
                      <a:srgbClr val="CDF5C5"/>
                    </a:solidFill>
                  </a:tcPr>
                </a:tc>
              </a:tr>
              <a:tr h="215203">
                <a:tc>
                  <a:txBody>
                    <a:bodyPr/>
                    <a:lstStyle/>
                    <a:p>
                      <a:r>
                        <a:rPr lang="en-US" sz="1050" dirty="0" smtClean="0"/>
                        <a:t>Graph-theory</a:t>
                      </a:r>
                      <a:endParaRPr lang="en-US" sz="1050" dirty="0"/>
                    </a:p>
                  </a:txBody>
                  <a:tcPr marL="186331" marR="186331" marT="38100" marB="38100">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FFFEC8"/>
                    </a:solidFill>
                  </a:tcPr>
                </a:tc>
                <a:tc>
                  <a:txBody>
                    <a:bodyPr/>
                    <a:lstStyle/>
                    <a:p>
                      <a:r>
                        <a:rPr lang="en-US" sz="1050" dirty="0" smtClean="0"/>
                        <a:t>Unstructured meshes</a:t>
                      </a:r>
                      <a:endParaRPr lang="en-US" sz="1050" dirty="0"/>
                    </a:p>
                  </a:txBody>
                  <a:tcPr marL="186331" marR="186331" marT="38100" marB="38100">
                    <a:lnL w="57150" cap="flat" cmpd="sng" algn="ctr">
                      <a:noFill/>
                      <a:prstDash val="solid"/>
                      <a:round/>
                      <a:headEnd type="none" w="med" len="med"/>
                      <a:tailEnd type="none" w="med" len="med"/>
                    </a:lnL>
                    <a:solidFill>
                      <a:srgbClr val="FFFEC8"/>
                    </a:solidFill>
                  </a:tcPr>
                </a:tc>
              </a:tr>
              <a:tr h="215203">
                <a:tc>
                  <a:txBody>
                    <a:bodyPr/>
                    <a:lstStyle/>
                    <a:p>
                      <a:r>
                        <a:rPr lang="en-US" sz="1050" dirty="0" smtClean="0"/>
                        <a:t>Linear</a:t>
                      </a:r>
                      <a:r>
                        <a:rPr lang="en-US" sz="1050" baseline="0" dirty="0" smtClean="0"/>
                        <a:t> algebra</a:t>
                      </a:r>
                      <a:endParaRPr lang="en-US" sz="1050" dirty="0"/>
                    </a:p>
                  </a:txBody>
                  <a:tcPr marL="186331" marR="186331" marT="38100" marB="38100">
                    <a:lnT w="57150" cap="flat" cmpd="sng" algn="ctr">
                      <a:noFill/>
                      <a:prstDash val="solid"/>
                      <a:round/>
                      <a:headEnd type="none" w="med" len="med"/>
                      <a:tailEnd type="none" w="med" len="med"/>
                    </a:lnT>
                    <a:solidFill>
                      <a:srgbClr val="FFDBCC"/>
                    </a:solidFill>
                  </a:tcPr>
                </a:tc>
                <a:tc>
                  <a:txBody>
                    <a:bodyPr/>
                    <a:lstStyle/>
                    <a:p>
                      <a:r>
                        <a:rPr lang="en-US" sz="1050" dirty="0" smtClean="0"/>
                        <a:t>Dense Linear Algebra</a:t>
                      </a:r>
                      <a:endParaRPr lang="en-US" sz="1050" dirty="0"/>
                    </a:p>
                  </a:txBody>
                  <a:tcPr marL="186331" marR="186331" marT="38100" marB="38100">
                    <a:solidFill>
                      <a:srgbClr val="FFDBCC"/>
                    </a:solidFill>
                  </a:tcPr>
                </a:tc>
              </a:tr>
              <a:tr h="215203">
                <a:tc>
                  <a:txBody>
                    <a:bodyPr/>
                    <a:lstStyle/>
                    <a:p>
                      <a:r>
                        <a:rPr lang="en-US" sz="1050" dirty="0" smtClean="0"/>
                        <a:t>Optimizations</a:t>
                      </a:r>
                      <a:endParaRPr lang="en-US" sz="1050" dirty="0"/>
                    </a:p>
                  </a:txBody>
                  <a:tcPr marL="186331" marR="186331" marT="38100" marB="38100"/>
                </a:tc>
                <a:tc>
                  <a:txBody>
                    <a:bodyPr/>
                    <a:lstStyle/>
                    <a:p>
                      <a:r>
                        <a:rPr lang="en-US" sz="1050" dirty="0" smtClean="0"/>
                        <a:t>Sparse Linear Algebra</a:t>
                      </a:r>
                      <a:endParaRPr lang="en-US" sz="1050" dirty="0"/>
                    </a:p>
                  </a:txBody>
                  <a:tcPr marL="186331" marR="186331" marT="38100" marB="38100">
                    <a:solidFill>
                      <a:srgbClr val="FFDBCC"/>
                    </a:solidFill>
                  </a:tcPr>
                </a:tc>
              </a:tr>
              <a:tr h="215203">
                <a:tc>
                  <a:txBody>
                    <a:bodyPr/>
                    <a:lstStyle/>
                    <a:p>
                      <a:r>
                        <a:rPr lang="en-US" sz="1050" dirty="0" smtClean="0"/>
                        <a:t>Integrations</a:t>
                      </a:r>
                      <a:endParaRPr lang="en-US" sz="1050" dirty="0"/>
                    </a:p>
                  </a:txBody>
                  <a:tcPr marL="186331" marR="186331" marT="38100" marB="38100"/>
                </a:tc>
                <a:tc>
                  <a:txBody>
                    <a:bodyPr/>
                    <a:lstStyle/>
                    <a:p>
                      <a:r>
                        <a:rPr lang="en-US" sz="1050" dirty="0" smtClean="0"/>
                        <a:t>Spectral</a:t>
                      </a:r>
                      <a:r>
                        <a:rPr lang="en-US" sz="1050" baseline="0" dirty="0" smtClean="0"/>
                        <a:t> methods</a:t>
                      </a:r>
                      <a:endParaRPr lang="en-US" sz="1050" dirty="0"/>
                    </a:p>
                  </a:txBody>
                  <a:tcPr marL="186331" marR="186331" marT="38100" marB="38100"/>
                </a:tc>
              </a:tr>
              <a:tr h="215203">
                <a:tc>
                  <a:txBody>
                    <a:bodyPr/>
                    <a:lstStyle/>
                    <a:p>
                      <a:r>
                        <a:rPr lang="en-US" sz="1050" dirty="0" smtClean="0"/>
                        <a:t>Alignment</a:t>
                      </a:r>
                      <a:endParaRPr lang="en-US" sz="1050" dirty="0"/>
                    </a:p>
                  </a:txBody>
                  <a:tcPr marL="186331" marR="186331" marT="38100" marB="38100"/>
                </a:tc>
                <a:tc>
                  <a:txBody>
                    <a:bodyPr/>
                    <a:lstStyle/>
                    <a:p>
                      <a:r>
                        <a:rPr lang="en-US" sz="1050" dirty="0" smtClean="0"/>
                        <a:t>Structured Meshes</a:t>
                      </a:r>
                      <a:endParaRPr lang="en-US" sz="1050" dirty="0"/>
                    </a:p>
                  </a:txBody>
                  <a:tcPr marL="186331" marR="186331" marT="38100" marB="38100"/>
                </a:tc>
              </a:tr>
            </a:tbl>
          </a:graphicData>
        </a:graphic>
      </p:graphicFrame>
      <p:sp>
        <p:nvSpPr>
          <p:cNvPr id="99" name="TextBox 109"/>
          <p:cNvSpPr txBox="1">
            <a:spLocks noChangeArrowheads="1"/>
          </p:cNvSpPr>
          <p:nvPr/>
        </p:nvSpPr>
        <p:spPr bwMode="auto">
          <a:xfrm>
            <a:off x="447234" y="3309276"/>
            <a:ext cx="3920758" cy="307777"/>
          </a:xfrm>
          <a:prstGeom prst="rect">
            <a:avLst/>
          </a:prstGeom>
          <a:noFill/>
          <a:ln w="9525">
            <a:noFill/>
            <a:miter lim="800000"/>
            <a:headEnd/>
            <a:tailEnd/>
          </a:ln>
        </p:spPr>
        <p:txBody>
          <a:bodyPr wrap="square">
            <a:prstTxWarp prst="textNoShape">
              <a:avLst/>
            </a:prstTxWarp>
            <a:spAutoFit/>
          </a:bodyPr>
          <a:lstStyle/>
          <a:p>
            <a:r>
              <a:rPr lang="en-US" sz="1400" i="1" dirty="0" smtClean="0">
                <a:solidFill>
                  <a:srgbClr val="003144"/>
                </a:solidFill>
              </a:rPr>
              <a:t>Identify common computational patterns</a:t>
            </a:r>
            <a:endParaRPr lang="en-US" sz="1400" i="1" dirty="0">
              <a:solidFill>
                <a:srgbClr val="003144"/>
              </a:solidFill>
            </a:endParaRPr>
          </a:p>
        </p:txBody>
      </p:sp>
      <p:sp>
        <p:nvSpPr>
          <p:cNvPr id="100" name="TextBox 109"/>
          <p:cNvSpPr txBox="1">
            <a:spLocks noChangeArrowheads="1"/>
          </p:cNvSpPr>
          <p:nvPr/>
        </p:nvSpPr>
        <p:spPr bwMode="auto">
          <a:xfrm>
            <a:off x="5100097" y="5208342"/>
            <a:ext cx="3645854" cy="307777"/>
          </a:xfrm>
          <a:prstGeom prst="rect">
            <a:avLst/>
          </a:prstGeom>
          <a:noFill/>
          <a:ln w="9525">
            <a:noFill/>
            <a:miter lim="800000"/>
            <a:headEnd/>
            <a:tailEnd/>
          </a:ln>
        </p:spPr>
        <p:txBody>
          <a:bodyPr wrap="square">
            <a:prstTxWarp prst="textNoShape">
              <a:avLst/>
            </a:prstTxWarp>
            <a:spAutoFit/>
          </a:bodyPr>
          <a:lstStyle/>
          <a:p>
            <a:r>
              <a:rPr lang="en-US" sz="1400" i="1" dirty="0" err="1" smtClean="0">
                <a:solidFill>
                  <a:srgbClr val="003144"/>
                </a:solidFill>
              </a:rPr>
              <a:t>Autotuning</a:t>
            </a:r>
            <a:r>
              <a:rPr lang="en-US" sz="1400" i="1" dirty="0" smtClean="0">
                <a:solidFill>
                  <a:srgbClr val="003144"/>
                </a:solidFill>
              </a:rPr>
              <a:t> performance optimization</a:t>
            </a:r>
            <a:endParaRPr lang="en-US" sz="1400" i="1" dirty="0">
              <a:solidFill>
                <a:srgbClr val="003144"/>
              </a:solidFill>
            </a:endParaRPr>
          </a:p>
        </p:txBody>
      </p:sp>
      <p:pic>
        <p:nvPicPr>
          <p:cNvPr id="16" name="Picture 15" descr="collisionavoidanc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6202" y="1671785"/>
            <a:ext cx="1071129" cy="1064307"/>
          </a:xfrm>
          <a:prstGeom prst="rect">
            <a:avLst/>
          </a:prstGeom>
        </p:spPr>
      </p:pic>
      <p:sp>
        <p:nvSpPr>
          <p:cNvPr id="20" name="Rectangle 19"/>
          <p:cNvSpPr/>
          <p:nvPr/>
        </p:nvSpPr>
        <p:spPr bwMode="auto">
          <a:xfrm>
            <a:off x="5198861" y="1113935"/>
            <a:ext cx="1305650" cy="28486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rPr>
              <a:t>Stencil Language</a:t>
            </a:r>
          </a:p>
        </p:txBody>
      </p:sp>
      <p:sp>
        <p:nvSpPr>
          <p:cNvPr id="106" name="Rectangle 105"/>
          <p:cNvSpPr/>
          <p:nvPr/>
        </p:nvSpPr>
        <p:spPr bwMode="auto">
          <a:xfrm>
            <a:off x="7974428" y="1064560"/>
            <a:ext cx="939600" cy="29862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rPr>
              <a:t>C</a:t>
            </a:r>
          </a:p>
        </p:txBody>
      </p:sp>
      <p:sp>
        <p:nvSpPr>
          <p:cNvPr id="107" name="Rectangle 106"/>
          <p:cNvSpPr/>
          <p:nvPr/>
        </p:nvSpPr>
        <p:spPr bwMode="auto">
          <a:xfrm>
            <a:off x="7972524" y="1549297"/>
            <a:ext cx="942105" cy="29862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err="1" smtClean="0">
                <a:ln>
                  <a:noFill/>
                </a:ln>
                <a:solidFill>
                  <a:schemeClr val="tx1"/>
                </a:solidFill>
                <a:effectLst/>
                <a:latin typeface="Arial" pitchFamily="34" charset="0"/>
              </a:rPr>
              <a:t>OpenCL</a:t>
            </a:r>
            <a:endParaRPr kumimoji="0" lang="en-US" sz="1100" b="0" i="0" u="none" strike="noStrike" cap="none" normalizeH="0" baseline="0" dirty="0" smtClean="0">
              <a:ln>
                <a:noFill/>
              </a:ln>
              <a:solidFill>
                <a:schemeClr val="tx1"/>
              </a:solidFill>
              <a:effectLst/>
              <a:latin typeface="Arial" pitchFamily="34" charset="0"/>
            </a:endParaRPr>
          </a:p>
        </p:txBody>
      </p:sp>
      <p:sp>
        <p:nvSpPr>
          <p:cNvPr id="108" name="Rectangle 107"/>
          <p:cNvSpPr/>
          <p:nvPr/>
        </p:nvSpPr>
        <p:spPr bwMode="auto">
          <a:xfrm>
            <a:off x="7960654" y="1976586"/>
            <a:ext cx="977113" cy="29862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latin typeface="Arial" pitchFamily="34" charset="0"/>
              </a:rPr>
              <a:t>Special ISA</a:t>
            </a:r>
            <a:endParaRPr kumimoji="0" lang="en-US" sz="1100" b="0" i="0" u="none" strike="noStrike" cap="none" normalizeH="0" baseline="0" dirty="0" smtClean="0">
              <a:ln>
                <a:noFill/>
              </a:ln>
              <a:solidFill>
                <a:schemeClr val="tx1"/>
              </a:solidFill>
              <a:effectLst/>
              <a:latin typeface="Arial" pitchFamily="34" charset="0"/>
            </a:endParaRPr>
          </a:p>
        </p:txBody>
      </p:sp>
      <p:sp>
        <p:nvSpPr>
          <p:cNvPr id="109" name="Rectangle 108"/>
          <p:cNvSpPr/>
          <p:nvPr/>
        </p:nvSpPr>
        <p:spPr bwMode="auto">
          <a:xfrm>
            <a:off x="6743805" y="1432503"/>
            <a:ext cx="971399" cy="322367"/>
          </a:xfrm>
          <a:prstGeom prst="rect">
            <a:avLst/>
          </a:prstGeom>
          <a:solidFill>
            <a:srgbClr val="FFDB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latin typeface="Arial" pitchFamily="34" charset="0"/>
              </a:rPr>
              <a:t>Analysis</a:t>
            </a:r>
            <a:endParaRPr kumimoji="0" lang="en-US" sz="1100" b="0" i="0" u="none" strike="noStrike" cap="none" normalizeH="0" baseline="0" dirty="0" smtClean="0">
              <a:ln>
                <a:noFill/>
              </a:ln>
              <a:solidFill>
                <a:schemeClr val="tx1"/>
              </a:solidFill>
              <a:effectLst/>
              <a:latin typeface="Arial" pitchFamily="34" charset="0"/>
            </a:endParaRPr>
          </a:p>
        </p:txBody>
      </p:sp>
      <p:sp>
        <p:nvSpPr>
          <p:cNvPr id="110" name="Rectangle 109"/>
          <p:cNvSpPr/>
          <p:nvPr/>
        </p:nvSpPr>
        <p:spPr bwMode="auto">
          <a:xfrm>
            <a:off x="6741901" y="1762940"/>
            <a:ext cx="971399" cy="322367"/>
          </a:xfrm>
          <a:prstGeom prst="rect">
            <a:avLst/>
          </a:prstGeom>
          <a:solidFill>
            <a:srgbClr val="FFDB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100" dirty="0" smtClean="0">
                <a:latin typeface="Arial" pitchFamily="34" charset="0"/>
              </a:rPr>
              <a:t>Code Gene</a:t>
            </a:r>
            <a:endParaRPr kumimoji="0" lang="en-US" sz="1100" b="0" i="0" u="none" strike="noStrike" cap="none" normalizeH="0" baseline="0" dirty="0" smtClean="0">
              <a:ln>
                <a:noFill/>
              </a:ln>
              <a:solidFill>
                <a:schemeClr val="tx1"/>
              </a:solidFill>
              <a:effectLst/>
              <a:latin typeface="Arial" pitchFamily="34" charset="0"/>
            </a:endParaRPr>
          </a:p>
        </p:txBody>
      </p:sp>
      <p:cxnSp>
        <p:nvCxnSpPr>
          <p:cNvPr id="22" name="Straight Arrow Connector 21"/>
          <p:cNvCxnSpPr>
            <a:stCxn id="20" idx="3"/>
            <a:endCxn id="109" idx="1"/>
          </p:cNvCxnSpPr>
          <p:nvPr/>
        </p:nvCxnSpPr>
        <p:spPr bwMode="auto">
          <a:xfrm>
            <a:off x="6504511" y="1256365"/>
            <a:ext cx="239294" cy="33732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Straight Arrow Connector 112"/>
          <p:cNvCxnSpPr>
            <a:stCxn id="110" idx="3"/>
            <a:endCxn id="107" idx="1"/>
          </p:cNvCxnSpPr>
          <p:nvPr/>
        </p:nvCxnSpPr>
        <p:spPr bwMode="auto">
          <a:xfrm flipV="1">
            <a:off x="7713300" y="1698611"/>
            <a:ext cx="259224" cy="22551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Arrow Connector 115"/>
          <p:cNvCxnSpPr>
            <a:stCxn id="110" idx="3"/>
            <a:endCxn id="106" idx="1"/>
          </p:cNvCxnSpPr>
          <p:nvPr/>
        </p:nvCxnSpPr>
        <p:spPr bwMode="auto">
          <a:xfrm flipV="1">
            <a:off x="7713300" y="1213874"/>
            <a:ext cx="261128" cy="71025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Arrow Connector 118"/>
          <p:cNvCxnSpPr>
            <a:stCxn id="110" idx="3"/>
            <a:endCxn id="108" idx="1"/>
          </p:cNvCxnSpPr>
          <p:nvPr/>
        </p:nvCxnSpPr>
        <p:spPr bwMode="auto">
          <a:xfrm>
            <a:off x="7713300" y="1924124"/>
            <a:ext cx="247354" cy="20177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621755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grpSp>
        <p:nvGrpSpPr>
          <p:cNvPr id="46" name="Group 45"/>
          <p:cNvGrpSpPr/>
          <p:nvPr/>
        </p:nvGrpSpPr>
        <p:grpSpPr>
          <a:xfrm>
            <a:off x="621470" y="961630"/>
            <a:ext cx="2773946" cy="2062663"/>
            <a:chOff x="5927157" y="3144764"/>
            <a:chExt cx="2773946" cy="2062663"/>
          </a:xfrm>
        </p:grpSpPr>
        <p:pic>
          <p:nvPicPr>
            <p:cNvPr id="15" name="Picture 14" descr="BasuWilliams-ipdps15CHiLL.pdf"/>
            <p:cNvPicPr>
              <a:picLocks noChangeAspect="1"/>
            </p:cNvPicPr>
            <p:nvPr/>
          </p:nvPicPr>
          <p:blipFill rotWithShape="1">
            <a:blip r:embed="rId9">
              <a:extLst>
                <a:ext uri="{28A0092B-C50C-407E-A947-70E740481C1C}">
                  <a14:useLocalDpi xmlns:a14="http://schemas.microsoft.com/office/drawing/2010/main" val="0"/>
                </a:ext>
              </a:extLst>
            </a:blip>
            <a:srcRect l="74895" t="7009" r="6850" b="85109"/>
            <a:stretch/>
          </p:blipFill>
          <p:spPr>
            <a:xfrm>
              <a:off x="6471487" y="3779761"/>
              <a:ext cx="2056361" cy="1149049"/>
            </a:xfrm>
            <a:prstGeom prst="rect">
              <a:avLst/>
            </a:prstGeom>
          </p:spPr>
        </p:pic>
        <p:pic>
          <p:nvPicPr>
            <p:cNvPr id="5" name="Picture 4" descr="BasuWilliams-ipdps15CHiLL.pdf"/>
            <p:cNvPicPr>
              <a:picLocks noChangeAspect="1"/>
            </p:cNvPicPr>
            <p:nvPr/>
          </p:nvPicPr>
          <p:blipFill rotWithShape="1">
            <a:blip r:embed="rId10">
              <a:extLst>
                <a:ext uri="{28A0092B-C50C-407E-A947-70E740481C1C}">
                  <a14:useLocalDpi xmlns:a14="http://schemas.microsoft.com/office/drawing/2010/main" val="0"/>
                </a:ext>
              </a:extLst>
            </a:blip>
            <a:srcRect l="54233" t="8055" r="28451" b="86345"/>
            <a:stretch/>
          </p:blipFill>
          <p:spPr>
            <a:xfrm>
              <a:off x="5927157" y="3144764"/>
              <a:ext cx="1950518" cy="816428"/>
            </a:xfrm>
            <a:prstGeom prst="parallelogram">
              <a:avLst/>
            </a:prstGeom>
          </p:spPr>
        </p:pic>
        <p:sp>
          <p:nvSpPr>
            <p:cNvPr id="16" name="TextBox 15"/>
            <p:cNvSpPr txBox="1"/>
            <p:nvPr/>
          </p:nvSpPr>
          <p:spPr>
            <a:xfrm>
              <a:off x="6229563" y="4838095"/>
              <a:ext cx="2471540" cy="369332"/>
            </a:xfrm>
            <a:prstGeom prst="rect">
              <a:avLst/>
            </a:prstGeom>
            <a:noFill/>
          </p:spPr>
          <p:txBody>
            <a:bodyPr wrap="none" rtlCol="0">
              <a:spAutoFit/>
            </a:bodyPr>
            <a:lstStyle/>
            <a:p>
              <a:r>
                <a:rPr lang="en-US" sz="1800" i="1" dirty="0" smtClean="0"/>
                <a:t>Higher order methods</a:t>
              </a:r>
              <a:endParaRPr lang="en-US" sz="1800" i="1" dirty="0"/>
            </a:p>
          </p:txBody>
        </p:sp>
      </p:grpSp>
      <p:sp>
        <p:nvSpPr>
          <p:cNvPr id="17" name="TextBox 16"/>
          <p:cNvSpPr txBox="1"/>
          <p:nvPr/>
        </p:nvSpPr>
        <p:spPr>
          <a:xfrm>
            <a:off x="4367993" y="2559721"/>
            <a:ext cx="4776007" cy="369332"/>
          </a:xfrm>
          <a:prstGeom prst="rect">
            <a:avLst/>
          </a:prstGeom>
          <a:noFill/>
        </p:spPr>
        <p:txBody>
          <a:bodyPr wrap="square" rtlCol="0">
            <a:spAutoFit/>
          </a:bodyPr>
          <a:lstStyle/>
          <a:p>
            <a:r>
              <a:rPr lang="en-US" sz="1800" i="1" dirty="0" smtClean="0"/>
              <a:t>Parallel-in-Time methods: meshes and DFT </a:t>
            </a:r>
            <a:endParaRPr lang="en-US" sz="1800" i="1" dirty="0"/>
          </a:p>
        </p:txBody>
      </p:sp>
      <p:sp>
        <p:nvSpPr>
          <p:cNvPr id="18" name="TextBox 17"/>
          <p:cNvSpPr txBox="1"/>
          <p:nvPr/>
        </p:nvSpPr>
        <p:spPr>
          <a:xfrm>
            <a:off x="439174" y="4705495"/>
            <a:ext cx="4569774" cy="369332"/>
          </a:xfrm>
          <a:prstGeom prst="rect">
            <a:avLst/>
          </a:prstGeom>
          <a:noFill/>
        </p:spPr>
        <p:txBody>
          <a:bodyPr wrap="square" rtlCol="0">
            <a:spAutoFit/>
          </a:bodyPr>
          <a:lstStyle/>
          <a:p>
            <a:r>
              <a:rPr lang="en-US" sz="1800" i="1" dirty="0" smtClean="0"/>
              <a:t>Localized methods, e.g., MLC and LS3DF</a:t>
            </a:r>
            <a:endParaRPr lang="en-US" sz="1800" i="1" dirty="0"/>
          </a:p>
        </p:txBody>
      </p:sp>
      <p:grpSp>
        <p:nvGrpSpPr>
          <p:cNvPr id="47" name="Group 46"/>
          <p:cNvGrpSpPr/>
          <p:nvPr/>
        </p:nvGrpSpPr>
        <p:grpSpPr>
          <a:xfrm>
            <a:off x="5080166" y="3084688"/>
            <a:ext cx="3976296" cy="2239132"/>
            <a:chOff x="93502" y="941575"/>
            <a:chExt cx="4593603" cy="2543155"/>
          </a:xfrm>
        </p:grpSpPr>
        <p:sp>
          <p:nvSpPr>
            <p:cNvPr id="19" name="TextBox 18"/>
            <p:cNvSpPr txBox="1"/>
            <p:nvPr/>
          </p:nvSpPr>
          <p:spPr>
            <a:xfrm>
              <a:off x="93502" y="2750642"/>
              <a:ext cx="4593603" cy="734088"/>
            </a:xfrm>
            <a:prstGeom prst="rect">
              <a:avLst/>
            </a:prstGeom>
            <a:noFill/>
          </p:spPr>
          <p:txBody>
            <a:bodyPr wrap="square" rtlCol="0">
              <a:spAutoFit/>
            </a:bodyPr>
            <a:lstStyle/>
            <a:p>
              <a:r>
                <a:rPr lang="en-US" sz="1800" i="1" dirty="0" smtClean="0"/>
                <a:t>Communication-Avoiding algorithms: linear algebra, graphs, particles</a:t>
              </a:r>
              <a:endParaRPr lang="en-US" sz="1800" i="1" dirty="0"/>
            </a:p>
          </p:txBody>
        </p:sp>
        <p:pic>
          <p:nvPicPr>
            <p:cNvPr id="20" name="Picture 2" descr="pa1_general.jpg"/>
            <p:cNvPicPr>
              <a:picLocks noChangeAspect="1"/>
            </p:cNvPicPr>
            <p:nvPr/>
          </p:nvPicPr>
          <p:blipFill>
            <a:blip r:embed="rId11"/>
            <a:srcRect/>
            <a:stretch>
              <a:fillRect/>
            </a:stretch>
          </p:blipFill>
          <p:spPr bwMode="auto">
            <a:xfrm>
              <a:off x="2930866" y="1118811"/>
              <a:ext cx="1440860" cy="1433134"/>
            </a:xfrm>
            <a:prstGeom prst="rect">
              <a:avLst/>
            </a:prstGeom>
            <a:noFill/>
            <a:ln w="9525">
              <a:noFill/>
              <a:miter lim="800000"/>
              <a:headEnd/>
              <a:tailEnd/>
            </a:ln>
          </p:spPr>
        </p:pic>
        <p:grpSp>
          <p:nvGrpSpPr>
            <p:cNvPr id="44" name="Group 43"/>
            <p:cNvGrpSpPr>
              <a:grpSpLocks noChangeAspect="1"/>
            </p:cNvGrpSpPr>
            <p:nvPr/>
          </p:nvGrpSpPr>
          <p:grpSpPr>
            <a:xfrm>
              <a:off x="498080" y="941575"/>
              <a:ext cx="2461526" cy="1688176"/>
              <a:chOff x="0" y="330921"/>
              <a:chExt cx="4057798" cy="2782939"/>
            </a:xfrm>
          </p:grpSpPr>
          <p:sp>
            <p:nvSpPr>
              <p:cNvPr id="23" name="Cube 4"/>
              <p:cNvSpPr>
                <a:spLocks noChangeArrowheads="1"/>
              </p:cNvSpPr>
              <p:nvPr/>
            </p:nvSpPr>
            <p:spPr bwMode="auto">
              <a:xfrm>
                <a:off x="0" y="330921"/>
                <a:ext cx="3061580" cy="2782939"/>
              </a:xfrm>
              <a:prstGeom prst="cube">
                <a:avLst>
                  <a:gd name="adj" fmla="val 25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67"/>
              <p:cNvSpPr>
                <a:spLocks noChangeArrowheads="1"/>
              </p:cNvSpPr>
              <p:nvPr/>
            </p:nvSpPr>
            <p:spPr bwMode="auto">
              <a:xfrm>
                <a:off x="712209" y="1583485"/>
                <a:ext cx="914609" cy="560950"/>
              </a:xfrm>
              <a:custGeom>
                <a:avLst/>
                <a:gdLst>
                  <a:gd name="T0" fmla="*/ 387798 w 914511"/>
                  <a:gd name="T1" fmla="*/ 119270 h 560953"/>
                  <a:gd name="T2" fmla="*/ 493816 w 914511"/>
                  <a:gd name="T3" fmla="*/ 106017 h 560953"/>
                  <a:gd name="T4" fmla="*/ 560077 w 914511"/>
                  <a:gd name="T5" fmla="*/ 53009 h 560953"/>
                  <a:gd name="T6" fmla="*/ 652842 w 914511"/>
                  <a:gd name="T7" fmla="*/ 0 h 560953"/>
                  <a:gd name="T8" fmla="*/ 785364 w 914511"/>
                  <a:gd name="T9" fmla="*/ 13252 h 560953"/>
                  <a:gd name="T10" fmla="*/ 891381 w 914511"/>
                  <a:gd name="T11" fmla="*/ 79513 h 560953"/>
                  <a:gd name="T12" fmla="*/ 904633 w 914511"/>
                  <a:gd name="T13" fmla="*/ 119270 h 560953"/>
                  <a:gd name="T14" fmla="*/ 745607 w 914511"/>
                  <a:gd name="T15" fmla="*/ 159026 h 560953"/>
                  <a:gd name="T16" fmla="*/ 705851 w 914511"/>
                  <a:gd name="T17" fmla="*/ 238539 h 560953"/>
                  <a:gd name="T18" fmla="*/ 679346 w 914511"/>
                  <a:gd name="T19" fmla="*/ 278296 h 560953"/>
                  <a:gd name="T20" fmla="*/ 666094 w 914511"/>
                  <a:gd name="T21" fmla="*/ 543339 h 560953"/>
                  <a:gd name="T22" fmla="*/ 613085 w 914511"/>
                  <a:gd name="T23" fmla="*/ 530087 h 560953"/>
                  <a:gd name="T24" fmla="*/ 573329 w 914511"/>
                  <a:gd name="T25" fmla="*/ 516835 h 560953"/>
                  <a:gd name="T26" fmla="*/ 507068 w 914511"/>
                  <a:gd name="T27" fmla="*/ 463826 h 560953"/>
                  <a:gd name="T28" fmla="*/ 454059 w 914511"/>
                  <a:gd name="T29" fmla="*/ 477078 h 560953"/>
                  <a:gd name="T30" fmla="*/ 427555 w 914511"/>
                  <a:gd name="T31" fmla="*/ 503583 h 560953"/>
                  <a:gd name="T32" fmla="*/ 321537 w 914511"/>
                  <a:gd name="T33" fmla="*/ 490331 h 560953"/>
                  <a:gd name="T34" fmla="*/ 268529 w 914511"/>
                  <a:gd name="T35" fmla="*/ 463826 h 560953"/>
                  <a:gd name="T36" fmla="*/ 202268 w 914511"/>
                  <a:gd name="T37" fmla="*/ 437322 h 560953"/>
                  <a:gd name="T38" fmla="*/ 109503 w 914511"/>
                  <a:gd name="T39" fmla="*/ 357809 h 560953"/>
                  <a:gd name="T40" fmla="*/ 69746 w 914511"/>
                  <a:gd name="T41" fmla="*/ 331304 h 560953"/>
                  <a:gd name="T42" fmla="*/ 29990 w 914511"/>
                  <a:gd name="T43" fmla="*/ 212035 h 560953"/>
                  <a:gd name="T44" fmla="*/ 56494 w 914511"/>
                  <a:gd name="T45" fmla="*/ 172278 h 560953"/>
                  <a:gd name="T46" fmla="*/ 136007 w 914511"/>
                  <a:gd name="T47" fmla="*/ 185531 h 560953"/>
                  <a:gd name="T48" fmla="*/ 189016 w 914511"/>
                  <a:gd name="T49" fmla="*/ 198783 h 560953"/>
                  <a:gd name="T50" fmla="*/ 268529 w 914511"/>
                  <a:gd name="T51" fmla="*/ 278296 h 560953"/>
                  <a:gd name="T52" fmla="*/ 348042 w 914511"/>
                  <a:gd name="T53" fmla="*/ 331304 h 560953"/>
                  <a:gd name="T54" fmla="*/ 387798 w 914511"/>
                  <a:gd name="T55" fmla="*/ 357809 h 560953"/>
                  <a:gd name="T56" fmla="*/ 414303 w 914511"/>
                  <a:gd name="T57" fmla="*/ 331304 h 560953"/>
                  <a:gd name="T58" fmla="*/ 374546 w 914511"/>
                  <a:gd name="T59" fmla="*/ 238539 h 560953"/>
                  <a:gd name="T60" fmla="*/ 308285 w 914511"/>
                  <a:gd name="T61" fmla="*/ 172278 h 560953"/>
                  <a:gd name="T62" fmla="*/ 268529 w 914511"/>
                  <a:gd name="T63" fmla="*/ 92765 h 560953"/>
                  <a:gd name="T64" fmla="*/ 255277 w 914511"/>
                  <a:gd name="T65" fmla="*/ 53009 h 560953"/>
                  <a:gd name="T66" fmla="*/ 321537 w 914511"/>
                  <a:gd name="T67" fmla="*/ 66261 h 560953"/>
                  <a:gd name="T68" fmla="*/ 361294 w 914511"/>
                  <a:gd name="T69" fmla="*/ 79513 h 560953"/>
                  <a:gd name="T70" fmla="*/ 387798 w 914511"/>
                  <a:gd name="T71" fmla="*/ 119270 h 5609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14511"/>
                  <a:gd name="T109" fmla="*/ 0 h 560953"/>
                  <a:gd name="T110" fmla="*/ 914511 w 914511"/>
                  <a:gd name="T111" fmla="*/ 560953 h 5609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14511" h="560953">
                    <a:moveTo>
                      <a:pt x="387798" y="119270"/>
                    </a:moveTo>
                    <a:cubicBezTo>
                      <a:pt x="423137" y="114852"/>
                      <a:pt x="459457" y="115388"/>
                      <a:pt x="493816" y="106017"/>
                    </a:cubicBezTo>
                    <a:cubicBezTo>
                      <a:pt x="523036" y="98048"/>
                      <a:pt x="538731" y="70798"/>
                      <a:pt x="560077" y="53009"/>
                    </a:cubicBezTo>
                    <a:cubicBezTo>
                      <a:pt x="613565" y="8435"/>
                      <a:pt x="598896" y="17982"/>
                      <a:pt x="652842" y="0"/>
                    </a:cubicBezTo>
                    <a:cubicBezTo>
                      <a:pt x="697016" y="4417"/>
                      <a:pt x="742469" y="1813"/>
                      <a:pt x="785364" y="13252"/>
                    </a:cubicBezTo>
                    <a:cubicBezTo>
                      <a:pt x="798678" y="16802"/>
                      <a:pt x="871377" y="66177"/>
                      <a:pt x="891381" y="79513"/>
                    </a:cubicBezTo>
                    <a:cubicBezTo>
                      <a:pt x="895798" y="92765"/>
                      <a:pt x="914511" y="109392"/>
                      <a:pt x="904633" y="119270"/>
                    </a:cubicBezTo>
                    <a:cubicBezTo>
                      <a:pt x="883633" y="140270"/>
                      <a:pt x="771886" y="154646"/>
                      <a:pt x="745607" y="159026"/>
                    </a:cubicBezTo>
                    <a:cubicBezTo>
                      <a:pt x="669643" y="272975"/>
                      <a:pt x="760722" y="128798"/>
                      <a:pt x="705851" y="238539"/>
                    </a:cubicBezTo>
                    <a:cubicBezTo>
                      <a:pt x="698728" y="252785"/>
                      <a:pt x="688181" y="265044"/>
                      <a:pt x="679346" y="278296"/>
                    </a:cubicBezTo>
                    <a:cubicBezTo>
                      <a:pt x="674929" y="366644"/>
                      <a:pt x="688606" y="457794"/>
                      <a:pt x="666094" y="543339"/>
                    </a:cubicBezTo>
                    <a:cubicBezTo>
                      <a:pt x="661459" y="560953"/>
                      <a:pt x="630598" y="535091"/>
                      <a:pt x="613085" y="530087"/>
                    </a:cubicBezTo>
                    <a:cubicBezTo>
                      <a:pt x="599654" y="526250"/>
                      <a:pt x="585823" y="523082"/>
                      <a:pt x="573329" y="516835"/>
                    </a:cubicBezTo>
                    <a:cubicBezTo>
                      <a:pt x="539891" y="500116"/>
                      <a:pt x="531722" y="488480"/>
                      <a:pt x="507068" y="463826"/>
                    </a:cubicBezTo>
                    <a:cubicBezTo>
                      <a:pt x="489398" y="468243"/>
                      <a:pt x="470350" y="468933"/>
                      <a:pt x="454059" y="477078"/>
                    </a:cubicBezTo>
                    <a:cubicBezTo>
                      <a:pt x="442884" y="482666"/>
                      <a:pt x="439987" y="502340"/>
                      <a:pt x="427555" y="503583"/>
                    </a:cubicBezTo>
                    <a:cubicBezTo>
                      <a:pt x="392117" y="507127"/>
                      <a:pt x="356876" y="494748"/>
                      <a:pt x="321537" y="490331"/>
                    </a:cubicBezTo>
                    <a:cubicBezTo>
                      <a:pt x="303868" y="481496"/>
                      <a:pt x="286581" y="471849"/>
                      <a:pt x="268529" y="463826"/>
                    </a:cubicBezTo>
                    <a:cubicBezTo>
                      <a:pt x="246791" y="454165"/>
                      <a:pt x="223545" y="447960"/>
                      <a:pt x="202268" y="437322"/>
                    </a:cubicBezTo>
                    <a:cubicBezTo>
                      <a:pt x="153591" y="412983"/>
                      <a:pt x="155149" y="396934"/>
                      <a:pt x="109503" y="357809"/>
                    </a:cubicBezTo>
                    <a:cubicBezTo>
                      <a:pt x="97410" y="347444"/>
                      <a:pt x="82998" y="340139"/>
                      <a:pt x="69746" y="331304"/>
                    </a:cubicBezTo>
                    <a:cubicBezTo>
                      <a:pt x="24184" y="262961"/>
                      <a:pt x="0" y="272015"/>
                      <a:pt x="29990" y="212035"/>
                    </a:cubicBezTo>
                    <a:cubicBezTo>
                      <a:pt x="37113" y="197789"/>
                      <a:pt x="47659" y="185530"/>
                      <a:pt x="56494" y="172278"/>
                    </a:cubicBezTo>
                    <a:cubicBezTo>
                      <a:pt x="82998" y="176696"/>
                      <a:pt x="109659" y="180261"/>
                      <a:pt x="136007" y="185531"/>
                    </a:cubicBezTo>
                    <a:cubicBezTo>
                      <a:pt x="153867" y="189103"/>
                      <a:pt x="174095" y="188338"/>
                      <a:pt x="189016" y="198783"/>
                    </a:cubicBezTo>
                    <a:cubicBezTo>
                      <a:pt x="219723" y="220278"/>
                      <a:pt x="237341" y="257504"/>
                      <a:pt x="268529" y="278296"/>
                    </a:cubicBezTo>
                    <a:lnTo>
                      <a:pt x="348042" y="331304"/>
                    </a:lnTo>
                    <a:lnTo>
                      <a:pt x="387798" y="357809"/>
                    </a:lnTo>
                    <a:cubicBezTo>
                      <a:pt x="396633" y="348974"/>
                      <a:pt x="412249" y="343629"/>
                      <a:pt x="414303" y="331304"/>
                    </a:cubicBezTo>
                    <a:cubicBezTo>
                      <a:pt x="419056" y="302786"/>
                      <a:pt x="392030" y="258521"/>
                      <a:pt x="374546" y="238539"/>
                    </a:cubicBezTo>
                    <a:cubicBezTo>
                      <a:pt x="353977" y="215032"/>
                      <a:pt x="308285" y="172278"/>
                      <a:pt x="308285" y="172278"/>
                    </a:cubicBezTo>
                    <a:cubicBezTo>
                      <a:pt x="274976" y="72351"/>
                      <a:pt x="319908" y="195523"/>
                      <a:pt x="268529" y="92765"/>
                    </a:cubicBezTo>
                    <a:cubicBezTo>
                      <a:pt x="262282" y="80271"/>
                      <a:pt x="242783" y="59256"/>
                      <a:pt x="255277" y="53009"/>
                    </a:cubicBezTo>
                    <a:cubicBezTo>
                      <a:pt x="275423" y="42936"/>
                      <a:pt x="299685" y="60798"/>
                      <a:pt x="321537" y="66261"/>
                    </a:cubicBezTo>
                    <a:cubicBezTo>
                      <a:pt x="335089" y="69649"/>
                      <a:pt x="348042" y="75096"/>
                      <a:pt x="361294" y="79513"/>
                    </a:cubicBezTo>
                    <a:lnTo>
                      <a:pt x="387798" y="119270"/>
                    </a:lnTo>
                    <a:close/>
                  </a:path>
                </a:pathLst>
              </a:cu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69"/>
              <p:cNvSpPr>
                <a:spLocks noChangeArrowheads="1"/>
              </p:cNvSpPr>
              <p:nvPr/>
            </p:nvSpPr>
            <p:spPr bwMode="auto">
              <a:xfrm>
                <a:off x="2481521" y="1565649"/>
                <a:ext cx="396754" cy="578786"/>
              </a:xfrm>
              <a:custGeom>
                <a:avLst/>
                <a:gdLst>
                  <a:gd name="T0" fmla="*/ 5227308 w 280541"/>
                  <a:gd name="T1" fmla="*/ 3089506 h 374383"/>
                  <a:gd name="T2" fmla="*/ 6074585 w 280541"/>
                  <a:gd name="T3" fmla="*/ 12970631 h 374383"/>
                  <a:gd name="T4" fmla="*/ 6074585 w 280541"/>
                  <a:gd name="T5" fmla="*/ 27792324 h 374383"/>
                  <a:gd name="T6" fmla="*/ 2685365 w 280541"/>
                  <a:gd name="T7" fmla="*/ 42614045 h 374383"/>
                  <a:gd name="T8" fmla="*/ 990812 w 280541"/>
                  <a:gd name="T9" fmla="*/ 57435668 h 374383"/>
                  <a:gd name="T10" fmla="*/ 2685365 w 280541"/>
                  <a:gd name="T11" fmla="*/ 64846439 h 374383"/>
                  <a:gd name="T12" fmla="*/ 6074585 w 280541"/>
                  <a:gd name="T13" fmla="*/ 67316834 h 374383"/>
                  <a:gd name="T14" fmla="*/ 12005661 w 280541"/>
                  <a:gd name="T15" fmla="*/ 69787058 h 374383"/>
                  <a:gd name="T16" fmla="*/ 17936764 w 280541"/>
                  <a:gd name="T17" fmla="*/ 62376036 h 374383"/>
                  <a:gd name="T18" fmla="*/ 16242107 w 280541"/>
                  <a:gd name="T19" fmla="*/ 57435668 h 374383"/>
                  <a:gd name="T20" fmla="*/ 13700314 w 280541"/>
                  <a:gd name="T21" fmla="*/ 42614045 h 374383"/>
                  <a:gd name="T22" fmla="*/ 16242107 w 280541"/>
                  <a:gd name="T23" fmla="*/ 27792324 h 374383"/>
                  <a:gd name="T24" fmla="*/ 17936764 w 280541"/>
                  <a:gd name="T25" fmla="*/ 10500432 h 374383"/>
                  <a:gd name="T26" fmla="*/ 13700314 w 280541"/>
                  <a:gd name="T27" fmla="*/ 619250 h 374383"/>
                  <a:gd name="T28" fmla="*/ 5227308 w 280541"/>
                  <a:gd name="T29" fmla="*/ 3089506 h 374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0541"/>
                  <a:gd name="T46" fmla="*/ 0 h 374383"/>
                  <a:gd name="T47" fmla="*/ 280541 w 280541"/>
                  <a:gd name="T48" fmla="*/ 374383 h 374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0541" h="374383">
                    <a:moveTo>
                      <a:pt x="81758" y="16574"/>
                    </a:moveTo>
                    <a:cubicBezTo>
                      <a:pt x="61880" y="27618"/>
                      <a:pt x="90006" y="52070"/>
                      <a:pt x="95010" y="69583"/>
                    </a:cubicBezTo>
                    <a:cubicBezTo>
                      <a:pt x="107012" y="111589"/>
                      <a:pt x="118347" y="107089"/>
                      <a:pt x="95010" y="149096"/>
                    </a:cubicBezTo>
                    <a:cubicBezTo>
                      <a:pt x="79540" y="176942"/>
                      <a:pt x="42001" y="228609"/>
                      <a:pt x="42001" y="228609"/>
                    </a:cubicBezTo>
                    <a:cubicBezTo>
                      <a:pt x="33166" y="255113"/>
                      <a:pt x="0" y="284876"/>
                      <a:pt x="15497" y="308122"/>
                    </a:cubicBezTo>
                    <a:cubicBezTo>
                      <a:pt x="24332" y="321374"/>
                      <a:pt x="28749" y="339043"/>
                      <a:pt x="42001" y="347878"/>
                    </a:cubicBezTo>
                    <a:cubicBezTo>
                      <a:pt x="57156" y="357981"/>
                      <a:pt x="77090" y="357873"/>
                      <a:pt x="95010" y="361131"/>
                    </a:cubicBezTo>
                    <a:cubicBezTo>
                      <a:pt x="125742" y="366719"/>
                      <a:pt x="156853" y="369966"/>
                      <a:pt x="187775" y="374383"/>
                    </a:cubicBezTo>
                    <a:cubicBezTo>
                      <a:pt x="189794" y="373979"/>
                      <a:pt x="280541" y="368572"/>
                      <a:pt x="280541" y="334626"/>
                    </a:cubicBezTo>
                    <a:cubicBezTo>
                      <a:pt x="280541" y="322132"/>
                      <a:pt x="261841" y="317878"/>
                      <a:pt x="254036" y="308122"/>
                    </a:cubicBezTo>
                    <a:cubicBezTo>
                      <a:pt x="224678" y="271424"/>
                      <a:pt x="228276" y="270598"/>
                      <a:pt x="214280" y="228609"/>
                    </a:cubicBezTo>
                    <a:cubicBezTo>
                      <a:pt x="247590" y="128678"/>
                      <a:pt x="202657" y="251855"/>
                      <a:pt x="254036" y="149096"/>
                    </a:cubicBezTo>
                    <a:cubicBezTo>
                      <a:pt x="263540" y="130088"/>
                      <a:pt x="276296" y="73309"/>
                      <a:pt x="280541" y="56331"/>
                    </a:cubicBezTo>
                    <a:cubicBezTo>
                      <a:pt x="267811" y="43601"/>
                      <a:pt x="232517" y="4842"/>
                      <a:pt x="214280" y="3322"/>
                    </a:cubicBezTo>
                    <a:cubicBezTo>
                      <a:pt x="174417" y="0"/>
                      <a:pt x="101636" y="5531"/>
                      <a:pt x="81758" y="16574"/>
                    </a:cubicBezTo>
                    <a:close/>
                  </a:path>
                </a:pathLst>
              </a:custGeom>
              <a:noFill/>
              <a:ln w="12700">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70"/>
              <p:cNvSpPr>
                <a:spLocks noChangeArrowheads="1"/>
              </p:cNvSpPr>
              <p:nvPr/>
            </p:nvSpPr>
            <p:spPr bwMode="auto">
              <a:xfrm>
                <a:off x="768709" y="532321"/>
                <a:ext cx="860554" cy="290821"/>
              </a:xfrm>
              <a:custGeom>
                <a:avLst/>
                <a:gdLst>
                  <a:gd name="T0" fmla="*/ 603005 w 764443"/>
                  <a:gd name="T1" fmla="*/ 23747 h 290823"/>
                  <a:gd name="T2" fmla="*/ 274090 w 764443"/>
                  <a:gd name="T3" fmla="*/ 76755 h 290823"/>
                  <a:gd name="T4" fmla="*/ 164454 w 764443"/>
                  <a:gd name="T5" fmla="*/ 103260 h 290823"/>
                  <a:gd name="T6" fmla="*/ 0 w 764443"/>
                  <a:gd name="T7" fmla="*/ 116512 h 290823"/>
                  <a:gd name="T8" fmla="*/ 109635 w 764443"/>
                  <a:gd name="T9" fmla="*/ 196025 h 290823"/>
                  <a:gd name="T10" fmla="*/ 164454 w 764443"/>
                  <a:gd name="T11" fmla="*/ 249033 h 290823"/>
                  <a:gd name="T12" fmla="*/ 328909 w 764443"/>
                  <a:gd name="T13" fmla="*/ 262286 h 290823"/>
                  <a:gd name="T14" fmla="*/ 548187 w 764443"/>
                  <a:gd name="T15" fmla="*/ 288790 h 290823"/>
                  <a:gd name="T16" fmla="*/ 1206003 w 764443"/>
                  <a:gd name="T17" fmla="*/ 275538 h 290823"/>
                  <a:gd name="T18" fmla="*/ 1096367 w 764443"/>
                  <a:gd name="T19" fmla="*/ 249033 h 290823"/>
                  <a:gd name="T20" fmla="*/ 1260823 w 764443"/>
                  <a:gd name="T21" fmla="*/ 222529 h 290823"/>
                  <a:gd name="T22" fmla="*/ 2247551 w 764443"/>
                  <a:gd name="T23" fmla="*/ 235781 h 290823"/>
                  <a:gd name="T24" fmla="*/ 3069831 w 764443"/>
                  <a:gd name="T25" fmla="*/ 249033 h 290823"/>
                  <a:gd name="T26" fmla="*/ 2850556 w 764443"/>
                  <a:gd name="T27" fmla="*/ 129764 h 290823"/>
                  <a:gd name="T28" fmla="*/ 2686098 w 764443"/>
                  <a:gd name="T29" fmla="*/ 116512 h 290823"/>
                  <a:gd name="T30" fmla="*/ 2521641 w 764443"/>
                  <a:gd name="T31" fmla="*/ 90007 h 290823"/>
                  <a:gd name="T32" fmla="*/ 2357187 w 764443"/>
                  <a:gd name="T33" fmla="*/ 76755 h 290823"/>
                  <a:gd name="T34" fmla="*/ 1809003 w 764443"/>
                  <a:gd name="T35" fmla="*/ 50251 h 290823"/>
                  <a:gd name="T36" fmla="*/ 603005 w 764443"/>
                  <a:gd name="T37" fmla="*/ 23747 h 2908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4443"/>
                  <a:gd name="T58" fmla="*/ 0 h 290823"/>
                  <a:gd name="T59" fmla="*/ 764443 w 764443"/>
                  <a:gd name="T60" fmla="*/ 290823 h 2908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4443" h="290823">
                    <a:moveTo>
                      <a:pt x="145774" y="23747"/>
                    </a:moveTo>
                    <a:cubicBezTo>
                      <a:pt x="83931" y="28164"/>
                      <a:pt x="88785" y="54231"/>
                      <a:pt x="66261" y="76755"/>
                    </a:cubicBezTo>
                    <a:cubicBezTo>
                      <a:pt x="57426" y="85590"/>
                      <a:pt x="50470" y="96832"/>
                      <a:pt x="39756" y="103260"/>
                    </a:cubicBezTo>
                    <a:cubicBezTo>
                      <a:pt x="27778" y="110447"/>
                      <a:pt x="13252" y="112095"/>
                      <a:pt x="0" y="116512"/>
                    </a:cubicBezTo>
                    <a:cubicBezTo>
                      <a:pt x="8835" y="143016"/>
                      <a:pt x="19728" y="168921"/>
                      <a:pt x="26504" y="196025"/>
                    </a:cubicBezTo>
                    <a:cubicBezTo>
                      <a:pt x="30921" y="213694"/>
                      <a:pt x="28378" y="234811"/>
                      <a:pt x="39756" y="249033"/>
                    </a:cubicBezTo>
                    <a:cubicBezTo>
                      <a:pt x="48483" y="259941"/>
                      <a:pt x="66673" y="256783"/>
                      <a:pt x="79513" y="262286"/>
                    </a:cubicBezTo>
                    <a:cubicBezTo>
                      <a:pt x="97671" y="270068"/>
                      <a:pt x="114852" y="279955"/>
                      <a:pt x="132522" y="288790"/>
                    </a:cubicBezTo>
                    <a:cubicBezTo>
                      <a:pt x="185531" y="284373"/>
                      <a:pt x="240599" y="290823"/>
                      <a:pt x="291548" y="275538"/>
                    </a:cubicBezTo>
                    <a:cubicBezTo>
                      <a:pt x="303516" y="271948"/>
                      <a:pt x="262013" y="261155"/>
                      <a:pt x="265043" y="249033"/>
                    </a:cubicBezTo>
                    <a:cubicBezTo>
                      <a:pt x="268906" y="233581"/>
                      <a:pt x="291548" y="231364"/>
                      <a:pt x="304800" y="222529"/>
                    </a:cubicBezTo>
                    <a:cubicBezTo>
                      <a:pt x="384313" y="226946"/>
                      <a:pt x="464318" y="225903"/>
                      <a:pt x="543339" y="235781"/>
                    </a:cubicBezTo>
                    <a:cubicBezTo>
                      <a:pt x="764443" y="263419"/>
                      <a:pt x="446691" y="281861"/>
                      <a:pt x="742122" y="249033"/>
                    </a:cubicBezTo>
                    <a:cubicBezTo>
                      <a:pt x="731053" y="182625"/>
                      <a:pt x="744196" y="166486"/>
                      <a:pt x="689113" y="129764"/>
                    </a:cubicBezTo>
                    <a:cubicBezTo>
                      <a:pt x="677490" y="122015"/>
                      <a:pt x="662608" y="120929"/>
                      <a:pt x="649356" y="116512"/>
                    </a:cubicBezTo>
                    <a:cubicBezTo>
                      <a:pt x="636104" y="107677"/>
                      <a:pt x="623846" y="97130"/>
                      <a:pt x="609600" y="90007"/>
                    </a:cubicBezTo>
                    <a:cubicBezTo>
                      <a:pt x="597106" y="83760"/>
                      <a:pt x="583454" y="79896"/>
                      <a:pt x="569843" y="76755"/>
                    </a:cubicBezTo>
                    <a:cubicBezTo>
                      <a:pt x="525948" y="66626"/>
                      <a:pt x="480059" y="64496"/>
                      <a:pt x="437322" y="50251"/>
                    </a:cubicBezTo>
                    <a:cubicBezTo>
                      <a:pt x="286567" y="0"/>
                      <a:pt x="207618" y="19330"/>
                      <a:pt x="145774" y="23747"/>
                    </a:cubicBezTo>
                    <a:close/>
                  </a:path>
                </a:pathLst>
              </a:custGeom>
              <a:noFill/>
              <a:ln w="12700">
                <a:solidFill>
                  <a:srgbClr val="008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solidFill>
                    <a:srgbClr val="008000"/>
                  </a:solidFill>
                </a:endParaRPr>
              </a:p>
            </p:txBody>
          </p:sp>
          <p:cxnSp>
            <p:nvCxnSpPr>
              <p:cNvPr id="27" name="Straight Connector 72"/>
              <p:cNvCxnSpPr>
                <a:cxnSpLocks noChangeShapeType="1"/>
              </p:cNvCxnSpPr>
              <p:nvPr/>
            </p:nvCxnSpPr>
            <p:spPr bwMode="auto">
              <a:xfrm rot="5400000">
                <a:off x="327084" y="1867246"/>
                <a:ext cx="447263" cy="322985"/>
              </a:xfrm>
              <a:prstGeom prst="line">
                <a:avLst/>
              </a:prstGeom>
              <a:noFill/>
              <a:ln w="127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28" name="Straight Connector 74"/>
              <p:cNvCxnSpPr>
                <a:cxnSpLocks noChangeShapeType="1"/>
              </p:cNvCxnSpPr>
              <p:nvPr/>
            </p:nvCxnSpPr>
            <p:spPr bwMode="auto">
              <a:xfrm rot="5400000">
                <a:off x="996348" y="2205798"/>
                <a:ext cx="447263" cy="322985"/>
              </a:xfrm>
              <a:prstGeom prst="line">
                <a:avLst/>
              </a:prstGeom>
              <a:noFill/>
              <a:ln w="127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29" name="Straight Connector 75"/>
              <p:cNvCxnSpPr>
                <a:cxnSpLocks noChangeShapeType="1"/>
              </p:cNvCxnSpPr>
              <p:nvPr/>
            </p:nvCxnSpPr>
            <p:spPr bwMode="auto">
              <a:xfrm rot="5400000">
                <a:off x="585504" y="1687301"/>
                <a:ext cx="447263" cy="322985"/>
              </a:xfrm>
              <a:prstGeom prst="line">
                <a:avLst/>
              </a:prstGeom>
              <a:noFill/>
              <a:ln w="12700">
                <a:solidFill>
                  <a:srgbClr val="FF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30" name="Freeform 77"/>
              <p:cNvSpPr>
                <a:spLocks noChangeArrowheads="1"/>
              </p:cNvSpPr>
              <p:nvPr/>
            </p:nvSpPr>
            <p:spPr bwMode="auto">
              <a:xfrm>
                <a:off x="357582" y="2081681"/>
                <a:ext cx="727867" cy="542420"/>
              </a:xfrm>
              <a:custGeom>
                <a:avLst/>
                <a:gdLst>
                  <a:gd name="T0" fmla="*/ 696833 w 727789"/>
                  <a:gd name="T1" fmla="*/ 514350 h 542423"/>
                  <a:gd name="T2" fmla="*/ 511096 w 727789"/>
                  <a:gd name="T3" fmla="*/ 514350 h 542423"/>
                  <a:gd name="T4" fmla="*/ 496808 w 727789"/>
                  <a:gd name="T5" fmla="*/ 504825 h 542423"/>
                  <a:gd name="T6" fmla="*/ 482521 w 727789"/>
                  <a:gd name="T7" fmla="*/ 500063 h 542423"/>
                  <a:gd name="T8" fmla="*/ 468233 w 727789"/>
                  <a:gd name="T9" fmla="*/ 490538 h 542423"/>
                  <a:gd name="T10" fmla="*/ 411083 w 727789"/>
                  <a:gd name="T11" fmla="*/ 481013 h 542423"/>
                  <a:gd name="T12" fmla="*/ 339646 w 727789"/>
                  <a:gd name="T13" fmla="*/ 471488 h 542423"/>
                  <a:gd name="T14" fmla="*/ 253921 w 727789"/>
                  <a:gd name="T15" fmla="*/ 461963 h 542423"/>
                  <a:gd name="T16" fmla="*/ 206296 w 727789"/>
                  <a:gd name="T17" fmla="*/ 447675 h 542423"/>
                  <a:gd name="T18" fmla="*/ 192008 w 727789"/>
                  <a:gd name="T19" fmla="*/ 438150 h 542423"/>
                  <a:gd name="T20" fmla="*/ 177721 w 727789"/>
                  <a:gd name="T21" fmla="*/ 433388 h 542423"/>
                  <a:gd name="T22" fmla="*/ 149146 w 727789"/>
                  <a:gd name="T23" fmla="*/ 414338 h 542423"/>
                  <a:gd name="T24" fmla="*/ 106283 w 727789"/>
                  <a:gd name="T25" fmla="*/ 385763 h 542423"/>
                  <a:gd name="T26" fmla="*/ 91996 w 727789"/>
                  <a:gd name="T27" fmla="*/ 376238 h 542423"/>
                  <a:gd name="T28" fmla="*/ 77708 w 727789"/>
                  <a:gd name="T29" fmla="*/ 371475 h 542423"/>
                  <a:gd name="T30" fmla="*/ 30083 w 727789"/>
                  <a:gd name="T31" fmla="*/ 314325 h 542423"/>
                  <a:gd name="T32" fmla="*/ 20558 w 727789"/>
                  <a:gd name="T33" fmla="*/ 300038 h 542423"/>
                  <a:gd name="T34" fmla="*/ 11033 w 727789"/>
                  <a:gd name="T35" fmla="*/ 285750 h 542423"/>
                  <a:gd name="T36" fmla="*/ 11033 w 727789"/>
                  <a:gd name="T37" fmla="*/ 223838 h 542423"/>
                  <a:gd name="T38" fmla="*/ 30083 w 727789"/>
                  <a:gd name="T39" fmla="*/ 195263 h 542423"/>
                  <a:gd name="T40" fmla="*/ 44371 w 727789"/>
                  <a:gd name="T41" fmla="*/ 180975 h 542423"/>
                  <a:gd name="T42" fmla="*/ 253921 w 727789"/>
                  <a:gd name="T43" fmla="*/ 176213 h 542423"/>
                  <a:gd name="T44" fmla="*/ 253921 w 727789"/>
                  <a:gd name="T45" fmla="*/ 109538 h 542423"/>
                  <a:gd name="T46" fmla="*/ 263446 w 727789"/>
                  <a:gd name="T47" fmla="*/ 42863 h 542423"/>
                  <a:gd name="T48" fmla="*/ 272971 w 727789"/>
                  <a:gd name="T49" fmla="*/ 14288 h 542423"/>
                  <a:gd name="T50" fmla="*/ 301546 w 727789"/>
                  <a:gd name="T51" fmla="*/ 0 h 542423"/>
                  <a:gd name="T52" fmla="*/ 334883 w 727789"/>
                  <a:gd name="T53" fmla="*/ 4763 h 542423"/>
                  <a:gd name="T54" fmla="*/ 396796 w 727789"/>
                  <a:gd name="T55" fmla="*/ 28575 h 542423"/>
                  <a:gd name="T56" fmla="*/ 434896 w 727789"/>
                  <a:gd name="T57" fmla="*/ 42863 h 542423"/>
                  <a:gd name="T58" fmla="*/ 468233 w 727789"/>
                  <a:gd name="T59" fmla="*/ 66675 h 542423"/>
                  <a:gd name="T60" fmla="*/ 482521 w 727789"/>
                  <a:gd name="T61" fmla="*/ 76200 h 542423"/>
                  <a:gd name="T62" fmla="*/ 501571 w 727789"/>
                  <a:gd name="T63" fmla="*/ 90488 h 542423"/>
                  <a:gd name="T64" fmla="*/ 530146 w 727789"/>
                  <a:gd name="T65" fmla="*/ 109538 h 542423"/>
                  <a:gd name="T66" fmla="*/ 568246 w 727789"/>
                  <a:gd name="T67" fmla="*/ 133350 h 542423"/>
                  <a:gd name="T68" fmla="*/ 596821 w 727789"/>
                  <a:gd name="T69" fmla="*/ 157163 h 542423"/>
                  <a:gd name="T70" fmla="*/ 625396 w 727789"/>
                  <a:gd name="T71" fmla="*/ 176213 h 542423"/>
                  <a:gd name="T72" fmla="*/ 630158 w 727789"/>
                  <a:gd name="T73" fmla="*/ 190500 h 542423"/>
                  <a:gd name="T74" fmla="*/ 649208 w 727789"/>
                  <a:gd name="T75" fmla="*/ 219075 h 542423"/>
                  <a:gd name="T76" fmla="*/ 663496 w 727789"/>
                  <a:gd name="T77" fmla="*/ 252413 h 542423"/>
                  <a:gd name="T78" fmla="*/ 668258 w 727789"/>
                  <a:gd name="T79" fmla="*/ 266700 h 542423"/>
                  <a:gd name="T80" fmla="*/ 682546 w 727789"/>
                  <a:gd name="T81" fmla="*/ 319088 h 542423"/>
                  <a:gd name="T82" fmla="*/ 692071 w 727789"/>
                  <a:gd name="T83" fmla="*/ 338138 h 542423"/>
                  <a:gd name="T84" fmla="*/ 696833 w 727789"/>
                  <a:gd name="T85" fmla="*/ 352425 h 542423"/>
                  <a:gd name="T86" fmla="*/ 706358 w 727789"/>
                  <a:gd name="T87" fmla="*/ 371475 h 542423"/>
                  <a:gd name="T88" fmla="*/ 711121 w 727789"/>
                  <a:gd name="T89" fmla="*/ 390525 h 542423"/>
                  <a:gd name="T90" fmla="*/ 715883 w 727789"/>
                  <a:gd name="T91" fmla="*/ 404813 h 542423"/>
                  <a:gd name="T92" fmla="*/ 711121 w 727789"/>
                  <a:gd name="T93" fmla="*/ 495300 h 542423"/>
                  <a:gd name="T94" fmla="*/ 696833 w 727789"/>
                  <a:gd name="T95" fmla="*/ 509588 h 542423"/>
                  <a:gd name="T96" fmla="*/ 696833 w 727789"/>
                  <a:gd name="T97" fmla="*/ 514350 h 5424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7789"/>
                  <a:gd name="T148" fmla="*/ 0 h 542423"/>
                  <a:gd name="T149" fmla="*/ 727789 w 727789"/>
                  <a:gd name="T150" fmla="*/ 542423 h 5424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7789" h="542423">
                    <a:moveTo>
                      <a:pt x="696833" y="514350"/>
                    </a:moveTo>
                    <a:cubicBezTo>
                      <a:pt x="665877" y="515144"/>
                      <a:pt x="666427" y="526299"/>
                      <a:pt x="511096" y="514350"/>
                    </a:cubicBezTo>
                    <a:cubicBezTo>
                      <a:pt x="505389" y="513911"/>
                      <a:pt x="501928" y="507385"/>
                      <a:pt x="496808" y="504825"/>
                    </a:cubicBezTo>
                    <a:cubicBezTo>
                      <a:pt x="492318" y="502580"/>
                      <a:pt x="487283" y="501650"/>
                      <a:pt x="482521" y="500063"/>
                    </a:cubicBezTo>
                    <a:cubicBezTo>
                      <a:pt x="477758" y="496888"/>
                      <a:pt x="473353" y="493098"/>
                      <a:pt x="468233" y="490538"/>
                    </a:cubicBezTo>
                    <a:cubicBezTo>
                      <a:pt x="451985" y="482414"/>
                      <a:pt x="425497" y="482935"/>
                      <a:pt x="411083" y="481013"/>
                    </a:cubicBezTo>
                    <a:cubicBezTo>
                      <a:pt x="345569" y="472278"/>
                      <a:pt x="425986" y="479711"/>
                      <a:pt x="339646" y="471488"/>
                    </a:cubicBezTo>
                    <a:cubicBezTo>
                      <a:pt x="261749" y="464069"/>
                      <a:pt x="306971" y="470804"/>
                      <a:pt x="253921" y="461963"/>
                    </a:cubicBezTo>
                    <a:cubicBezTo>
                      <a:pt x="219136" y="450368"/>
                      <a:pt x="235086" y="454873"/>
                      <a:pt x="206296" y="447675"/>
                    </a:cubicBezTo>
                    <a:cubicBezTo>
                      <a:pt x="201533" y="444500"/>
                      <a:pt x="197128" y="440710"/>
                      <a:pt x="192008" y="438150"/>
                    </a:cubicBezTo>
                    <a:cubicBezTo>
                      <a:pt x="187518" y="435905"/>
                      <a:pt x="182109" y="435826"/>
                      <a:pt x="177721" y="433388"/>
                    </a:cubicBezTo>
                    <a:cubicBezTo>
                      <a:pt x="167714" y="427829"/>
                      <a:pt x="158671" y="420688"/>
                      <a:pt x="149146" y="414338"/>
                    </a:cubicBezTo>
                    <a:lnTo>
                      <a:pt x="106283" y="385763"/>
                    </a:lnTo>
                    <a:cubicBezTo>
                      <a:pt x="101521" y="382588"/>
                      <a:pt x="97426" y="378048"/>
                      <a:pt x="91996" y="376238"/>
                    </a:cubicBezTo>
                    <a:lnTo>
                      <a:pt x="77708" y="371475"/>
                    </a:lnTo>
                    <a:cubicBezTo>
                      <a:pt x="41037" y="334804"/>
                      <a:pt x="56606" y="354109"/>
                      <a:pt x="30083" y="314325"/>
                    </a:cubicBezTo>
                    <a:lnTo>
                      <a:pt x="20558" y="300038"/>
                    </a:lnTo>
                    <a:lnTo>
                      <a:pt x="11033" y="285750"/>
                    </a:lnTo>
                    <a:cubicBezTo>
                      <a:pt x="3042" y="261775"/>
                      <a:pt x="0" y="259143"/>
                      <a:pt x="11033" y="223838"/>
                    </a:cubicBezTo>
                    <a:cubicBezTo>
                      <a:pt x="14447" y="212911"/>
                      <a:pt x="21988" y="203358"/>
                      <a:pt x="30083" y="195263"/>
                    </a:cubicBezTo>
                    <a:cubicBezTo>
                      <a:pt x="34846" y="190500"/>
                      <a:pt x="37660" y="181546"/>
                      <a:pt x="44371" y="180975"/>
                    </a:cubicBezTo>
                    <a:cubicBezTo>
                      <a:pt x="113987" y="175050"/>
                      <a:pt x="184071" y="177800"/>
                      <a:pt x="253921" y="176213"/>
                    </a:cubicBezTo>
                    <a:cubicBezTo>
                      <a:pt x="264773" y="132801"/>
                      <a:pt x="253921" y="185331"/>
                      <a:pt x="253921" y="109538"/>
                    </a:cubicBezTo>
                    <a:cubicBezTo>
                      <a:pt x="253921" y="97316"/>
                      <a:pt x="259048" y="58988"/>
                      <a:pt x="263446" y="42863"/>
                    </a:cubicBezTo>
                    <a:cubicBezTo>
                      <a:pt x="266088" y="33177"/>
                      <a:pt x="264617" y="19857"/>
                      <a:pt x="272971" y="14288"/>
                    </a:cubicBezTo>
                    <a:cubicBezTo>
                      <a:pt x="291435" y="1978"/>
                      <a:pt x="281828" y="6573"/>
                      <a:pt x="301546" y="0"/>
                    </a:cubicBezTo>
                    <a:cubicBezTo>
                      <a:pt x="312658" y="1588"/>
                      <a:pt x="323993" y="2040"/>
                      <a:pt x="334883" y="4763"/>
                    </a:cubicBezTo>
                    <a:cubicBezTo>
                      <a:pt x="420398" y="26142"/>
                      <a:pt x="347344" y="10030"/>
                      <a:pt x="396796" y="28575"/>
                    </a:cubicBezTo>
                    <a:cubicBezTo>
                      <a:pt x="430887" y="41360"/>
                      <a:pt x="401148" y="23578"/>
                      <a:pt x="434896" y="42863"/>
                    </a:cubicBezTo>
                    <a:cubicBezTo>
                      <a:pt x="446115" y="49274"/>
                      <a:pt x="458017" y="59378"/>
                      <a:pt x="468233" y="66675"/>
                    </a:cubicBezTo>
                    <a:cubicBezTo>
                      <a:pt x="472891" y="70002"/>
                      <a:pt x="477863" y="72873"/>
                      <a:pt x="482521" y="76200"/>
                    </a:cubicBezTo>
                    <a:cubicBezTo>
                      <a:pt x="488980" y="80814"/>
                      <a:pt x="495068" y="85936"/>
                      <a:pt x="501571" y="90488"/>
                    </a:cubicBezTo>
                    <a:cubicBezTo>
                      <a:pt x="510949" y="97053"/>
                      <a:pt x="522051" y="101443"/>
                      <a:pt x="530146" y="109538"/>
                    </a:cubicBezTo>
                    <a:cubicBezTo>
                      <a:pt x="550478" y="129870"/>
                      <a:pt x="538180" y="121324"/>
                      <a:pt x="568246" y="133350"/>
                    </a:cubicBezTo>
                    <a:cubicBezTo>
                      <a:pt x="609975" y="175082"/>
                      <a:pt x="557047" y="124018"/>
                      <a:pt x="596821" y="157163"/>
                    </a:cubicBezTo>
                    <a:cubicBezTo>
                      <a:pt x="620605" y="176982"/>
                      <a:pt x="600286" y="167842"/>
                      <a:pt x="625396" y="176213"/>
                    </a:cubicBezTo>
                    <a:cubicBezTo>
                      <a:pt x="626983" y="180975"/>
                      <a:pt x="627720" y="186112"/>
                      <a:pt x="630158" y="190500"/>
                    </a:cubicBezTo>
                    <a:cubicBezTo>
                      <a:pt x="635717" y="200507"/>
                      <a:pt x="645588" y="208215"/>
                      <a:pt x="649208" y="219075"/>
                    </a:cubicBezTo>
                    <a:cubicBezTo>
                      <a:pt x="660380" y="252588"/>
                      <a:pt x="645838" y="211209"/>
                      <a:pt x="663496" y="252413"/>
                    </a:cubicBezTo>
                    <a:cubicBezTo>
                      <a:pt x="665473" y="257027"/>
                      <a:pt x="666937" y="261857"/>
                      <a:pt x="668258" y="266700"/>
                    </a:cubicBezTo>
                    <a:cubicBezTo>
                      <a:pt x="670082" y="273387"/>
                      <a:pt x="677063" y="306296"/>
                      <a:pt x="682546" y="319088"/>
                    </a:cubicBezTo>
                    <a:cubicBezTo>
                      <a:pt x="685343" y="325613"/>
                      <a:pt x="689274" y="331612"/>
                      <a:pt x="692071" y="338138"/>
                    </a:cubicBezTo>
                    <a:cubicBezTo>
                      <a:pt x="694048" y="342752"/>
                      <a:pt x="694856" y="347811"/>
                      <a:pt x="696833" y="352425"/>
                    </a:cubicBezTo>
                    <a:cubicBezTo>
                      <a:pt x="699630" y="358951"/>
                      <a:pt x="703865" y="364828"/>
                      <a:pt x="706358" y="371475"/>
                    </a:cubicBezTo>
                    <a:cubicBezTo>
                      <a:pt x="708656" y="377604"/>
                      <a:pt x="709323" y="384231"/>
                      <a:pt x="711121" y="390525"/>
                    </a:cubicBezTo>
                    <a:cubicBezTo>
                      <a:pt x="712500" y="395352"/>
                      <a:pt x="714296" y="400050"/>
                      <a:pt x="715883" y="404813"/>
                    </a:cubicBezTo>
                    <a:cubicBezTo>
                      <a:pt x="714296" y="434975"/>
                      <a:pt x="716524" y="465583"/>
                      <a:pt x="711121" y="495300"/>
                    </a:cubicBezTo>
                    <a:cubicBezTo>
                      <a:pt x="709916" y="501927"/>
                      <a:pt x="700569" y="503984"/>
                      <a:pt x="696833" y="509588"/>
                    </a:cubicBezTo>
                    <a:cubicBezTo>
                      <a:pt x="674943" y="542423"/>
                      <a:pt x="727789" y="513556"/>
                      <a:pt x="696833" y="514350"/>
                    </a:cubicBezTo>
                    <a:close/>
                  </a:path>
                </a:pathLst>
              </a:custGeom>
              <a:noFill/>
              <a:ln w="127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31" name="Straight Connector 79"/>
              <p:cNvCxnSpPr>
                <a:cxnSpLocks noChangeShapeType="1"/>
                <a:stCxn id="24" idx="4"/>
                <a:endCxn id="25" idx="0"/>
              </p:cNvCxnSpPr>
              <p:nvPr/>
            </p:nvCxnSpPr>
            <p:spPr bwMode="auto">
              <a:xfrm flipV="1">
                <a:off x="1497656" y="1591271"/>
                <a:ext cx="1099491" cy="5466"/>
              </a:xfrm>
              <a:prstGeom prst="line">
                <a:avLst/>
              </a:prstGeom>
              <a:noFill/>
              <a:ln w="127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32" name="Straight Connector 80"/>
              <p:cNvCxnSpPr>
                <a:cxnSpLocks noChangeShapeType="1"/>
                <a:endCxn id="25" idx="6"/>
              </p:cNvCxnSpPr>
              <p:nvPr/>
            </p:nvCxnSpPr>
            <p:spPr bwMode="auto">
              <a:xfrm flipV="1">
                <a:off x="1381473" y="2123948"/>
                <a:ext cx="1234416" cy="19711"/>
              </a:xfrm>
              <a:prstGeom prst="line">
                <a:avLst/>
              </a:prstGeom>
              <a:noFill/>
              <a:ln w="127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33" name="Straight Connector 85"/>
              <p:cNvCxnSpPr>
                <a:cxnSpLocks noChangeShapeType="1"/>
                <a:stCxn id="24" idx="22"/>
                <a:endCxn id="26" idx="3"/>
              </p:cNvCxnSpPr>
              <p:nvPr/>
            </p:nvCxnSpPr>
            <p:spPr bwMode="auto">
              <a:xfrm flipV="1">
                <a:off x="768709" y="648832"/>
                <a:ext cx="1588" cy="1106930"/>
              </a:xfrm>
              <a:prstGeom prst="line">
                <a:avLst/>
              </a:prstGeom>
              <a:noFill/>
              <a:ln w="12700">
                <a:solidFill>
                  <a:srgbClr val="008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34" name="Straight Connector 86"/>
              <p:cNvCxnSpPr>
                <a:cxnSpLocks noChangeShapeType="1"/>
              </p:cNvCxnSpPr>
              <p:nvPr/>
            </p:nvCxnSpPr>
            <p:spPr bwMode="auto">
              <a:xfrm rot="16200000" flipV="1">
                <a:off x="1155083" y="1226933"/>
                <a:ext cx="945913" cy="2444"/>
              </a:xfrm>
              <a:prstGeom prst="line">
                <a:avLst/>
              </a:prstGeom>
              <a:noFill/>
              <a:ln w="12700">
                <a:solidFill>
                  <a:srgbClr val="008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35" name="TextBox 90"/>
              <p:cNvSpPr txBox="1">
                <a:spLocks noChangeArrowheads="1"/>
              </p:cNvSpPr>
              <p:nvPr/>
            </p:nvSpPr>
            <p:spPr bwMode="auto">
              <a:xfrm>
                <a:off x="239841" y="2674885"/>
                <a:ext cx="992685"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accent1"/>
                    </a:solidFill>
                    <a:latin typeface="Arial" charset="0"/>
                    <a:ea typeface="ＭＳ Ｐゴシック" charset="0"/>
                    <a:cs typeface="ＭＳ Ｐゴシック" charset="0"/>
                  </a:defRPr>
                </a:lvl1pPr>
                <a:lvl2pPr marL="742950" indent="-285750">
                  <a:defRPr sz="2000" b="1">
                    <a:solidFill>
                      <a:schemeClr val="accent1"/>
                    </a:solidFill>
                    <a:latin typeface="Arial" charset="0"/>
                    <a:ea typeface="ＭＳ Ｐゴシック" charset="0"/>
                  </a:defRPr>
                </a:lvl2pPr>
                <a:lvl3pPr marL="1143000" indent="-228600">
                  <a:defRPr sz="2000" b="1">
                    <a:solidFill>
                      <a:schemeClr val="accent1"/>
                    </a:solidFill>
                    <a:latin typeface="Arial" charset="0"/>
                    <a:ea typeface="ＭＳ Ｐゴシック" charset="0"/>
                  </a:defRPr>
                </a:lvl3pPr>
                <a:lvl4pPr marL="1600200" indent="-228600">
                  <a:defRPr sz="2000" b="1">
                    <a:solidFill>
                      <a:schemeClr val="accent1"/>
                    </a:solidFill>
                    <a:latin typeface="Arial" charset="0"/>
                    <a:ea typeface="ＭＳ Ｐゴシック" charset="0"/>
                  </a:defRPr>
                </a:lvl4pPr>
                <a:lvl5pPr marL="2057400" indent="-228600">
                  <a:defRPr sz="2000" b="1">
                    <a:solidFill>
                      <a:schemeClr val="accent1"/>
                    </a:solidFill>
                    <a:latin typeface="Arial" charset="0"/>
                    <a:ea typeface="ＭＳ Ｐゴシック" charset="0"/>
                  </a:defRPr>
                </a:lvl5pPr>
                <a:lvl6pPr marL="2514600" indent="-228600" eaLnBrk="0" fontAlgn="base" hangingPunct="0">
                  <a:spcBef>
                    <a:spcPct val="0"/>
                  </a:spcBef>
                  <a:spcAft>
                    <a:spcPct val="0"/>
                  </a:spcAft>
                  <a:defRPr sz="2000" b="1">
                    <a:solidFill>
                      <a:schemeClr val="accent1"/>
                    </a:solidFill>
                    <a:latin typeface="Arial" charset="0"/>
                    <a:ea typeface="ＭＳ Ｐゴシック" charset="0"/>
                  </a:defRPr>
                </a:lvl6pPr>
                <a:lvl7pPr marL="2971800" indent="-228600" eaLnBrk="0" fontAlgn="base" hangingPunct="0">
                  <a:spcBef>
                    <a:spcPct val="0"/>
                  </a:spcBef>
                  <a:spcAft>
                    <a:spcPct val="0"/>
                  </a:spcAft>
                  <a:defRPr sz="2000" b="1">
                    <a:solidFill>
                      <a:schemeClr val="accent1"/>
                    </a:solidFill>
                    <a:latin typeface="Arial" charset="0"/>
                    <a:ea typeface="ＭＳ Ｐゴシック" charset="0"/>
                  </a:defRPr>
                </a:lvl7pPr>
                <a:lvl8pPr marL="3429000" indent="-228600" eaLnBrk="0" fontAlgn="base" hangingPunct="0">
                  <a:spcBef>
                    <a:spcPct val="0"/>
                  </a:spcBef>
                  <a:spcAft>
                    <a:spcPct val="0"/>
                  </a:spcAft>
                  <a:defRPr sz="2000" b="1">
                    <a:solidFill>
                      <a:schemeClr val="accent1"/>
                    </a:solidFill>
                    <a:latin typeface="Arial" charset="0"/>
                    <a:ea typeface="ＭＳ Ｐゴシック" charset="0"/>
                  </a:defRPr>
                </a:lvl8pPr>
                <a:lvl9pPr marL="3886200" indent="-228600" eaLnBrk="0" fontAlgn="base" hangingPunct="0">
                  <a:spcBef>
                    <a:spcPct val="0"/>
                  </a:spcBef>
                  <a:spcAft>
                    <a:spcPct val="0"/>
                  </a:spcAft>
                  <a:defRPr sz="2000" b="1">
                    <a:solidFill>
                      <a:schemeClr val="accent1"/>
                    </a:solidFill>
                    <a:latin typeface="Arial" charset="0"/>
                    <a:ea typeface="ＭＳ Ｐゴシック" charset="0"/>
                  </a:defRPr>
                </a:lvl9pPr>
              </a:lstStyle>
              <a:p>
                <a:r>
                  <a:rPr lang="ja-JP" altLang="en-US" sz="1100" dirty="0">
                    <a:solidFill>
                      <a:srgbClr val="FF0000"/>
                    </a:solidFill>
                  </a:rPr>
                  <a:t>“</a:t>
                </a:r>
                <a:r>
                  <a:rPr lang="en-US" altLang="ja-JP" sz="1100" dirty="0">
                    <a:solidFill>
                      <a:srgbClr val="FF0000"/>
                    </a:solidFill>
                  </a:rPr>
                  <a:t>A shadow</a:t>
                </a:r>
                <a:r>
                  <a:rPr lang="ja-JP" altLang="en-US" sz="1100" dirty="0">
                    <a:solidFill>
                      <a:srgbClr val="FF0000"/>
                    </a:solidFill>
                  </a:rPr>
                  <a:t>”</a:t>
                </a:r>
                <a:endParaRPr lang="en-US" sz="1100" dirty="0">
                  <a:solidFill>
                    <a:srgbClr val="FF0000"/>
                  </a:solidFill>
                </a:endParaRPr>
              </a:p>
            </p:txBody>
          </p:sp>
          <p:sp>
            <p:nvSpPr>
              <p:cNvPr id="36" name="TextBox 91"/>
              <p:cNvSpPr txBox="1">
                <a:spLocks noChangeArrowheads="1"/>
              </p:cNvSpPr>
              <p:nvPr/>
            </p:nvSpPr>
            <p:spPr bwMode="auto">
              <a:xfrm rot="19200000">
                <a:off x="2023141" y="1036956"/>
                <a:ext cx="992684"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accent1"/>
                    </a:solidFill>
                    <a:latin typeface="Arial" charset="0"/>
                    <a:ea typeface="ＭＳ Ｐゴシック" charset="0"/>
                    <a:cs typeface="ＭＳ Ｐゴシック" charset="0"/>
                  </a:defRPr>
                </a:lvl1pPr>
                <a:lvl2pPr marL="742950" indent="-285750">
                  <a:defRPr sz="2000" b="1">
                    <a:solidFill>
                      <a:schemeClr val="accent1"/>
                    </a:solidFill>
                    <a:latin typeface="Arial" charset="0"/>
                    <a:ea typeface="ＭＳ Ｐゴシック" charset="0"/>
                  </a:defRPr>
                </a:lvl2pPr>
                <a:lvl3pPr marL="1143000" indent="-228600">
                  <a:defRPr sz="2000" b="1">
                    <a:solidFill>
                      <a:schemeClr val="accent1"/>
                    </a:solidFill>
                    <a:latin typeface="Arial" charset="0"/>
                    <a:ea typeface="ＭＳ Ｐゴシック" charset="0"/>
                  </a:defRPr>
                </a:lvl3pPr>
                <a:lvl4pPr marL="1600200" indent="-228600">
                  <a:defRPr sz="2000" b="1">
                    <a:solidFill>
                      <a:schemeClr val="accent1"/>
                    </a:solidFill>
                    <a:latin typeface="Arial" charset="0"/>
                    <a:ea typeface="ＭＳ Ｐゴシック" charset="0"/>
                  </a:defRPr>
                </a:lvl4pPr>
                <a:lvl5pPr marL="2057400" indent="-228600">
                  <a:defRPr sz="2000" b="1">
                    <a:solidFill>
                      <a:schemeClr val="accent1"/>
                    </a:solidFill>
                    <a:latin typeface="Arial" charset="0"/>
                    <a:ea typeface="ＭＳ Ｐゴシック" charset="0"/>
                  </a:defRPr>
                </a:lvl5pPr>
                <a:lvl6pPr marL="2514600" indent="-228600" eaLnBrk="0" fontAlgn="base" hangingPunct="0">
                  <a:spcBef>
                    <a:spcPct val="0"/>
                  </a:spcBef>
                  <a:spcAft>
                    <a:spcPct val="0"/>
                  </a:spcAft>
                  <a:defRPr sz="2000" b="1">
                    <a:solidFill>
                      <a:schemeClr val="accent1"/>
                    </a:solidFill>
                    <a:latin typeface="Arial" charset="0"/>
                    <a:ea typeface="ＭＳ Ｐゴシック" charset="0"/>
                  </a:defRPr>
                </a:lvl6pPr>
                <a:lvl7pPr marL="2971800" indent="-228600" eaLnBrk="0" fontAlgn="base" hangingPunct="0">
                  <a:spcBef>
                    <a:spcPct val="0"/>
                  </a:spcBef>
                  <a:spcAft>
                    <a:spcPct val="0"/>
                  </a:spcAft>
                  <a:defRPr sz="2000" b="1">
                    <a:solidFill>
                      <a:schemeClr val="accent1"/>
                    </a:solidFill>
                    <a:latin typeface="Arial" charset="0"/>
                    <a:ea typeface="ＭＳ Ｐゴシック" charset="0"/>
                  </a:defRPr>
                </a:lvl7pPr>
                <a:lvl8pPr marL="3429000" indent="-228600" eaLnBrk="0" fontAlgn="base" hangingPunct="0">
                  <a:spcBef>
                    <a:spcPct val="0"/>
                  </a:spcBef>
                  <a:spcAft>
                    <a:spcPct val="0"/>
                  </a:spcAft>
                  <a:defRPr sz="2000" b="1">
                    <a:solidFill>
                      <a:schemeClr val="accent1"/>
                    </a:solidFill>
                    <a:latin typeface="Arial" charset="0"/>
                    <a:ea typeface="ＭＳ Ｐゴシック" charset="0"/>
                  </a:defRPr>
                </a:lvl8pPr>
                <a:lvl9pPr marL="3886200" indent="-228600" eaLnBrk="0" fontAlgn="base" hangingPunct="0">
                  <a:spcBef>
                    <a:spcPct val="0"/>
                  </a:spcBef>
                  <a:spcAft>
                    <a:spcPct val="0"/>
                  </a:spcAft>
                  <a:defRPr sz="2000" b="1">
                    <a:solidFill>
                      <a:schemeClr val="accent1"/>
                    </a:solidFill>
                    <a:latin typeface="Arial" charset="0"/>
                    <a:ea typeface="ＭＳ Ｐゴシック" charset="0"/>
                  </a:defRPr>
                </a:lvl9pPr>
              </a:lstStyle>
              <a:p>
                <a:r>
                  <a:rPr lang="ja-JP" altLang="en-US" sz="1100" dirty="0">
                    <a:solidFill>
                      <a:srgbClr val="0000FF"/>
                    </a:solidFill>
                  </a:rPr>
                  <a:t>“</a:t>
                </a:r>
                <a:r>
                  <a:rPr lang="en-US" altLang="ja-JP" sz="1100" dirty="0">
                    <a:solidFill>
                      <a:srgbClr val="0000FF"/>
                    </a:solidFill>
                  </a:rPr>
                  <a:t>B shadow</a:t>
                </a:r>
                <a:r>
                  <a:rPr lang="ja-JP" altLang="en-US" sz="1100" dirty="0">
                    <a:solidFill>
                      <a:srgbClr val="0000FF"/>
                    </a:solidFill>
                  </a:rPr>
                  <a:t>”</a:t>
                </a:r>
                <a:endParaRPr lang="en-US" sz="1100" dirty="0">
                  <a:solidFill>
                    <a:srgbClr val="0000FF"/>
                  </a:solidFill>
                </a:endParaRPr>
              </a:p>
            </p:txBody>
          </p:sp>
          <p:sp>
            <p:nvSpPr>
              <p:cNvPr id="37" name="TextBox 92"/>
              <p:cNvSpPr txBox="1">
                <a:spLocks noChangeArrowheads="1"/>
              </p:cNvSpPr>
              <p:nvPr/>
            </p:nvSpPr>
            <p:spPr bwMode="auto">
              <a:xfrm>
                <a:off x="885130" y="332994"/>
                <a:ext cx="992685"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accent1"/>
                    </a:solidFill>
                    <a:latin typeface="Arial" charset="0"/>
                    <a:ea typeface="ＭＳ Ｐゴシック" charset="0"/>
                    <a:cs typeface="ＭＳ Ｐゴシック" charset="0"/>
                  </a:defRPr>
                </a:lvl1pPr>
                <a:lvl2pPr marL="742950" indent="-285750">
                  <a:defRPr sz="2000" b="1">
                    <a:solidFill>
                      <a:schemeClr val="accent1"/>
                    </a:solidFill>
                    <a:latin typeface="Arial" charset="0"/>
                    <a:ea typeface="ＭＳ Ｐゴシック" charset="0"/>
                  </a:defRPr>
                </a:lvl2pPr>
                <a:lvl3pPr marL="1143000" indent="-228600">
                  <a:defRPr sz="2000" b="1">
                    <a:solidFill>
                      <a:schemeClr val="accent1"/>
                    </a:solidFill>
                    <a:latin typeface="Arial" charset="0"/>
                    <a:ea typeface="ＭＳ Ｐゴシック" charset="0"/>
                  </a:defRPr>
                </a:lvl3pPr>
                <a:lvl4pPr marL="1600200" indent="-228600">
                  <a:defRPr sz="2000" b="1">
                    <a:solidFill>
                      <a:schemeClr val="accent1"/>
                    </a:solidFill>
                    <a:latin typeface="Arial" charset="0"/>
                    <a:ea typeface="ＭＳ Ｐゴシック" charset="0"/>
                  </a:defRPr>
                </a:lvl4pPr>
                <a:lvl5pPr marL="2057400" indent="-228600">
                  <a:defRPr sz="2000" b="1">
                    <a:solidFill>
                      <a:schemeClr val="accent1"/>
                    </a:solidFill>
                    <a:latin typeface="Arial" charset="0"/>
                    <a:ea typeface="ＭＳ Ｐゴシック" charset="0"/>
                  </a:defRPr>
                </a:lvl5pPr>
                <a:lvl6pPr marL="2514600" indent="-228600" eaLnBrk="0" fontAlgn="base" hangingPunct="0">
                  <a:spcBef>
                    <a:spcPct val="0"/>
                  </a:spcBef>
                  <a:spcAft>
                    <a:spcPct val="0"/>
                  </a:spcAft>
                  <a:defRPr sz="2000" b="1">
                    <a:solidFill>
                      <a:schemeClr val="accent1"/>
                    </a:solidFill>
                    <a:latin typeface="Arial" charset="0"/>
                    <a:ea typeface="ＭＳ Ｐゴシック" charset="0"/>
                  </a:defRPr>
                </a:lvl6pPr>
                <a:lvl7pPr marL="2971800" indent="-228600" eaLnBrk="0" fontAlgn="base" hangingPunct="0">
                  <a:spcBef>
                    <a:spcPct val="0"/>
                  </a:spcBef>
                  <a:spcAft>
                    <a:spcPct val="0"/>
                  </a:spcAft>
                  <a:defRPr sz="2000" b="1">
                    <a:solidFill>
                      <a:schemeClr val="accent1"/>
                    </a:solidFill>
                    <a:latin typeface="Arial" charset="0"/>
                    <a:ea typeface="ＭＳ Ｐゴシック" charset="0"/>
                  </a:defRPr>
                </a:lvl7pPr>
                <a:lvl8pPr marL="3429000" indent="-228600" eaLnBrk="0" fontAlgn="base" hangingPunct="0">
                  <a:spcBef>
                    <a:spcPct val="0"/>
                  </a:spcBef>
                  <a:spcAft>
                    <a:spcPct val="0"/>
                  </a:spcAft>
                  <a:defRPr sz="2000" b="1">
                    <a:solidFill>
                      <a:schemeClr val="accent1"/>
                    </a:solidFill>
                    <a:latin typeface="Arial" charset="0"/>
                    <a:ea typeface="ＭＳ Ｐゴシック" charset="0"/>
                  </a:defRPr>
                </a:lvl8pPr>
                <a:lvl9pPr marL="3886200" indent="-228600" eaLnBrk="0" fontAlgn="base" hangingPunct="0">
                  <a:spcBef>
                    <a:spcPct val="0"/>
                  </a:spcBef>
                  <a:spcAft>
                    <a:spcPct val="0"/>
                  </a:spcAft>
                  <a:defRPr sz="2000" b="1">
                    <a:solidFill>
                      <a:schemeClr val="accent1"/>
                    </a:solidFill>
                    <a:latin typeface="Arial" charset="0"/>
                    <a:ea typeface="ＭＳ Ｐゴシック" charset="0"/>
                  </a:defRPr>
                </a:lvl9pPr>
              </a:lstStyle>
              <a:p>
                <a:r>
                  <a:rPr lang="ja-JP" altLang="en-US" sz="1100">
                    <a:solidFill>
                      <a:srgbClr val="008000"/>
                    </a:solidFill>
                  </a:rPr>
                  <a:t>“</a:t>
                </a:r>
                <a:r>
                  <a:rPr lang="en-US" altLang="ja-JP" sz="1100">
                    <a:solidFill>
                      <a:srgbClr val="008000"/>
                    </a:solidFill>
                  </a:rPr>
                  <a:t>C shadow</a:t>
                </a:r>
                <a:r>
                  <a:rPr lang="ja-JP" altLang="en-US" sz="1100">
                    <a:solidFill>
                      <a:srgbClr val="008000"/>
                    </a:solidFill>
                  </a:rPr>
                  <a:t>”</a:t>
                </a:r>
                <a:endParaRPr lang="en-US" sz="1100">
                  <a:solidFill>
                    <a:srgbClr val="008000"/>
                  </a:solidFill>
                </a:endParaRPr>
              </a:p>
            </p:txBody>
          </p:sp>
          <p:sp>
            <p:nvSpPr>
              <p:cNvPr id="41" name="Rectangle 40"/>
              <p:cNvSpPr/>
              <p:nvPr/>
            </p:nvSpPr>
            <p:spPr>
              <a:xfrm>
                <a:off x="19198" y="1030287"/>
                <a:ext cx="2336800" cy="20828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arallelogram 41"/>
              <p:cNvSpPr/>
              <p:nvPr/>
            </p:nvSpPr>
            <p:spPr>
              <a:xfrm>
                <a:off x="19198" y="331787"/>
                <a:ext cx="3035300" cy="685800"/>
              </a:xfrm>
              <a:prstGeom prst="parallelogram">
                <a:avLst>
                  <a:gd name="adj" fmla="val 100926"/>
                </a:avLst>
              </a:prstGeom>
              <a:solidFill>
                <a:srgbClr val="00842E">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Parallelogram 42"/>
              <p:cNvSpPr/>
              <p:nvPr/>
            </p:nvSpPr>
            <p:spPr>
              <a:xfrm flipV="1">
                <a:off x="1365396" y="1398587"/>
                <a:ext cx="2692402" cy="660400"/>
              </a:xfrm>
              <a:prstGeom prst="parallelogram">
                <a:avLst>
                  <a:gd name="adj" fmla="val 96573"/>
                </a:avLst>
              </a:prstGeom>
              <a:solidFill>
                <a:srgbClr val="3366FF">
                  <a:alpha val="30000"/>
                </a:srgbClr>
              </a:solidFill>
              <a:ln>
                <a:noFill/>
              </a:ln>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45" name="Picture 44" descr="Screen Clipp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24549" y="1167183"/>
            <a:ext cx="4800600" cy="1317524"/>
          </a:xfrm>
          <a:prstGeom prst="rect">
            <a:avLst/>
          </a:prstGeom>
        </p:spPr>
      </p:pic>
      <p:grpSp>
        <p:nvGrpSpPr>
          <p:cNvPr id="56" name="Group 55"/>
          <p:cNvGrpSpPr>
            <a:grpSpLocks noChangeAspect="1"/>
          </p:cNvGrpSpPr>
          <p:nvPr/>
        </p:nvGrpSpPr>
        <p:grpSpPr>
          <a:xfrm>
            <a:off x="519140" y="3442056"/>
            <a:ext cx="4712871" cy="950720"/>
            <a:chOff x="1041400" y="1401763"/>
            <a:chExt cx="7531100" cy="1519237"/>
          </a:xfrm>
        </p:grpSpPr>
        <p:pic>
          <p:nvPicPr>
            <p:cNvPr id="48" name="Picture 8"/>
            <p:cNvPicPr>
              <a:picLocks noChangeAspect="1" noChangeArrowheads="1"/>
            </p:cNvPicPr>
            <p:nvPr/>
          </p:nvPicPr>
          <p:blipFill>
            <a:blip r:embed="rId13">
              <a:extLst>
                <a:ext uri="{28A0092B-C50C-407E-A947-70E740481C1C}">
                  <a14:useLocalDpi xmlns:a14="http://schemas.microsoft.com/office/drawing/2010/main" val="0"/>
                </a:ext>
              </a:extLst>
            </a:blip>
            <a:srcRect l="5264" t="8134" r="3473" b="7655"/>
            <a:stretch>
              <a:fillRect/>
            </a:stretch>
          </p:blipFill>
          <p:spPr bwMode="auto">
            <a:xfrm>
              <a:off x="2794000" y="1401763"/>
              <a:ext cx="396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22400" y="1476375"/>
              <a:ext cx="1376363"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27"/>
            <p:cNvGrpSpPr>
              <a:grpSpLocks/>
            </p:cNvGrpSpPr>
            <p:nvPr/>
          </p:nvGrpSpPr>
          <p:grpSpPr bwMode="auto">
            <a:xfrm>
              <a:off x="1041400" y="2011363"/>
              <a:ext cx="7531100" cy="909637"/>
              <a:chOff x="1152" y="1248"/>
              <a:chExt cx="4032" cy="573"/>
            </a:xfrm>
          </p:grpSpPr>
          <p:sp>
            <p:nvSpPr>
              <p:cNvPr id="51" name="Freeform 12"/>
              <p:cNvSpPr>
                <a:spLocks/>
              </p:cNvSpPr>
              <p:nvPr/>
            </p:nvSpPr>
            <p:spPr bwMode="auto">
              <a:xfrm>
                <a:off x="1152" y="1359"/>
                <a:ext cx="760" cy="462"/>
              </a:xfrm>
              <a:custGeom>
                <a:avLst/>
                <a:gdLst>
                  <a:gd name="T0" fmla="*/ 554 w 760"/>
                  <a:gd name="T1" fmla="*/ 65 h 462"/>
                  <a:gd name="T2" fmla="*/ 384 w 760"/>
                  <a:gd name="T3" fmla="*/ 0 h 462"/>
                  <a:gd name="T4" fmla="*/ 119 w 760"/>
                  <a:gd name="T5" fmla="*/ 35 h 462"/>
                  <a:gd name="T6" fmla="*/ 25 w 760"/>
                  <a:gd name="T7" fmla="*/ 112 h 462"/>
                  <a:gd name="T8" fmla="*/ 1 w 760"/>
                  <a:gd name="T9" fmla="*/ 159 h 462"/>
                  <a:gd name="T10" fmla="*/ 7 w 760"/>
                  <a:gd name="T11" fmla="*/ 247 h 462"/>
                  <a:gd name="T12" fmla="*/ 84 w 760"/>
                  <a:gd name="T13" fmla="*/ 323 h 462"/>
                  <a:gd name="T14" fmla="*/ 189 w 760"/>
                  <a:gd name="T15" fmla="*/ 394 h 462"/>
                  <a:gd name="T16" fmla="*/ 389 w 760"/>
                  <a:gd name="T17" fmla="*/ 441 h 462"/>
                  <a:gd name="T18" fmla="*/ 719 w 760"/>
                  <a:gd name="T19" fmla="*/ 412 h 462"/>
                  <a:gd name="T20" fmla="*/ 760 w 760"/>
                  <a:gd name="T21" fmla="*/ 318 h 462"/>
                  <a:gd name="T22" fmla="*/ 660 w 760"/>
                  <a:gd name="T23" fmla="*/ 188 h 462"/>
                  <a:gd name="T24" fmla="*/ 548 w 760"/>
                  <a:gd name="T25" fmla="*/ 135 h 462"/>
                  <a:gd name="T26" fmla="*/ 554 w 760"/>
                  <a:gd name="T27" fmla="*/ 65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0"/>
                  <a:gd name="T43" fmla="*/ 0 h 462"/>
                  <a:gd name="T44" fmla="*/ 760 w 760"/>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0" h="462">
                    <a:moveTo>
                      <a:pt x="554" y="65"/>
                    </a:moveTo>
                    <a:cubicBezTo>
                      <a:pt x="497" y="23"/>
                      <a:pt x="455" y="12"/>
                      <a:pt x="384" y="0"/>
                    </a:cubicBezTo>
                    <a:cubicBezTo>
                      <a:pt x="292" y="4"/>
                      <a:pt x="208" y="24"/>
                      <a:pt x="119" y="35"/>
                    </a:cubicBezTo>
                    <a:cubicBezTo>
                      <a:pt x="73" y="46"/>
                      <a:pt x="48" y="65"/>
                      <a:pt x="25" y="112"/>
                    </a:cubicBezTo>
                    <a:cubicBezTo>
                      <a:pt x="17" y="127"/>
                      <a:pt x="1" y="159"/>
                      <a:pt x="1" y="159"/>
                    </a:cubicBezTo>
                    <a:cubicBezTo>
                      <a:pt x="3" y="188"/>
                      <a:pt x="0" y="218"/>
                      <a:pt x="7" y="247"/>
                    </a:cubicBezTo>
                    <a:cubicBezTo>
                      <a:pt x="15" y="281"/>
                      <a:pt x="58" y="306"/>
                      <a:pt x="84" y="323"/>
                    </a:cubicBezTo>
                    <a:cubicBezTo>
                      <a:pt x="119" y="346"/>
                      <a:pt x="150" y="374"/>
                      <a:pt x="189" y="394"/>
                    </a:cubicBezTo>
                    <a:cubicBezTo>
                      <a:pt x="247" y="422"/>
                      <a:pt x="325" y="430"/>
                      <a:pt x="389" y="441"/>
                    </a:cubicBezTo>
                    <a:cubicBezTo>
                      <a:pt x="444" y="439"/>
                      <a:pt x="636" y="462"/>
                      <a:pt x="719" y="412"/>
                    </a:cubicBezTo>
                    <a:cubicBezTo>
                      <a:pt x="740" y="378"/>
                      <a:pt x="746" y="355"/>
                      <a:pt x="760" y="318"/>
                    </a:cubicBezTo>
                    <a:cubicBezTo>
                      <a:pt x="752" y="224"/>
                      <a:pt x="752" y="207"/>
                      <a:pt x="660" y="188"/>
                    </a:cubicBezTo>
                    <a:cubicBezTo>
                      <a:pt x="624" y="164"/>
                      <a:pt x="583" y="158"/>
                      <a:pt x="548" y="135"/>
                    </a:cubicBezTo>
                    <a:cubicBezTo>
                      <a:pt x="535" y="100"/>
                      <a:pt x="540" y="123"/>
                      <a:pt x="554" y="65"/>
                    </a:cubicBezTo>
                    <a:close/>
                  </a:path>
                </a:pathLst>
              </a:custGeom>
              <a:solidFill>
                <a:schemeClr val="accent1"/>
              </a:solidFill>
              <a:ln w="9525">
                <a:solidFill>
                  <a:schemeClr val="tx1"/>
                </a:solidFill>
                <a:round/>
                <a:headEnd/>
                <a:tailEnd/>
              </a:ln>
            </p:spPr>
            <p:txBody>
              <a:bodyPr wrap="none" anchor="ctr"/>
              <a:lstStyle/>
              <a:p>
                <a:endParaRPr lang="en-US" sz="1200"/>
              </a:p>
            </p:txBody>
          </p:sp>
          <p:pic>
            <p:nvPicPr>
              <p:cNvPr id="52"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58" y="1427"/>
                <a:ext cx="288"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16"/>
              <p:cNvSpPr>
                <a:spLocks noChangeArrowheads="1"/>
              </p:cNvSpPr>
              <p:nvPr/>
            </p:nvSpPr>
            <p:spPr bwMode="auto">
              <a:xfrm>
                <a:off x="3328" y="1248"/>
                <a:ext cx="1856" cy="567"/>
              </a:xfrm>
              <a:prstGeom prst="rect">
                <a:avLst/>
              </a:prstGeom>
              <a:noFill/>
              <a:ln w="9525">
                <a:noFill/>
                <a:miter lim="800000"/>
                <a:headEnd/>
                <a:tailEnd/>
              </a:ln>
              <a:effectLst/>
            </p:spPr>
            <p:txBody>
              <a:bodyPr/>
              <a:lstStyle/>
              <a:p>
                <a:r>
                  <a:rPr lang="en-US" sz="1200" b="0" dirty="0"/>
                  <a:t>Real analytic, with rapidly convergent Taylor expansion</a:t>
                </a:r>
              </a:p>
            </p:txBody>
          </p:sp>
          <p:pic>
            <p:nvPicPr>
              <p:cNvPr id="54"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0" y="1472"/>
                <a:ext cx="216" cy="20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 name="Line 19"/>
              <p:cNvSpPr>
                <a:spLocks noChangeShapeType="1"/>
              </p:cNvSpPr>
              <p:nvPr/>
            </p:nvSpPr>
            <p:spPr bwMode="auto">
              <a:xfrm flipV="1">
                <a:off x="2016" y="1521"/>
                <a:ext cx="835" cy="1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grpSp>
      </p:grpSp>
      <p:sp>
        <p:nvSpPr>
          <p:cNvPr id="2" name="Title 1"/>
          <p:cNvSpPr>
            <a:spLocks noGrp="1"/>
          </p:cNvSpPr>
          <p:nvPr>
            <p:ph type="title"/>
          </p:nvPr>
        </p:nvSpPr>
        <p:spPr>
          <a:xfrm>
            <a:off x="231358" y="66102"/>
            <a:ext cx="8615186" cy="760162"/>
          </a:xfrm>
        </p:spPr>
        <p:txBody>
          <a:bodyPr vert="horz" lIns="91440" tIns="45720" rIns="91440" bIns="45720" rtlCol="0" anchor="ctr">
            <a:noAutofit/>
          </a:bodyPr>
          <a:lstStyle/>
          <a:p>
            <a:pPr algn="ctr" defTabSz="457200" eaLnBrk="1" fontAlgn="auto" hangingPunct="1">
              <a:lnSpc>
                <a:spcPct val="100000"/>
              </a:lnSpc>
              <a:spcAft>
                <a:spcPts val="0"/>
              </a:spcAft>
            </a:pPr>
            <a:r>
              <a:rPr lang="en-US" sz="3200" b="0" kern="1200" dirty="0">
                <a:latin typeface="Calibri"/>
              </a:rPr>
              <a:t>Methods and Algorithms for increased parallelism and reduced data movement</a:t>
            </a:r>
          </a:p>
        </p:txBody>
      </p:sp>
    </p:spTree>
    <p:extLst>
      <p:ext uri="{BB962C8B-B14F-4D97-AF65-F5344CB8AC3E}">
        <p14:creationId xmlns:p14="http://schemas.microsoft.com/office/powerpoint/2010/main" val="34246454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208" y="706048"/>
            <a:ext cx="4190619" cy="2476990"/>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US" sz="2000" b="1" dirty="0" smtClean="0"/>
              <a:t>Primary Expertise &amp; Interest Areas</a:t>
            </a:r>
          </a:p>
          <a:p>
            <a:pPr marL="0" indent="0" algn="ctr">
              <a:buNone/>
            </a:pPr>
            <a:r>
              <a:rPr lang="en-US" sz="2000" dirty="0" smtClean="0"/>
              <a:t>Advanced Materials</a:t>
            </a:r>
          </a:p>
          <a:p>
            <a:pPr marL="0" indent="0" algn="ctr">
              <a:buNone/>
            </a:pPr>
            <a:r>
              <a:rPr lang="en-US" sz="2000" dirty="0" smtClean="0"/>
              <a:t>Broad range of probes: </a:t>
            </a:r>
            <a:r>
              <a:rPr lang="en-US" sz="2000" dirty="0" err="1" smtClean="0"/>
              <a:t>Xray</a:t>
            </a:r>
            <a:r>
              <a:rPr lang="en-US" sz="2000" dirty="0" smtClean="0"/>
              <a:t>, Electron, near field,…</a:t>
            </a:r>
          </a:p>
          <a:p>
            <a:pPr marL="0" indent="0" algn="ctr">
              <a:buNone/>
            </a:pPr>
            <a:r>
              <a:rPr lang="en-US" sz="2000" dirty="0" smtClean="0"/>
              <a:t>Advanced manufacturing techniques</a:t>
            </a:r>
          </a:p>
          <a:p>
            <a:pPr marL="0" indent="0" algn="ctr">
              <a:buNone/>
            </a:pPr>
            <a:r>
              <a:rPr lang="en-US" sz="2000" dirty="0" smtClean="0"/>
              <a:t>New Device Architectures</a:t>
            </a:r>
          </a:p>
          <a:p>
            <a:pPr marL="0" indent="0" algn="ctr">
              <a:buNone/>
            </a:pPr>
            <a:r>
              <a:rPr lang="en-US" sz="2000" dirty="0" smtClean="0"/>
              <a:t>Computer architecture/simulation</a:t>
            </a:r>
          </a:p>
          <a:p>
            <a:pPr marL="0" indent="0" algn="ctr">
              <a:buNone/>
            </a:pPr>
            <a:r>
              <a:rPr lang="en-US" sz="2000" dirty="0" smtClean="0"/>
              <a:t>Algorithms, Applied Math</a:t>
            </a:r>
          </a:p>
          <a:p>
            <a:pPr>
              <a:buClr>
                <a:srgbClr val="C00000"/>
              </a:buClr>
            </a:pPr>
            <a:endParaRPr lang="en-US" sz="1400" dirty="0"/>
          </a:p>
        </p:txBody>
      </p:sp>
      <p:sp>
        <p:nvSpPr>
          <p:cNvPr id="5" name="Rectangle 4"/>
          <p:cNvSpPr/>
          <p:nvPr/>
        </p:nvSpPr>
        <p:spPr>
          <a:xfrm>
            <a:off x="0" y="5298833"/>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2"/>
          <p:cNvSpPr txBox="1">
            <a:spLocks/>
          </p:cNvSpPr>
          <p:nvPr/>
        </p:nvSpPr>
        <p:spPr>
          <a:xfrm>
            <a:off x="277206" y="3368233"/>
            <a:ext cx="8579104" cy="188667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t>Main Contribution/Role</a:t>
            </a:r>
          </a:p>
          <a:p>
            <a:pPr marL="0" indent="0" algn="ctr">
              <a:buNone/>
              <a:tabLst>
                <a:tab pos="339725" algn="l"/>
              </a:tabLst>
            </a:pPr>
            <a:r>
              <a:rPr lang="en-US" sz="2000" dirty="0" smtClean="0"/>
              <a:t>Rapid design and search for novel electronic and manufacturing materials</a:t>
            </a:r>
          </a:p>
          <a:p>
            <a:pPr marL="0" indent="0" algn="ctr">
              <a:buNone/>
              <a:tabLst>
                <a:tab pos="339725" algn="l"/>
              </a:tabLst>
            </a:pPr>
            <a:r>
              <a:rPr lang="en-US" sz="2000" dirty="0" smtClean="0"/>
              <a:t>Characterization and fundamental limits of materials and devices</a:t>
            </a:r>
          </a:p>
          <a:p>
            <a:pPr marL="0" indent="0" algn="ctr">
              <a:buNone/>
              <a:tabLst>
                <a:tab pos="339725" algn="l"/>
              </a:tabLst>
            </a:pPr>
            <a:r>
              <a:rPr lang="en-US" sz="2000" dirty="0" smtClean="0"/>
              <a:t>Design and fabrication of novel computer architectures</a:t>
            </a:r>
          </a:p>
          <a:p>
            <a:pPr marL="0" indent="0" algn="ctr">
              <a:buNone/>
              <a:tabLst>
                <a:tab pos="339725" algn="l"/>
              </a:tabLst>
            </a:pPr>
            <a:r>
              <a:rPr lang="en-US" sz="2000" dirty="0" smtClean="0"/>
              <a:t>Next generation manufacturing R&amp;D and workforce (students) </a:t>
            </a:r>
          </a:p>
          <a:p>
            <a:pPr>
              <a:buClr>
                <a:srgbClr val="C00000"/>
              </a:buClr>
              <a:tabLst>
                <a:tab pos="339725" algn="l"/>
              </a:tabLst>
            </a:pPr>
            <a:endParaRPr lang="en-US" sz="1400" dirty="0"/>
          </a:p>
        </p:txBody>
      </p:sp>
      <p:sp>
        <p:nvSpPr>
          <p:cNvPr id="15" name="Content Placeholder 2"/>
          <p:cNvSpPr txBox="1">
            <a:spLocks/>
          </p:cNvSpPr>
          <p:nvPr/>
        </p:nvSpPr>
        <p:spPr>
          <a:xfrm>
            <a:off x="4672063" y="706048"/>
            <a:ext cx="4184251" cy="247699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2000" b="1" dirty="0"/>
              <a:t>Most Differentiating </a:t>
            </a:r>
            <a:r>
              <a:rPr lang="en-US" sz="2000" b="1" dirty="0" smtClean="0"/>
              <a:t>Factor</a:t>
            </a:r>
            <a:endParaRPr lang="en-US" sz="1400" b="1" dirty="0"/>
          </a:p>
          <a:p>
            <a:pPr marL="0" indent="0" algn="ctr">
              <a:buNone/>
            </a:pPr>
            <a:r>
              <a:rPr lang="en-US" sz="2000" dirty="0" smtClean="0"/>
              <a:t>The Materials Project</a:t>
            </a:r>
          </a:p>
          <a:p>
            <a:pPr marL="0" indent="0" algn="ctr">
              <a:buNone/>
            </a:pPr>
            <a:r>
              <a:rPr lang="en-US" sz="2000" dirty="0" smtClean="0"/>
              <a:t>CAMERA</a:t>
            </a:r>
          </a:p>
          <a:p>
            <a:pPr marL="0" indent="0" algn="ctr">
              <a:buNone/>
            </a:pPr>
            <a:r>
              <a:rPr lang="en-US" sz="2000" dirty="0" smtClean="0"/>
              <a:t>User Facilities (ALS/CXRO/Foundry/NERSC)</a:t>
            </a:r>
          </a:p>
          <a:p>
            <a:pPr marL="0" indent="0" algn="ctr">
              <a:buNone/>
            </a:pPr>
            <a:r>
              <a:rPr lang="en-US" sz="2000" dirty="0" smtClean="0"/>
              <a:t>Industry Connections</a:t>
            </a:r>
          </a:p>
          <a:p>
            <a:pPr marL="0" indent="0" algn="ctr">
              <a:buNone/>
            </a:pPr>
            <a:r>
              <a:rPr lang="en-US" sz="2000" b="1" dirty="0" smtClean="0">
                <a:solidFill>
                  <a:srgbClr val="0000FF"/>
                </a:solidFill>
              </a:rPr>
              <a:t>Open silicon </a:t>
            </a:r>
            <a:r>
              <a:rPr lang="en-US" sz="2000" b="1" dirty="0" err="1" smtClean="0">
                <a:solidFill>
                  <a:srgbClr val="0000FF"/>
                </a:solidFill>
              </a:rPr>
              <a:t>nanofab</a:t>
            </a:r>
            <a:r>
              <a:rPr lang="en-US" sz="2000" b="1" dirty="0" smtClean="0">
                <a:solidFill>
                  <a:srgbClr val="0000FF"/>
                </a:solidFill>
              </a:rPr>
              <a:t>: UCB</a:t>
            </a:r>
          </a:p>
          <a:p>
            <a:pPr marL="0" indent="0" algn="ctr">
              <a:buNone/>
            </a:pPr>
            <a:r>
              <a:rPr lang="en-US" sz="2000" dirty="0" smtClean="0"/>
              <a:t>Open computer architecture (RISCV)</a:t>
            </a:r>
          </a:p>
          <a:p>
            <a:pPr marL="0" indent="0" algn="ctr">
              <a:buNone/>
            </a:pPr>
            <a:endParaRPr lang="en-US" sz="2000"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3"/>
            <a:ext cx="726474" cy="303601"/>
          </a:xfrm>
          <a:prstGeom prst="rect">
            <a:avLst/>
          </a:prstGeom>
        </p:spPr>
      </p:pic>
      <p:sp>
        <p:nvSpPr>
          <p:cNvPr id="24" name="Title 1"/>
          <p:cNvSpPr txBox="1">
            <a:spLocks/>
          </p:cNvSpPr>
          <p:nvPr/>
        </p:nvSpPr>
        <p:spPr>
          <a:xfrm>
            <a:off x="0" y="-17622"/>
            <a:ext cx="9144000" cy="654231"/>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libri"/>
                <a:ea typeface="+mj-ea"/>
                <a:cs typeface="+mj-cs"/>
              </a:rPr>
              <a:t>LBNL</a:t>
            </a:r>
            <a:r>
              <a:rPr kumimoji="0" lang="en-US" sz="4400" b="0" i="0" u="none" strike="noStrike" kern="1200" cap="none" spc="0" normalizeH="0" baseline="0" noProof="0" dirty="0" smtClean="0">
                <a:ln>
                  <a:noFill/>
                </a:ln>
                <a:solidFill>
                  <a:srgbClr val="FF0000"/>
                </a:solidFill>
                <a:effectLst/>
                <a:uLnTx/>
                <a:uFillTx/>
                <a:latin typeface="Calibri"/>
                <a:ea typeface="+mj-ea"/>
                <a:cs typeface="+mj-cs"/>
              </a:rPr>
              <a:t> </a:t>
            </a:r>
            <a:r>
              <a:rPr kumimoji="0" lang="en-US" sz="4400" b="0" i="0" u="none" strike="noStrike" kern="1200" cap="none" spc="0" normalizeH="0" baseline="0" noProof="0" dirty="0" smtClean="0">
                <a:ln>
                  <a:noFill/>
                </a:ln>
                <a:solidFill>
                  <a:sysClr val="windowText" lastClr="000000"/>
                </a:solidFill>
                <a:effectLst/>
                <a:uLnTx/>
                <a:uFillTx/>
                <a:latin typeface="Calibri"/>
                <a:ea typeface="+mj-ea"/>
                <a:cs typeface="+mj-cs"/>
              </a:rPr>
              <a:t>Capabilities and Interests: Summary</a:t>
            </a:r>
            <a:endParaRPr kumimoji="0" lang="en-US"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18054956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7541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173" name="Rectangle 2"/>
          <p:cNvSpPr>
            <a:spLocks noChangeArrowheads="1"/>
          </p:cNvSpPr>
          <p:nvPr/>
        </p:nvSpPr>
        <p:spPr bwMode="auto">
          <a:xfrm>
            <a:off x="52748" y="-31009"/>
            <a:ext cx="8900752" cy="124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nSpc>
                <a:spcPct val="95000"/>
              </a:lnSpc>
            </a:pPr>
            <a:r>
              <a:rPr lang="en-US" sz="3600" i="1" dirty="0" smtClean="0">
                <a:solidFill>
                  <a:srgbClr val="000000"/>
                </a:solidFill>
              </a:rPr>
              <a:t>Focus on HPC Critical Applications</a:t>
            </a:r>
            <a:endParaRPr lang="en-US" sz="3600" i="1" dirty="0">
              <a:solidFill>
                <a:srgbClr val="000000"/>
              </a:solidFill>
            </a:endParaRPr>
          </a:p>
        </p:txBody>
      </p:sp>
      <p:pic>
        <p:nvPicPr>
          <p:cNvPr id="26" name="Picture 25"/>
          <p:cNvPicPr>
            <a:picLocks noChangeAspect="1"/>
          </p:cNvPicPr>
          <p:nvPr/>
        </p:nvPicPr>
        <p:blipFill>
          <a:blip r:embed="rId9"/>
          <a:stretch>
            <a:fillRect/>
          </a:stretch>
        </p:blipFill>
        <p:spPr>
          <a:xfrm>
            <a:off x="5697838" y="3177403"/>
            <a:ext cx="3276599" cy="1981200"/>
          </a:xfrm>
          <a:prstGeom prst="rect">
            <a:avLst/>
          </a:prstGeom>
        </p:spPr>
      </p:pic>
      <p:pic>
        <p:nvPicPr>
          <p:cNvPr id="30" name="Picture 29"/>
          <p:cNvPicPr>
            <a:picLocks noChangeAspect="1"/>
          </p:cNvPicPr>
          <p:nvPr/>
        </p:nvPicPr>
        <p:blipFill>
          <a:blip r:embed="rId10"/>
          <a:stretch>
            <a:fillRect/>
          </a:stretch>
        </p:blipFill>
        <p:spPr>
          <a:xfrm>
            <a:off x="135238" y="2894588"/>
            <a:ext cx="2590800" cy="2307771"/>
          </a:xfrm>
          <a:prstGeom prst="rect">
            <a:avLst/>
          </a:prstGeom>
        </p:spPr>
      </p:pic>
      <p:pic>
        <p:nvPicPr>
          <p:cNvPr id="31" name="Picture 30"/>
          <p:cNvPicPr>
            <a:picLocks noChangeAspect="1"/>
          </p:cNvPicPr>
          <p:nvPr/>
        </p:nvPicPr>
        <p:blipFill>
          <a:blip r:embed="rId11"/>
          <a:stretch>
            <a:fillRect/>
          </a:stretch>
        </p:blipFill>
        <p:spPr>
          <a:xfrm>
            <a:off x="5469238" y="861286"/>
            <a:ext cx="3479800" cy="1858917"/>
          </a:xfrm>
          <a:prstGeom prst="rect">
            <a:avLst/>
          </a:prstGeom>
        </p:spPr>
      </p:pic>
      <p:pic>
        <p:nvPicPr>
          <p:cNvPr id="32" name="Picture 31"/>
          <p:cNvPicPr>
            <a:picLocks noChangeAspect="1"/>
          </p:cNvPicPr>
          <p:nvPr/>
        </p:nvPicPr>
        <p:blipFill>
          <a:blip r:embed="rId12"/>
          <a:stretch>
            <a:fillRect/>
          </a:stretch>
        </p:blipFill>
        <p:spPr>
          <a:xfrm>
            <a:off x="2802238" y="1014454"/>
            <a:ext cx="2590800" cy="1629549"/>
          </a:xfrm>
          <a:prstGeom prst="rect">
            <a:avLst/>
          </a:prstGeom>
        </p:spPr>
      </p:pic>
      <p:pic>
        <p:nvPicPr>
          <p:cNvPr id="33" name="Picture 32"/>
          <p:cNvPicPr>
            <a:picLocks noChangeAspect="1"/>
          </p:cNvPicPr>
          <p:nvPr/>
        </p:nvPicPr>
        <p:blipFill>
          <a:blip r:embed="rId13"/>
          <a:stretch>
            <a:fillRect/>
          </a:stretch>
        </p:blipFill>
        <p:spPr>
          <a:xfrm>
            <a:off x="135238" y="891403"/>
            <a:ext cx="2599531" cy="1905000"/>
          </a:xfrm>
          <a:prstGeom prst="rect">
            <a:avLst/>
          </a:prstGeom>
        </p:spPr>
      </p:pic>
      <p:pic>
        <p:nvPicPr>
          <p:cNvPr id="34" name="Picture 33"/>
          <p:cNvPicPr>
            <a:picLocks noChangeAspect="1"/>
          </p:cNvPicPr>
          <p:nvPr/>
        </p:nvPicPr>
        <p:blipFill>
          <a:blip r:embed="rId14"/>
          <a:stretch>
            <a:fillRect/>
          </a:stretch>
        </p:blipFill>
        <p:spPr>
          <a:xfrm>
            <a:off x="2802237" y="2872603"/>
            <a:ext cx="2838797" cy="2273300"/>
          </a:xfrm>
          <a:prstGeom prst="rect">
            <a:avLst/>
          </a:prstGeom>
        </p:spPr>
      </p:pic>
    </p:spTree>
    <p:extLst>
      <p:ext uri="{BB962C8B-B14F-4D97-AF65-F5344CB8AC3E}">
        <p14:creationId xmlns:p14="http://schemas.microsoft.com/office/powerpoint/2010/main" val="14248394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63500"/>
            <a:ext cx="9040761" cy="865648"/>
          </a:xfrm>
        </p:spPr>
        <p:txBody>
          <a:bodyPr/>
          <a:lstStyle/>
          <a:p>
            <a:pPr algn="ctr"/>
            <a:r>
              <a:rPr lang="en-US" dirty="0" smtClean="0"/>
              <a:t>Extreme Specialization: Spatial Architectures</a:t>
            </a:r>
            <a:br>
              <a:rPr lang="en-US" dirty="0" smtClean="0"/>
            </a:br>
            <a:r>
              <a:rPr lang="en-US" b="0" i="1" dirty="0" smtClean="0"/>
              <a:t>Physical Form Matches Function</a:t>
            </a:r>
            <a:endParaRPr lang="en-US" b="0" i="1" dirty="0"/>
          </a:p>
        </p:txBody>
      </p:sp>
      <p:pic>
        <p:nvPicPr>
          <p:cNvPr id="16" name="Picture 15"/>
          <p:cNvPicPr>
            <a:picLocks noChangeAspect="1"/>
          </p:cNvPicPr>
          <p:nvPr/>
        </p:nvPicPr>
        <p:blipFill>
          <a:blip r:embed="rId2"/>
          <a:stretch>
            <a:fillRect/>
          </a:stretch>
        </p:blipFill>
        <p:spPr>
          <a:xfrm>
            <a:off x="710379" y="929148"/>
            <a:ext cx="7620000" cy="3842220"/>
          </a:xfrm>
          <a:prstGeom prst="rect">
            <a:avLst/>
          </a:prstGeom>
        </p:spPr>
      </p:pic>
    </p:spTree>
    <p:extLst>
      <p:ext uri="{BB962C8B-B14F-4D97-AF65-F5344CB8AC3E}">
        <p14:creationId xmlns:p14="http://schemas.microsoft.com/office/powerpoint/2010/main" val="23364471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rved Left Arrow 8"/>
          <p:cNvSpPr/>
          <p:nvPr/>
        </p:nvSpPr>
        <p:spPr bwMode="auto">
          <a:xfrm>
            <a:off x="5933692" y="1902919"/>
            <a:ext cx="1888715" cy="2609610"/>
          </a:xfrm>
          <a:prstGeom prst="curvedLeftArrow">
            <a:avLst>
              <a:gd name="adj1" fmla="val 55066"/>
              <a:gd name="adj2" fmla="val 55066"/>
              <a:gd name="adj3" fmla="val 3642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5" name="Title 4"/>
          <p:cNvSpPr>
            <a:spLocks noGrp="1"/>
          </p:cNvSpPr>
          <p:nvPr>
            <p:ph type="title"/>
          </p:nvPr>
        </p:nvSpPr>
        <p:spPr/>
        <p:txBody>
          <a:bodyPr/>
          <a:lstStyle/>
          <a:p>
            <a:r>
              <a:rPr lang="en-US" dirty="0" smtClean="0"/>
              <a:t>Accelerating Discovery Process</a:t>
            </a:r>
            <a:endParaRPr lang="en-US" dirty="0"/>
          </a:p>
        </p:txBody>
      </p:sp>
      <p:sp>
        <p:nvSpPr>
          <p:cNvPr id="6" name="Pentagon 5"/>
          <p:cNvSpPr/>
          <p:nvPr/>
        </p:nvSpPr>
        <p:spPr bwMode="auto">
          <a:xfrm>
            <a:off x="4571078" y="1917667"/>
            <a:ext cx="2306972" cy="1091381"/>
          </a:xfrm>
          <a:prstGeom prst="homePlat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rPr>
              <a:t>Characterize</a:t>
            </a:r>
          </a:p>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Measure</a:t>
            </a:r>
          </a:p>
        </p:txBody>
      </p:sp>
      <p:sp>
        <p:nvSpPr>
          <p:cNvPr id="7" name="Pentagon 6"/>
          <p:cNvSpPr/>
          <p:nvPr/>
        </p:nvSpPr>
        <p:spPr bwMode="auto">
          <a:xfrm>
            <a:off x="3346962" y="1917667"/>
            <a:ext cx="2050026" cy="1091381"/>
          </a:xfrm>
          <a:prstGeom prst="homePlat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rPr>
              <a:t>   Synthesize</a:t>
            </a:r>
          </a:p>
          <a:p>
            <a:pPr marL="0" marR="0" indent="0" algn="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       Prototype</a:t>
            </a:r>
          </a:p>
        </p:txBody>
      </p:sp>
      <p:sp>
        <p:nvSpPr>
          <p:cNvPr id="8" name="Pentagon 7"/>
          <p:cNvSpPr/>
          <p:nvPr/>
        </p:nvSpPr>
        <p:spPr bwMode="auto">
          <a:xfrm>
            <a:off x="1908994" y="1917667"/>
            <a:ext cx="2050026" cy="1091381"/>
          </a:xfrm>
          <a:prstGeom prst="homePlat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rPr>
              <a:t>Model</a:t>
            </a:r>
          </a:p>
          <a:p>
            <a:pPr marL="0" marR="0" indent="0" algn="r"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rPr>
              <a:t>Simulate</a:t>
            </a:r>
            <a:endParaRPr kumimoji="0" lang="en-US" sz="2000" b="0" i="0" u="none" strike="noStrike" cap="none" normalizeH="0" baseline="0" dirty="0" smtClean="0">
              <a:ln>
                <a:noFill/>
              </a:ln>
              <a:solidFill>
                <a:schemeClr val="tx1"/>
              </a:solidFill>
              <a:effectLst/>
              <a:latin typeface="Arial" pitchFamily="34" charset="0"/>
            </a:endParaRPr>
          </a:p>
        </p:txBody>
      </p:sp>
      <p:sp>
        <p:nvSpPr>
          <p:cNvPr id="11" name="Curved Right Arrow 10"/>
          <p:cNvSpPr/>
          <p:nvPr/>
        </p:nvSpPr>
        <p:spPr bwMode="auto">
          <a:xfrm flipV="1">
            <a:off x="624963" y="1902918"/>
            <a:ext cx="1723257" cy="2609610"/>
          </a:xfrm>
          <a:prstGeom prst="curvedRightArrow">
            <a:avLst>
              <a:gd name="adj1" fmla="val 60860"/>
              <a:gd name="adj2" fmla="val 62894"/>
              <a:gd name="adj3" fmla="val 26136"/>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12" name="Pentagon 11"/>
          <p:cNvSpPr/>
          <p:nvPr/>
        </p:nvSpPr>
        <p:spPr bwMode="auto">
          <a:xfrm flipH="1">
            <a:off x="1616559" y="3421559"/>
            <a:ext cx="5034963" cy="1090969"/>
          </a:xfrm>
          <a:prstGeom prst="homePlat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6623067" y="3436669"/>
            <a:ext cx="84572" cy="1017262"/>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626895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pbs.twimg.com/media/ChqhdI9UoAIRysv.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989" r="5336"/>
          <a:stretch/>
        </p:blipFill>
        <p:spPr bwMode="auto">
          <a:xfrm>
            <a:off x="1588" y="418762"/>
            <a:ext cx="9142412" cy="48800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sp>
        <p:nvSpPr>
          <p:cNvPr id="4" name="Rectangle 3"/>
          <p:cNvSpPr/>
          <p:nvPr/>
        </p:nvSpPr>
        <p:spPr bwMode="auto">
          <a:xfrm>
            <a:off x="1588" y="0"/>
            <a:ext cx="9144000" cy="798653"/>
          </a:xfrm>
          <a:prstGeom prst="rect">
            <a:avLst/>
          </a:prstGeom>
          <a:solidFill>
            <a:srgbClr val="15151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23" name="Title 1"/>
          <p:cNvSpPr txBox="1">
            <a:spLocks/>
          </p:cNvSpPr>
          <p:nvPr/>
        </p:nvSpPr>
        <p:spPr>
          <a:xfrm>
            <a:off x="0" y="28676"/>
            <a:ext cx="9144000" cy="654231"/>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Calibri"/>
                <a:ea typeface="+mj-ea"/>
                <a:cs typeface="+mj-cs"/>
              </a:rPr>
              <a:t>Materials Discovery</a:t>
            </a:r>
            <a:endParaRPr kumimoji="0" lang="en-US" sz="4400" b="0" i="0" u="none" strike="noStrike" kern="1200" cap="none" spc="0"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30585805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
            <a:ext cx="8229600" cy="398565"/>
          </a:xfrm>
        </p:spPr>
        <p:txBody>
          <a:bodyPr vert="horz" lIns="91440" tIns="45720" rIns="91440" bIns="45720" rtlCol="0" anchor="ctr">
            <a:noAutofit/>
          </a:bodyPr>
          <a:lstStyle/>
          <a:p>
            <a:pPr algn="ctr" defTabSz="457200" eaLnBrk="1" fontAlgn="auto" hangingPunct="1">
              <a:lnSpc>
                <a:spcPct val="100000"/>
              </a:lnSpc>
              <a:spcAft>
                <a:spcPts val="0"/>
              </a:spcAft>
            </a:pPr>
            <a:r>
              <a:rPr lang="en-US" sz="3600" b="0" kern="1200" dirty="0">
                <a:latin typeface="Calibri"/>
              </a:rPr>
              <a:t>Fundamental Materials Science Drivers</a:t>
            </a:r>
          </a:p>
        </p:txBody>
      </p:sp>
      <p:grpSp>
        <p:nvGrpSpPr>
          <p:cNvPr id="23" name="Group 22"/>
          <p:cNvGrpSpPr/>
          <p:nvPr/>
        </p:nvGrpSpPr>
        <p:grpSpPr>
          <a:xfrm>
            <a:off x="-34821" y="393754"/>
            <a:ext cx="3283177" cy="2429270"/>
            <a:chOff x="-47725" y="-161611"/>
            <a:chExt cx="3175365" cy="2819398"/>
          </a:xfrm>
        </p:grpSpPr>
        <p:sp>
          <p:nvSpPr>
            <p:cNvPr id="3" name="TextBox 2"/>
            <p:cNvSpPr txBox="1"/>
            <p:nvPr/>
          </p:nvSpPr>
          <p:spPr>
            <a:xfrm>
              <a:off x="-47725" y="-161611"/>
              <a:ext cx="3175365" cy="1107995"/>
            </a:xfrm>
            <a:prstGeom prst="rect">
              <a:avLst/>
            </a:prstGeom>
            <a:noFill/>
          </p:spPr>
          <p:txBody>
            <a:bodyPr wrap="square" rtlCol="0">
              <a:spAutoFit/>
            </a:bodyPr>
            <a:lstStyle/>
            <a:p>
              <a:pPr algn="ctr" defTabSz="457200" eaLnBrk="1" fontAlgn="auto" hangingPunct="1">
                <a:spcBef>
                  <a:spcPts val="0"/>
                </a:spcBef>
                <a:spcAft>
                  <a:spcPts val="0"/>
                </a:spcAft>
              </a:pPr>
              <a:r>
                <a:rPr lang="en-US" sz="1800" b="1" dirty="0" smtClean="0">
                  <a:solidFill>
                    <a:prstClr val="black"/>
                  </a:solidFill>
                  <a:latin typeface="Calibri"/>
                </a:rPr>
                <a:t>Manipulate information at the limits of Energy : 1 </a:t>
              </a:r>
              <a:r>
                <a:rPr lang="en-US" sz="1800" b="1" dirty="0" err="1" smtClean="0">
                  <a:solidFill>
                    <a:prstClr val="black"/>
                  </a:solidFill>
                  <a:latin typeface="Calibri"/>
                </a:rPr>
                <a:t>AttoJoule</a:t>
              </a:r>
              <a:r>
                <a:rPr lang="en-US" sz="1800" b="1" dirty="0" smtClean="0">
                  <a:solidFill>
                    <a:prstClr val="black"/>
                  </a:solidFill>
                  <a:latin typeface="Calibri"/>
                </a:rPr>
                <a:t> switch</a:t>
              </a:r>
            </a:p>
          </p:txBody>
        </p:sp>
        <p:pic>
          <p:nvPicPr>
            <p:cNvPr id="9" name="Picture 8" descr="Single Molecule Diod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7" y="535633"/>
              <a:ext cx="2887054" cy="2122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4" name="Group 23"/>
          <p:cNvGrpSpPr/>
          <p:nvPr/>
        </p:nvGrpSpPr>
        <p:grpSpPr>
          <a:xfrm>
            <a:off x="5727032" y="386647"/>
            <a:ext cx="3758420" cy="2407960"/>
            <a:chOff x="5531911" y="118934"/>
            <a:chExt cx="3612091" cy="2889554"/>
          </a:xfrm>
        </p:grpSpPr>
        <p:sp>
          <p:nvSpPr>
            <p:cNvPr id="7" name="Rectangle 6"/>
            <p:cNvSpPr/>
            <p:nvPr/>
          </p:nvSpPr>
          <p:spPr>
            <a:xfrm>
              <a:off x="5531911" y="118934"/>
              <a:ext cx="3612091" cy="775598"/>
            </a:xfrm>
            <a:prstGeom prst="rect">
              <a:avLst/>
            </a:prstGeom>
          </p:spPr>
          <p:txBody>
            <a:bodyPr wrap="square">
              <a:spAutoFit/>
            </a:bodyPr>
            <a:lstStyle/>
            <a:p>
              <a:pPr algn="ctr" defTabSz="457200" eaLnBrk="1" fontAlgn="auto" hangingPunct="1">
                <a:spcBef>
                  <a:spcPts val="0"/>
                </a:spcBef>
                <a:spcAft>
                  <a:spcPts val="0"/>
                </a:spcAft>
              </a:pPr>
              <a:r>
                <a:rPr lang="en-US" sz="1800" b="1" dirty="0">
                  <a:solidFill>
                    <a:prstClr val="black"/>
                  </a:solidFill>
                  <a:latin typeface="Calibri"/>
                </a:rPr>
                <a:t>H</a:t>
              </a:r>
              <a:r>
                <a:rPr lang="en-US" sz="1800" b="1" dirty="0" smtClean="0">
                  <a:solidFill>
                    <a:prstClr val="black"/>
                  </a:solidFill>
                  <a:latin typeface="Calibri"/>
                </a:rPr>
                <a:t>ierarchical ground states for multistate memories and logic</a:t>
              </a:r>
              <a:endParaRPr lang="en-US" sz="1800" b="1" dirty="0">
                <a:solidFill>
                  <a:prstClr val="black"/>
                </a:solidFill>
                <a:latin typeface="Calibri"/>
              </a:endParaRPr>
            </a:p>
          </p:txBody>
        </p:sp>
        <p:pic>
          <p:nvPicPr>
            <p:cNvPr id="10" name="Picture 9"/>
            <p:cNvPicPr>
              <a:picLocks noChangeAspect="1"/>
            </p:cNvPicPr>
            <p:nvPr/>
          </p:nvPicPr>
          <p:blipFill>
            <a:blip r:embed="rId4"/>
            <a:stretch>
              <a:fillRect/>
            </a:stretch>
          </p:blipFill>
          <p:spPr>
            <a:xfrm>
              <a:off x="5866780" y="832107"/>
              <a:ext cx="2930293" cy="2176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oup 19"/>
          <p:cNvGrpSpPr/>
          <p:nvPr/>
        </p:nvGrpSpPr>
        <p:grpSpPr>
          <a:xfrm>
            <a:off x="2999141" y="1777402"/>
            <a:ext cx="3074447" cy="2468339"/>
            <a:chOff x="3035489" y="1107693"/>
            <a:chExt cx="3294382" cy="2962006"/>
          </a:xfrm>
        </p:grpSpPr>
        <p:sp>
          <p:nvSpPr>
            <p:cNvPr id="4" name="Rectangle 3"/>
            <p:cNvSpPr/>
            <p:nvPr/>
          </p:nvSpPr>
          <p:spPr>
            <a:xfrm>
              <a:off x="3113789" y="1107693"/>
              <a:ext cx="3137779" cy="775597"/>
            </a:xfrm>
            <a:prstGeom prst="rect">
              <a:avLst/>
            </a:prstGeom>
          </p:spPr>
          <p:txBody>
            <a:bodyPr wrap="square">
              <a:spAutoFit/>
            </a:bodyPr>
            <a:lstStyle/>
            <a:p>
              <a:pPr algn="ctr" defTabSz="457200" eaLnBrk="1" fontAlgn="auto" hangingPunct="1">
                <a:spcBef>
                  <a:spcPts val="0"/>
                </a:spcBef>
                <a:spcAft>
                  <a:spcPts val="0"/>
                </a:spcAft>
              </a:pPr>
              <a:r>
                <a:rPr lang="en-US" sz="1800" b="1" dirty="0" smtClean="0">
                  <a:solidFill>
                    <a:prstClr val="black"/>
                  </a:solidFill>
                  <a:latin typeface="Calibri"/>
                </a:rPr>
                <a:t>Control of electron </a:t>
              </a:r>
              <a:r>
                <a:rPr lang="en-US" sz="1800" b="1" dirty="0" err="1" smtClean="0">
                  <a:solidFill>
                    <a:prstClr val="black"/>
                  </a:solidFill>
                  <a:latin typeface="Calibri"/>
                </a:rPr>
                <a:t>wavefunctions</a:t>
              </a:r>
              <a:r>
                <a:rPr lang="en-US" sz="1800" b="1" dirty="0" smtClean="0">
                  <a:solidFill>
                    <a:prstClr val="black"/>
                  </a:solidFill>
                  <a:latin typeface="Calibri"/>
                </a:rPr>
                <a:t> </a:t>
              </a:r>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35489" y="1859436"/>
              <a:ext cx="3294382" cy="2210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2" name="Group 21"/>
          <p:cNvGrpSpPr/>
          <p:nvPr/>
        </p:nvGrpSpPr>
        <p:grpSpPr>
          <a:xfrm>
            <a:off x="6076988" y="3197451"/>
            <a:ext cx="3055898" cy="2493304"/>
            <a:chOff x="5969646" y="3866033"/>
            <a:chExt cx="3055898" cy="2991967"/>
          </a:xfrm>
        </p:grpSpPr>
        <p:sp>
          <p:nvSpPr>
            <p:cNvPr id="6" name="Rectangle 5"/>
            <p:cNvSpPr/>
            <p:nvPr/>
          </p:nvSpPr>
          <p:spPr>
            <a:xfrm>
              <a:off x="6016614" y="3866033"/>
              <a:ext cx="3008930" cy="1107997"/>
            </a:xfrm>
            <a:prstGeom prst="rect">
              <a:avLst/>
            </a:prstGeom>
          </p:spPr>
          <p:txBody>
            <a:bodyPr wrap="square">
              <a:spAutoFit/>
            </a:bodyPr>
            <a:lstStyle/>
            <a:p>
              <a:pPr algn="ctr" defTabSz="457200" eaLnBrk="1" fontAlgn="auto" hangingPunct="1">
                <a:spcBef>
                  <a:spcPts val="0"/>
                </a:spcBef>
                <a:spcAft>
                  <a:spcPts val="0"/>
                </a:spcAft>
              </a:pPr>
              <a:r>
                <a:rPr lang="en-US" sz="1800" b="1" dirty="0">
                  <a:solidFill>
                    <a:prstClr val="black"/>
                  </a:solidFill>
                  <a:latin typeface="Calibri"/>
                </a:rPr>
                <a:t>C</a:t>
              </a:r>
              <a:r>
                <a:rPr lang="en-US" sz="1800" b="1" dirty="0" smtClean="0">
                  <a:solidFill>
                    <a:prstClr val="black"/>
                  </a:solidFill>
                  <a:latin typeface="Calibri"/>
                </a:rPr>
                <a:t>ontrol of correlations </a:t>
              </a:r>
            </a:p>
            <a:p>
              <a:pPr algn="ctr" defTabSz="457200" eaLnBrk="1" fontAlgn="auto" hangingPunct="1">
                <a:spcBef>
                  <a:spcPts val="0"/>
                </a:spcBef>
                <a:spcAft>
                  <a:spcPts val="0"/>
                </a:spcAft>
              </a:pPr>
              <a:r>
                <a:rPr lang="en-US" sz="1800" b="1" dirty="0" smtClean="0">
                  <a:solidFill>
                    <a:prstClr val="black"/>
                  </a:solidFill>
                  <a:latin typeface="Calibri"/>
                </a:rPr>
                <a:t>and emergent behavior @mV scale</a:t>
              </a:r>
              <a:endParaRPr lang="en-US" sz="1800" b="1" dirty="0">
                <a:solidFill>
                  <a:prstClr val="black"/>
                </a:solidFill>
                <a:latin typeface="Calibri"/>
              </a:endParaRPr>
            </a:p>
          </p:txBody>
        </p:sp>
        <p:pic>
          <p:nvPicPr>
            <p:cNvPr id="18" name="Picture 17"/>
            <p:cNvPicPr>
              <a:picLocks noChangeAspect="1"/>
            </p:cNvPicPr>
            <p:nvPr/>
          </p:nvPicPr>
          <p:blipFill>
            <a:blip r:embed="rId6"/>
            <a:stretch>
              <a:fillRect/>
            </a:stretch>
          </p:blipFill>
          <p:spPr>
            <a:xfrm>
              <a:off x="5969646" y="4587101"/>
              <a:ext cx="3047482" cy="2270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1" name="Group 20"/>
          <p:cNvGrpSpPr/>
          <p:nvPr/>
        </p:nvGrpSpPr>
        <p:grpSpPr>
          <a:xfrm>
            <a:off x="14021" y="2981434"/>
            <a:ext cx="2989198" cy="2711837"/>
            <a:chOff x="0" y="3541938"/>
            <a:chExt cx="2989198" cy="3254207"/>
          </a:xfrm>
        </p:grpSpPr>
        <p:sp>
          <p:nvSpPr>
            <p:cNvPr id="5" name="Rectangle 4"/>
            <p:cNvSpPr/>
            <p:nvPr/>
          </p:nvSpPr>
          <p:spPr>
            <a:xfrm>
              <a:off x="1120" y="3541938"/>
              <a:ext cx="2893191" cy="1107997"/>
            </a:xfrm>
            <a:prstGeom prst="rect">
              <a:avLst/>
            </a:prstGeom>
          </p:spPr>
          <p:txBody>
            <a:bodyPr wrap="square">
              <a:spAutoFit/>
            </a:bodyPr>
            <a:lstStyle/>
            <a:p>
              <a:pPr algn="ctr" defTabSz="457200" eaLnBrk="1" fontAlgn="auto" hangingPunct="1">
                <a:spcBef>
                  <a:spcPts val="0"/>
                </a:spcBef>
                <a:spcAft>
                  <a:spcPts val="0"/>
                </a:spcAft>
              </a:pPr>
              <a:r>
                <a:rPr lang="en-US" sz="1800" b="1" dirty="0" smtClean="0">
                  <a:solidFill>
                    <a:prstClr val="black"/>
                  </a:solidFill>
                  <a:latin typeface="Calibri"/>
                </a:rPr>
                <a:t>Energy-efficient </a:t>
              </a:r>
              <a:r>
                <a:rPr lang="en-US" sz="1800" b="1" dirty="0">
                  <a:solidFill>
                    <a:prstClr val="black"/>
                  </a:solidFill>
                  <a:latin typeface="Calibri"/>
                </a:rPr>
                <a:t>synthesis of </a:t>
              </a:r>
              <a:r>
                <a:rPr lang="en-US" sz="1800" b="1" dirty="0" smtClean="0">
                  <a:solidFill>
                    <a:prstClr val="black"/>
                  </a:solidFill>
                  <a:latin typeface="Calibri"/>
                </a:rPr>
                <a:t>new</a:t>
              </a:r>
              <a:r>
                <a:rPr lang="en-US" sz="1800" b="1" dirty="0">
                  <a:solidFill>
                    <a:prstClr val="black"/>
                  </a:solidFill>
                  <a:latin typeface="Calibri"/>
                </a:rPr>
                <a:t> </a:t>
              </a:r>
              <a:r>
                <a:rPr lang="en-US" sz="1800" b="1" dirty="0" smtClean="0">
                  <a:solidFill>
                    <a:prstClr val="black"/>
                  </a:solidFill>
                  <a:latin typeface="Calibri"/>
                </a:rPr>
                <a:t>forms </a:t>
              </a:r>
              <a:r>
                <a:rPr lang="en-US" sz="1800" b="1" dirty="0">
                  <a:solidFill>
                    <a:prstClr val="black"/>
                  </a:solidFill>
                  <a:latin typeface="Calibri"/>
                </a:rPr>
                <a:t>of matter with tailored </a:t>
              </a:r>
              <a:r>
                <a:rPr lang="en-US" sz="1800" b="1" dirty="0" smtClean="0">
                  <a:solidFill>
                    <a:prstClr val="black"/>
                  </a:solidFill>
                  <a:latin typeface="Calibri"/>
                </a:rPr>
                <a:t>properties</a:t>
              </a:r>
              <a:endParaRPr lang="en-US" sz="1800" b="1" dirty="0">
                <a:solidFill>
                  <a:prstClr val="black"/>
                </a:solidFill>
                <a:latin typeface="Calibri"/>
              </a:endParaRPr>
            </a:p>
          </p:txBody>
        </p:sp>
        <p:pic>
          <p:nvPicPr>
            <p:cNvPr id="19" name="Picture 18" descr="P-image_overlay-half.ti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4587102"/>
              <a:ext cx="2989198" cy="2209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464184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228600" y="2025698"/>
            <a:ext cx="8763000" cy="1705240"/>
          </a:xfrm>
          <a:prstGeom prst="rect">
            <a:avLst/>
          </a:prstGeom>
          <a:solidFill>
            <a:srgbClr val="0000FF">
              <a:alpha val="20000"/>
            </a:srgbClr>
          </a:solidFill>
          <a:ln>
            <a:solidFill>
              <a:schemeClr val="accent1">
                <a:shade val="95000"/>
                <a:satMod val="105000"/>
                <a:alpha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a typeface="ＭＳ Ｐゴシック" pitchFamily="-112" charset="-128"/>
              <a:cs typeface="ＭＳ Ｐゴシック" pitchFamily="-112" charset="-128"/>
            </a:endParaRPr>
          </a:p>
        </p:txBody>
      </p:sp>
      <p:cxnSp>
        <p:nvCxnSpPr>
          <p:cNvPr id="8" name="Straight Arrow Connector 7"/>
          <p:cNvCxnSpPr/>
          <p:nvPr/>
        </p:nvCxnSpPr>
        <p:spPr>
          <a:xfrm>
            <a:off x="228605" y="3729615"/>
            <a:ext cx="8791575" cy="10583"/>
          </a:xfrm>
          <a:prstGeom prst="straightConnector1">
            <a:avLst/>
          </a:prstGeom>
          <a:ln w="76200">
            <a:tailEnd type="arrow"/>
          </a:ln>
          <a:effectLst>
            <a:outerShdw blurRad="40005" dist="63500"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1005816" y="3654079"/>
            <a:ext cx="152136" cy="1587"/>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2377416" y="3654079"/>
            <a:ext cx="152136" cy="1587"/>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3749016" y="3654079"/>
            <a:ext cx="152136" cy="1587"/>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5120616" y="3654079"/>
            <a:ext cx="152136" cy="1587"/>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19463" name="TextBox 14"/>
          <p:cNvSpPr txBox="1">
            <a:spLocks noChangeArrowheads="1"/>
          </p:cNvSpPr>
          <p:nvPr/>
        </p:nvSpPr>
        <p:spPr bwMode="auto">
          <a:xfrm>
            <a:off x="1981204" y="3740198"/>
            <a:ext cx="851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 meV</a:t>
            </a:r>
          </a:p>
        </p:txBody>
      </p:sp>
      <p:sp>
        <p:nvSpPr>
          <p:cNvPr id="19464" name="TextBox 15"/>
          <p:cNvSpPr txBox="1">
            <a:spLocks noChangeArrowheads="1"/>
          </p:cNvSpPr>
          <p:nvPr/>
        </p:nvSpPr>
        <p:spPr bwMode="auto">
          <a:xfrm>
            <a:off x="7608889" y="3740198"/>
            <a:ext cx="787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 eV</a:t>
            </a:r>
          </a:p>
        </p:txBody>
      </p:sp>
      <p:cxnSp>
        <p:nvCxnSpPr>
          <p:cNvPr id="18" name="Straight Connector 17"/>
          <p:cNvCxnSpPr/>
          <p:nvPr/>
        </p:nvCxnSpPr>
        <p:spPr>
          <a:xfrm rot="5400000">
            <a:off x="6492216" y="3654079"/>
            <a:ext cx="152136" cy="1587"/>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863153" y="3652094"/>
            <a:ext cx="153458" cy="1587"/>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19467" name="TextBox 21"/>
          <p:cNvSpPr txBox="1">
            <a:spLocks noChangeArrowheads="1"/>
          </p:cNvSpPr>
          <p:nvPr/>
        </p:nvSpPr>
        <p:spPr bwMode="auto">
          <a:xfrm>
            <a:off x="6248401" y="3730939"/>
            <a:ext cx="659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 eV</a:t>
            </a:r>
          </a:p>
        </p:txBody>
      </p:sp>
      <p:sp>
        <p:nvSpPr>
          <p:cNvPr id="19468" name="TextBox 22"/>
          <p:cNvSpPr txBox="1">
            <a:spLocks noChangeArrowheads="1"/>
          </p:cNvSpPr>
          <p:nvPr/>
        </p:nvSpPr>
        <p:spPr bwMode="auto">
          <a:xfrm>
            <a:off x="4851405" y="3740198"/>
            <a:ext cx="1108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100 meV</a:t>
            </a:r>
          </a:p>
        </p:txBody>
      </p:sp>
      <p:sp>
        <p:nvSpPr>
          <p:cNvPr id="19469" name="TextBox 23"/>
          <p:cNvSpPr txBox="1">
            <a:spLocks noChangeArrowheads="1"/>
          </p:cNvSpPr>
          <p:nvPr/>
        </p:nvSpPr>
        <p:spPr bwMode="auto">
          <a:xfrm>
            <a:off x="3352804" y="3730939"/>
            <a:ext cx="980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 meV</a:t>
            </a:r>
          </a:p>
        </p:txBody>
      </p:sp>
      <p:sp>
        <p:nvSpPr>
          <p:cNvPr id="19470" name="TextBox 25"/>
          <p:cNvSpPr txBox="1">
            <a:spLocks noChangeArrowheads="1"/>
          </p:cNvSpPr>
          <p:nvPr/>
        </p:nvSpPr>
        <p:spPr bwMode="auto">
          <a:xfrm>
            <a:off x="609604" y="3730939"/>
            <a:ext cx="1049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100 μeV</a:t>
            </a:r>
          </a:p>
        </p:txBody>
      </p:sp>
      <p:sp>
        <p:nvSpPr>
          <p:cNvPr id="19471" name="Rectangle 32"/>
          <p:cNvSpPr>
            <a:spLocks noChangeArrowheads="1"/>
          </p:cNvSpPr>
          <p:nvPr/>
        </p:nvSpPr>
        <p:spPr bwMode="auto">
          <a:xfrm>
            <a:off x="1287468" y="508000"/>
            <a:ext cx="75517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buFont typeface="Arial" charset="0"/>
              <a:buNone/>
            </a:pPr>
            <a:r>
              <a:rPr lang="en-US" sz="3000" smtClean="0">
                <a:solidFill>
                  <a:srgbClr val="000000"/>
                </a:solidFill>
                <a:latin typeface="Times New Roman" charset="0"/>
                <a:ea typeface="ＭＳ Ｐゴシック" charset="0"/>
                <a:cs typeface="Times New Roman" charset="0"/>
              </a:rPr>
              <a:t>H=H</a:t>
            </a:r>
            <a:r>
              <a:rPr lang="en-US" sz="3000" baseline="-25000" smtClean="0">
                <a:solidFill>
                  <a:srgbClr val="000000"/>
                </a:solidFill>
                <a:latin typeface="Times New Roman" charset="0"/>
                <a:ea typeface="ＭＳ Ｐゴシック" charset="0"/>
                <a:cs typeface="Times New Roman" charset="0"/>
              </a:rPr>
              <a:t>Kin</a:t>
            </a:r>
            <a:r>
              <a:rPr lang="en-US" sz="3000" smtClean="0">
                <a:solidFill>
                  <a:srgbClr val="000000"/>
                </a:solidFill>
                <a:latin typeface="Times New Roman" charset="0"/>
                <a:ea typeface="ＭＳ Ｐゴシック" charset="0"/>
                <a:cs typeface="Times New Roman" charset="0"/>
              </a:rPr>
              <a:t>+V</a:t>
            </a:r>
            <a:r>
              <a:rPr lang="en-US" sz="3000" baseline="-25000" smtClean="0">
                <a:solidFill>
                  <a:srgbClr val="000000"/>
                </a:solidFill>
                <a:latin typeface="Times New Roman" charset="0"/>
                <a:ea typeface="ＭＳ Ｐゴシック" charset="0"/>
                <a:cs typeface="Times New Roman" charset="0"/>
              </a:rPr>
              <a:t>e-ion</a:t>
            </a:r>
            <a:r>
              <a:rPr lang="en-US" sz="3000" smtClean="0">
                <a:solidFill>
                  <a:srgbClr val="000000"/>
                </a:solidFill>
                <a:latin typeface="Times New Roman" charset="0"/>
                <a:ea typeface="ＭＳ Ｐゴシック" charset="0"/>
                <a:cs typeface="Times New Roman" charset="0"/>
              </a:rPr>
              <a:t>+U</a:t>
            </a:r>
            <a:r>
              <a:rPr lang="en-US" sz="3000" baseline="-25000" smtClean="0">
                <a:solidFill>
                  <a:srgbClr val="000000"/>
                </a:solidFill>
                <a:latin typeface="Times New Roman" charset="0"/>
                <a:ea typeface="ＭＳ Ｐゴシック" charset="0"/>
                <a:cs typeface="Times New Roman" charset="0"/>
              </a:rPr>
              <a:t>e-e</a:t>
            </a:r>
            <a:r>
              <a:rPr lang="en-US" sz="3000" smtClean="0">
                <a:solidFill>
                  <a:srgbClr val="000000"/>
                </a:solidFill>
                <a:latin typeface="Times New Roman" charset="0"/>
                <a:ea typeface="ＭＳ Ｐゴシック" charset="0"/>
                <a:cs typeface="Times New Roman" charset="0"/>
              </a:rPr>
              <a:t>+H</a:t>
            </a:r>
            <a:r>
              <a:rPr lang="en-US" sz="3000" baseline="-25000" smtClean="0">
                <a:solidFill>
                  <a:srgbClr val="000000"/>
                </a:solidFill>
                <a:latin typeface="Times New Roman" charset="0"/>
                <a:ea typeface="ＭＳ Ｐゴシック" charset="0"/>
                <a:cs typeface="Times New Roman" charset="0"/>
              </a:rPr>
              <a:t>Hund</a:t>
            </a:r>
            <a:r>
              <a:rPr lang="en-US" sz="3000" smtClean="0">
                <a:solidFill>
                  <a:srgbClr val="000000"/>
                </a:solidFill>
                <a:latin typeface="Times New Roman" charset="0"/>
                <a:ea typeface="ＭＳ Ｐゴシック" charset="0"/>
                <a:cs typeface="Times New Roman" charset="0"/>
              </a:rPr>
              <a:t>+H</a:t>
            </a:r>
            <a:r>
              <a:rPr lang="en-US" sz="3000" baseline="-25000" smtClean="0">
                <a:solidFill>
                  <a:srgbClr val="000000"/>
                </a:solidFill>
                <a:latin typeface="Times New Roman" charset="0"/>
                <a:ea typeface="ＭＳ Ｐゴシック" charset="0"/>
                <a:cs typeface="Times New Roman" charset="0"/>
              </a:rPr>
              <a:t>s-s</a:t>
            </a:r>
            <a:r>
              <a:rPr lang="en-US" sz="3000" smtClean="0">
                <a:solidFill>
                  <a:srgbClr val="000000"/>
                </a:solidFill>
                <a:latin typeface="Times New Roman" charset="0"/>
                <a:ea typeface="ＭＳ Ｐゴシック" charset="0"/>
                <a:cs typeface="Times New Roman" charset="0"/>
              </a:rPr>
              <a:t>+H</a:t>
            </a:r>
            <a:r>
              <a:rPr lang="en-US" sz="3000" baseline="-25000" smtClean="0">
                <a:solidFill>
                  <a:srgbClr val="000000"/>
                </a:solidFill>
                <a:latin typeface="Times New Roman" charset="0"/>
                <a:ea typeface="ＭＳ Ｐゴシック" charset="0"/>
                <a:cs typeface="Times New Roman" charset="0"/>
              </a:rPr>
              <a:t>e-ph</a:t>
            </a:r>
            <a:r>
              <a:rPr lang="en-US" sz="3000" smtClean="0">
                <a:solidFill>
                  <a:srgbClr val="000000"/>
                </a:solidFill>
                <a:latin typeface="Times New Roman" charset="0"/>
                <a:ea typeface="ＭＳ Ｐゴシック" charset="0"/>
                <a:cs typeface="Times New Roman" charset="0"/>
              </a:rPr>
              <a:t>+H</a:t>
            </a:r>
            <a:r>
              <a:rPr lang="en-US" sz="3000" baseline="-25000" smtClean="0">
                <a:solidFill>
                  <a:srgbClr val="000000"/>
                </a:solidFill>
                <a:latin typeface="Times New Roman" charset="0"/>
                <a:ea typeface="ＭＳ Ｐゴシック" charset="0"/>
                <a:cs typeface="Times New Roman" charset="0"/>
              </a:rPr>
              <a:t>s-o</a:t>
            </a:r>
          </a:p>
        </p:txBody>
      </p:sp>
      <p:cxnSp>
        <p:nvCxnSpPr>
          <p:cNvPr id="38" name="Straight Arrow Connector 37"/>
          <p:cNvCxnSpPr/>
          <p:nvPr/>
        </p:nvCxnSpPr>
        <p:spPr>
          <a:xfrm>
            <a:off x="6567488" y="3476938"/>
            <a:ext cx="2324100"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6643688" y="2904115"/>
            <a:ext cx="2271712"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74" name="TextBox 40"/>
          <p:cNvSpPr txBox="1">
            <a:spLocks noChangeArrowheads="1"/>
          </p:cNvSpPr>
          <p:nvPr/>
        </p:nvSpPr>
        <p:spPr bwMode="auto">
          <a:xfrm>
            <a:off x="6858000" y="2586615"/>
            <a:ext cx="1968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kinetic interaction</a:t>
            </a:r>
          </a:p>
        </p:txBody>
      </p:sp>
      <p:cxnSp>
        <p:nvCxnSpPr>
          <p:cNvPr id="43" name="Straight Arrow Connector 42"/>
          <p:cNvCxnSpPr/>
          <p:nvPr/>
        </p:nvCxnSpPr>
        <p:spPr>
          <a:xfrm>
            <a:off x="6569080" y="2332615"/>
            <a:ext cx="2270125"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76" name="TextBox 43"/>
          <p:cNvSpPr txBox="1">
            <a:spLocks noChangeArrowheads="1"/>
          </p:cNvSpPr>
          <p:nvPr/>
        </p:nvSpPr>
        <p:spPr bwMode="auto">
          <a:xfrm>
            <a:off x="6934205" y="2024376"/>
            <a:ext cx="1827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e-ion interaction</a:t>
            </a:r>
          </a:p>
        </p:txBody>
      </p:sp>
      <p:sp>
        <p:nvSpPr>
          <p:cNvPr id="19477" name="TextBox 45"/>
          <p:cNvSpPr txBox="1">
            <a:spLocks noChangeArrowheads="1"/>
          </p:cNvSpPr>
          <p:nvPr/>
        </p:nvSpPr>
        <p:spPr bwMode="auto">
          <a:xfrm>
            <a:off x="6934204" y="3159439"/>
            <a:ext cx="16474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e-e </a:t>
            </a:r>
            <a:r>
              <a:rPr lang="en-US" altLang="zh-CN" sz="1800" smtClean="0">
                <a:solidFill>
                  <a:srgbClr val="000000"/>
                </a:solidFill>
                <a:cs typeface="Arial" charset="0"/>
              </a:rPr>
              <a:t>interaction</a:t>
            </a:r>
            <a:endParaRPr lang="en-US" sz="1800" smtClean="0">
              <a:solidFill>
                <a:srgbClr val="000000"/>
              </a:solidFill>
              <a:cs typeface="Arial" charset="0"/>
            </a:endParaRPr>
          </a:p>
        </p:txBody>
      </p:sp>
      <p:cxnSp>
        <p:nvCxnSpPr>
          <p:cNvPr id="48" name="Straight Arrow Connector 47"/>
          <p:cNvCxnSpPr/>
          <p:nvPr/>
        </p:nvCxnSpPr>
        <p:spPr>
          <a:xfrm>
            <a:off x="5791200" y="3224263"/>
            <a:ext cx="1371600"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79" name="TextBox 48"/>
          <p:cNvSpPr txBox="1">
            <a:spLocks noChangeArrowheads="1"/>
          </p:cNvSpPr>
          <p:nvPr/>
        </p:nvSpPr>
        <p:spPr bwMode="auto">
          <a:xfrm>
            <a:off x="5486405" y="2914698"/>
            <a:ext cx="2028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Hund’s </a:t>
            </a:r>
            <a:r>
              <a:rPr lang="en-US" altLang="zh-CN" sz="1800" smtClean="0">
                <a:solidFill>
                  <a:srgbClr val="000000"/>
                </a:solidFill>
                <a:cs typeface="Arial" charset="0"/>
              </a:rPr>
              <a:t>interaction</a:t>
            </a:r>
            <a:endParaRPr lang="en-US" sz="1800" smtClean="0">
              <a:solidFill>
                <a:srgbClr val="000000"/>
              </a:solidFill>
              <a:cs typeface="Arial" charset="0"/>
            </a:endParaRPr>
          </a:p>
        </p:txBody>
      </p:sp>
      <p:cxnSp>
        <p:nvCxnSpPr>
          <p:cNvPr id="51" name="Straight Arrow Connector 50"/>
          <p:cNvCxnSpPr/>
          <p:nvPr/>
        </p:nvCxnSpPr>
        <p:spPr>
          <a:xfrm>
            <a:off x="2452688" y="3031115"/>
            <a:ext cx="2576512"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81" name="TextBox 51"/>
          <p:cNvSpPr txBox="1">
            <a:spLocks noChangeArrowheads="1"/>
          </p:cNvSpPr>
          <p:nvPr/>
        </p:nvSpPr>
        <p:spPr bwMode="auto">
          <a:xfrm>
            <a:off x="2667005" y="2722876"/>
            <a:ext cx="2237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spin-spin interaction</a:t>
            </a:r>
          </a:p>
        </p:txBody>
      </p:sp>
      <p:cxnSp>
        <p:nvCxnSpPr>
          <p:cNvPr id="55" name="Straight Arrow Connector 54"/>
          <p:cNvCxnSpPr/>
          <p:nvPr/>
        </p:nvCxnSpPr>
        <p:spPr>
          <a:xfrm>
            <a:off x="1658938" y="3475615"/>
            <a:ext cx="2532062"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83" name="TextBox 55"/>
          <p:cNvSpPr txBox="1">
            <a:spLocks noChangeArrowheads="1"/>
          </p:cNvSpPr>
          <p:nvPr/>
        </p:nvSpPr>
        <p:spPr bwMode="auto">
          <a:xfrm>
            <a:off x="1645930" y="3188672"/>
            <a:ext cx="2558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smtClean="0">
                <a:solidFill>
                  <a:srgbClr val="000000"/>
                </a:solidFill>
                <a:cs typeface="Arial" charset="0"/>
              </a:rPr>
              <a:t>Many body interactions</a:t>
            </a:r>
          </a:p>
          <a:p>
            <a:pPr defTabSz="914400" eaLnBrk="1" fontAlgn="base" hangingPunct="1">
              <a:spcBef>
                <a:spcPct val="0"/>
              </a:spcBef>
              <a:spcAft>
                <a:spcPct val="0"/>
              </a:spcAft>
            </a:pPr>
            <a:r>
              <a:rPr lang="en-US" sz="1800" dirty="0" smtClean="0">
                <a:solidFill>
                  <a:srgbClr val="000000"/>
                </a:solidFill>
                <a:cs typeface="Arial" charset="0"/>
              </a:rPr>
              <a:t>E-</a:t>
            </a:r>
            <a:r>
              <a:rPr lang="en-US" sz="1800" dirty="0" err="1" smtClean="0">
                <a:solidFill>
                  <a:srgbClr val="000000"/>
                </a:solidFill>
                <a:cs typeface="Arial" charset="0"/>
              </a:rPr>
              <a:t>ph</a:t>
            </a:r>
            <a:r>
              <a:rPr lang="en-US" sz="1800" dirty="0" smtClean="0">
                <a:solidFill>
                  <a:srgbClr val="000000"/>
                </a:solidFill>
                <a:cs typeface="Arial" charset="0"/>
              </a:rPr>
              <a:t>, </a:t>
            </a:r>
            <a:r>
              <a:rPr lang="en-US" sz="1800" dirty="0" err="1" smtClean="0">
                <a:solidFill>
                  <a:srgbClr val="000000"/>
                </a:solidFill>
                <a:cs typeface="Arial" charset="0"/>
              </a:rPr>
              <a:t>ph-ph</a:t>
            </a:r>
            <a:r>
              <a:rPr lang="en-US" sz="1800" dirty="0" smtClean="0">
                <a:solidFill>
                  <a:srgbClr val="000000"/>
                </a:solidFill>
                <a:cs typeface="Arial" charset="0"/>
              </a:rPr>
              <a:t>, …</a:t>
            </a:r>
          </a:p>
        </p:txBody>
      </p:sp>
      <p:cxnSp>
        <p:nvCxnSpPr>
          <p:cNvPr id="58" name="Straight Arrow Connector 57"/>
          <p:cNvCxnSpPr/>
          <p:nvPr/>
        </p:nvCxnSpPr>
        <p:spPr>
          <a:xfrm>
            <a:off x="4029075" y="2648794"/>
            <a:ext cx="2851150"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85" name="TextBox 58"/>
          <p:cNvSpPr txBox="1">
            <a:spLocks noChangeArrowheads="1"/>
          </p:cNvSpPr>
          <p:nvPr/>
        </p:nvSpPr>
        <p:spPr bwMode="auto">
          <a:xfrm>
            <a:off x="4724400" y="2333939"/>
            <a:ext cx="1339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crystal field </a:t>
            </a:r>
          </a:p>
        </p:txBody>
      </p:sp>
      <p:cxnSp>
        <p:nvCxnSpPr>
          <p:cNvPr id="63" name="Straight Arrow Connector 62"/>
          <p:cNvCxnSpPr/>
          <p:nvPr/>
        </p:nvCxnSpPr>
        <p:spPr>
          <a:xfrm>
            <a:off x="1828800" y="2408024"/>
            <a:ext cx="2476500"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87" name="TextBox 65"/>
          <p:cNvSpPr txBox="1">
            <a:spLocks noChangeArrowheads="1"/>
          </p:cNvSpPr>
          <p:nvPr/>
        </p:nvSpPr>
        <p:spPr bwMode="auto">
          <a:xfrm>
            <a:off x="1905001" y="2089198"/>
            <a:ext cx="2442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spin-orbital interaction</a:t>
            </a:r>
          </a:p>
        </p:txBody>
      </p:sp>
      <p:cxnSp>
        <p:nvCxnSpPr>
          <p:cNvPr id="69" name="Straight Arrow Connector 68"/>
          <p:cNvCxnSpPr/>
          <p:nvPr/>
        </p:nvCxnSpPr>
        <p:spPr>
          <a:xfrm>
            <a:off x="609605" y="2716263"/>
            <a:ext cx="1458913" cy="132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89" name="TextBox 75"/>
          <p:cNvSpPr txBox="1">
            <a:spLocks noChangeArrowheads="1"/>
          </p:cNvSpPr>
          <p:nvPr/>
        </p:nvSpPr>
        <p:spPr bwMode="auto">
          <a:xfrm>
            <a:off x="536580" y="2406698"/>
            <a:ext cx="1672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smtClean="0">
                <a:solidFill>
                  <a:srgbClr val="000000"/>
                </a:solidFill>
                <a:cs typeface="Arial" charset="0"/>
              </a:rPr>
              <a:t>DM interaction</a:t>
            </a:r>
          </a:p>
        </p:txBody>
      </p:sp>
      <p:sp>
        <p:nvSpPr>
          <p:cNvPr id="19490" name="TextBox 63"/>
          <p:cNvSpPr txBox="1">
            <a:spLocks noChangeArrowheads="1"/>
          </p:cNvSpPr>
          <p:nvPr/>
        </p:nvSpPr>
        <p:spPr bwMode="auto">
          <a:xfrm>
            <a:off x="-152400" y="1724073"/>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smtClean="0">
              <a:solidFill>
                <a:srgbClr val="000000"/>
              </a:solidFill>
              <a:cs typeface="Arial" charset="0"/>
            </a:endParaRPr>
          </a:p>
        </p:txBody>
      </p:sp>
      <p:grpSp>
        <p:nvGrpSpPr>
          <p:cNvPr id="19491" name="Group 109"/>
          <p:cNvGrpSpPr>
            <a:grpSpLocks/>
          </p:cNvGrpSpPr>
          <p:nvPr/>
        </p:nvGrpSpPr>
        <p:grpSpPr bwMode="auto">
          <a:xfrm>
            <a:off x="588968" y="1073194"/>
            <a:ext cx="7456487" cy="560008"/>
            <a:chOff x="588292" y="1992868"/>
            <a:chExt cx="7457158" cy="671388"/>
          </a:xfrm>
        </p:grpSpPr>
        <p:cxnSp>
          <p:nvCxnSpPr>
            <p:cNvPr id="91" name="Straight Arrow Connector 90"/>
            <p:cNvCxnSpPr/>
            <p:nvPr/>
          </p:nvCxnSpPr>
          <p:spPr>
            <a:xfrm>
              <a:off x="2209275" y="2210154"/>
              <a:ext cx="5836175" cy="1586"/>
            </a:xfrm>
            <a:prstGeom prst="straightConnector1">
              <a:avLst/>
            </a:prstGeom>
            <a:ln w="50800">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2957147" y="2118164"/>
              <a:ext cx="182393" cy="1588"/>
            </a:xfrm>
            <a:prstGeom prst="line">
              <a:avLst/>
            </a:prstGeom>
            <a:ln w="381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4328871" y="2118164"/>
              <a:ext cx="182393" cy="1588"/>
            </a:xfrm>
            <a:prstGeom prst="line">
              <a:avLst/>
            </a:prstGeom>
            <a:ln w="381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400000">
              <a:off x="5700594" y="2118164"/>
              <a:ext cx="182393" cy="1588"/>
            </a:xfrm>
            <a:prstGeom prst="line">
              <a:avLst/>
            </a:prstGeom>
            <a:ln w="38100">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a:off x="7072317" y="2118164"/>
              <a:ext cx="182393" cy="1588"/>
            </a:xfrm>
            <a:prstGeom prst="line">
              <a:avLst/>
            </a:prstGeom>
            <a:ln w="38100">
              <a:solidFill>
                <a:srgbClr val="FF6600"/>
              </a:solidFill>
            </a:ln>
          </p:spPr>
          <p:style>
            <a:lnRef idx="2">
              <a:schemeClr val="accent1"/>
            </a:lnRef>
            <a:fillRef idx="0">
              <a:schemeClr val="accent1"/>
            </a:fillRef>
            <a:effectRef idx="1">
              <a:schemeClr val="accent1"/>
            </a:effectRef>
            <a:fontRef idx="minor">
              <a:schemeClr val="tx1"/>
            </a:fontRef>
          </p:style>
        </p:cxnSp>
        <p:sp>
          <p:nvSpPr>
            <p:cNvPr id="19532" name="TextBox 95"/>
            <p:cNvSpPr txBox="1">
              <a:spLocks noChangeArrowheads="1"/>
            </p:cNvSpPr>
            <p:nvPr/>
          </p:nvSpPr>
          <p:spPr bwMode="auto">
            <a:xfrm>
              <a:off x="6673850" y="2191305"/>
              <a:ext cx="916018" cy="4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 V/nm</a:t>
              </a:r>
            </a:p>
          </p:txBody>
        </p:sp>
        <p:sp>
          <p:nvSpPr>
            <p:cNvPr id="19533" name="TextBox 96"/>
            <p:cNvSpPr txBox="1">
              <a:spLocks noChangeArrowheads="1"/>
            </p:cNvSpPr>
            <p:nvPr/>
          </p:nvSpPr>
          <p:spPr bwMode="auto">
            <a:xfrm>
              <a:off x="5302250" y="2221468"/>
              <a:ext cx="1108546" cy="4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0.1 V/nm</a:t>
              </a:r>
            </a:p>
          </p:txBody>
        </p:sp>
        <p:sp>
          <p:nvSpPr>
            <p:cNvPr id="19534" name="TextBox 97"/>
            <p:cNvSpPr txBox="1">
              <a:spLocks noChangeArrowheads="1"/>
            </p:cNvSpPr>
            <p:nvPr/>
          </p:nvSpPr>
          <p:spPr bwMode="auto">
            <a:xfrm>
              <a:off x="4006850" y="2209800"/>
              <a:ext cx="1049029" cy="4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 V/μm</a:t>
              </a:r>
            </a:p>
          </p:txBody>
        </p:sp>
        <p:sp>
          <p:nvSpPr>
            <p:cNvPr id="19535" name="TextBox 98"/>
            <p:cNvSpPr txBox="1">
              <a:spLocks noChangeArrowheads="1"/>
            </p:cNvSpPr>
            <p:nvPr/>
          </p:nvSpPr>
          <p:spPr bwMode="auto">
            <a:xfrm>
              <a:off x="2663563" y="2209800"/>
              <a:ext cx="920640" cy="4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 V/μm</a:t>
              </a:r>
            </a:p>
          </p:txBody>
        </p:sp>
        <p:sp>
          <p:nvSpPr>
            <p:cNvPr id="19536" name="TextBox 101"/>
            <p:cNvSpPr txBox="1">
              <a:spLocks noChangeArrowheads="1"/>
            </p:cNvSpPr>
            <p:nvPr/>
          </p:nvSpPr>
          <p:spPr bwMode="auto">
            <a:xfrm>
              <a:off x="588292" y="1992868"/>
              <a:ext cx="1621654" cy="44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FF6600"/>
                  </a:solidFill>
                  <a:cs typeface="Arial" charset="0"/>
                </a:rPr>
                <a:t>Electric Field</a:t>
              </a:r>
            </a:p>
          </p:txBody>
        </p:sp>
      </p:grpSp>
      <p:grpSp>
        <p:nvGrpSpPr>
          <p:cNvPr id="19492" name="Group 110"/>
          <p:cNvGrpSpPr>
            <a:grpSpLocks/>
          </p:cNvGrpSpPr>
          <p:nvPr/>
        </p:nvGrpSpPr>
        <p:grpSpPr bwMode="auto">
          <a:xfrm>
            <a:off x="228601" y="1571941"/>
            <a:ext cx="6207224" cy="531190"/>
            <a:chOff x="228600" y="2590800"/>
            <a:chExt cx="6207568" cy="637427"/>
          </a:xfrm>
        </p:grpSpPr>
        <p:cxnSp>
          <p:nvCxnSpPr>
            <p:cNvPr id="47" name="Straight Arrow Connector 46"/>
            <p:cNvCxnSpPr/>
            <p:nvPr/>
          </p:nvCxnSpPr>
          <p:spPr>
            <a:xfrm>
              <a:off x="228600" y="2773362"/>
              <a:ext cx="4315064" cy="1588"/>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606452" y="2681287"/>
              <a:ext cx="182562" cy="1587"/>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1978128" y="2681287"/>
              <a:ext cx="182562" cy="1587"/>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3349804" y="2681287"/>
              <a:ext cx="182562" cy="1587"/>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19523" name="TextBox 58"/>
            <p:cNvSpPr txBox="1">
              <a:spLocks noChangeArrowheads="1"/>
            </p:cNvSpPr>
            <p:nvPr/>
          </p:nvSpPr>
          <p:spPr bwMode="auto">
            <a:xfrm>
              <a:off x="3162963" y="2773362"/>
              <a:ext cx="774614"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100 T</a:t>
              </a:r>
            </a:p>
          </p:txBody>
        </p:sp>
        <p:sp>
          <p:nvSpPr>
            <p:cNvPr id="19524" name="TextBox 60"/>
            <p:cNvSpPr txBox="1">
              <a:spLocks noChangeArrowheads="1"/>
            </p:cNvSpPr>
            <p:nvPr/>
          </p:nvSpPr>
          <p:spPr bwMode="auto">
            <a:xfrm>
              <a:off x="1763756" y="2785029"/>
              <a:ext cx="64636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 T</a:t>
              </a:r>
            </a:p>
          </p:txBody>
        </p:sp>
        <p:sp>
          <p:nvSpPr>
            <p:cNvPr id="19525" name="TextBox 61"/>
            <p:cNvSpPr txBox="1">
              <a:spLocks noChangeArrowheads="1"/>
            </p:cNvSpPr>
            <p:nvPr/>
          </p:nvSpPr>
          <p:spPr bwMode="auto">
            <a:xfrm>
              <a:off x="468574" y="2773362"/>
              <a:ext cx="51812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 T</a:t>
              </a:r>
            </a:p>
          </p:txBody>
        </p:sp>
        <p:sp>
          <p:nvSpPr>
            <p:cNvPr id="19526" name="TextBox 102"/>
            <p:cNvSpPr txBox="1">
              <a:spLocks noChangeArrowheads="1"/>
            </p:cNvSpPr>
            <p:nvPr/>
          </p:nvSpPr>
          <p:spPr bwMode="auto">
            <a:xfrm>
              <a:off x="4648200" y="2590800"/>
              <a:ext cx="1787968"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00FF"/>
                  </a:solidFill>
                  <a:cs typeface="Arial" charset="0"/>
                </a:rPr>
                <a:t>Magnetic Field</a:t>
              </a:r>
            </a:p>
          </p:txBody>
        </p:sp>
      </p:grpSp>
      <p:grpSp>
        <p:nvGrpSpPr>
          <p:cNvPr id="19493" name="Group 111"/>
          <p:cNvGrpSpPr>
            <a:grpSpLocks/>
          </p:cNvGrpSpPr>
          <p:nvPr/>
        </p:nvGrpSpPr>
        <p:grpSpPr bwMode="auto">
          <a:xfrm>
            <a:off x="457204" y="3994202"/>
            <a:ext cx="6980153" cy="623542"/>
            <a:chOff x="457200" y="5498068"/>
            <a:chExt cx="6979775" cy="747633"/>
          </a:xfrm>
        </p:grpSpPr>
        <p:grpSp>
          <p:nvGrpSpPr>
            <p:cNvPr id="19508" name="Group 75"/>
            <p:cNvGrpSpPr>
              <a:grpSpLocks/>
            </p:cNvGrpSpPr>
            <p:nvPr/>
          </p:nvGrpSpPr>
          <p:grpSpPr bwMode="auto">
            <a:xfrm>
              <a:off x="457200" y="5532965"/>
              <a:ext cx="5257515" cy="712736"/>
              <a:chOff x="1082676" y="6218765"/>
              <a:chExt cx="5257515" cy="712736"/>
            </a:xfrm>
          </p:grpSpPr>
          <p:cxnSp>
            <p:nvCxnSpPr>
              <p:cNvPr id="50" name="Straight Arrow Connector 49"/>
              <p:cNvCxnSpPr/>
              <p:nvPr/>
            </p:nvCxnSpPr>
            <p:spPr>
              <a:xfrm>
                <a:off x="1082676" y="6401177"/>
                <a:ext cx="5257515" cy="1586"/>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1431977" y="6309177"/>
                <a:ext cx="182412" cy="1587"/>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2803503" y="6309177"/>
                <a:ext cx="182412" cy="1587"/>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4175029" y="6309177"/>
                <a:ext cx="182412" cy="1587"/>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5546554" y="6309177"/>
                <a:ext cx="182412" cy="1587"/>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sp>
            <p:nvSpPr>
              <p:cNvPr id="19515" name="TextBox 23"/>
              <p:cNvSpPr txBox="1">
                <a:spLocks noChangeArrowheads="1"/>
              </p:cNvSpPr>
              <p:nvPr/>
            </p:nvSpPr>
            <p:spPr bwMode="auto">
              <a:xfrm>
                <a:off x="5149056" y="6488112"/>
                <a:ext cx="916224"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1000 K</a:t>
                </a:r>
              </a:p>
            </p:txBody>
          </p:sp>
          <p:sp>
            <p:nvSpPr>
              <p:cNvPr id="19516" name="TextBox 23"/>
              <p:cNvSpPr txBox="1">
                <a:spLocks noChangeArrowheads="1"/>
              </p:cNvSpPr>
              <p:nvPr/>
            </p:nvSpPr>
            <p:spPr bwMode="auto">
              <a:xfrm>
                <a:off x="3884326" y="6477000"/>
                <a:ext cx="787853"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100 K</a:t>
                </a:r>
              </a:p>
            </p:txBody>
          </p:sp>
          <p:sp>
            <p:nvSpPr>
              <p:cNvPr id="19517" name="TextBox 23"/>
              <p:cNvSpPr txBox="1">
                <a:spLocks noChangeArrowheads="1"/>
              </p:cNvSpPr>
              <p:nvPr/>
            </p:nvSpPr>
            <p:spPr bwMode="auto">
              <a:xfrm>
                <a:off x="2540882" y="6488668"/>
                <a:ext cx="659482"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 K</a:t>
                </a:r>
              </a:p>
            </p:txBody>
          </p:sp>
          <p:sp>
            <p:nvSpPr>
              <p:cNvPr id="19518" name="TextBox 23"/>
              <p:cNvSpPr txBox="1">
                <a:spLocks noChangeArrowheads="1"/>
              </p:cNvSpPr>
              <p:nvPr/>
            </p:nvSpPr>
            <p:spPr bwMode="auto">
              <a:xfrm>
                <a:off x="1219200" y="6476999"/>
                <a:ext cx="531111"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 K</a:t>
                </a:r>
              </a:p>
            </p:txBody>
          </p:sp>
        </p:grpSp>
        <p:sp>
          <p:nvSpPr>
            <p:cNvPr id="19509" name="TextBox 103"/>
            <p:cNvSpPr txBox="1">
              <a:spLocks noChangeArrowheads="1"/>
            </p:cNvSpPr>
            <p:nvPr/>
          </p:nvSpPr>
          <p:spPr bwMode="auto">
            <a:xfrm>
              <a:off x="5867400" y="5498068"/>
              <a:ext cx="1569575"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smtClean="0">
                  <a:solidFill>
                    <a:srgbClr val="008000"/>
                  </a:solidFill>
                  <a:cs typeface="Arial" charset="0"/>
                </a:rPr>
                <a:t>Temperature</a:t>
              </a:r>
            </a:p>
          </p:txBody>
        </p:sp>
      </p:grpSp>
      <p:grpSp>
        <p:nvGrpSpPr>
          <p:cNvPr id="19494" name="Group 112"/>
          <p:cNvGrpSpPr>
            <a:grpSpLocks/>
          </p:cNvGrpSpPr>
          <p:nvPr/>
        </p:nvGrpSpPr>
        <p:grpSpPr bwMode="auto">
          <a:xfrm>
            <a:off x="1247712" y="4480176"/>
            <a:ext cx="7286684" cy="645576"/>
            <a:chOff x="1247988" y="6081250"/>
            <a:chExt cx="7286412" cy="774051"/>
          </a:xfrm>
        </p:grpSpPr>
        <p:grpSp>
          <p:nvGrpSpPr>
            <p:cNvPr id="19497" name="Group 77"/>
            <p:cNvGrpSpPr>
              <a:grpSpLocks/>
            </p:cNvGrpSpPr>
            <p:nvPr/>
          </p:nvGrpSpPr>
          <p:grpSpPr bwMode="auto">
            <a:xfrm>
              <a:off x="3227387" y="6142565"/>
              <a:ext cx="5307013" cy="712736"/>
              <a:chOff x="1033463" y="6218765"/>
              <a:chExt cx="5307013" cy="712736"/>
            </a:xfrm>
          </p:grpSpPr>
          <p:cxnSp>
            <p:nvCxnSpPr>
              <p:cNvPr id="79" name="Straight Arrow Connector 78"/>
              <p:cNvCxnSpPr/>
              <p:nvPr/>
            </p:nvCxnSpPr>
            <p:spPr>
              <a:xfrm>
                <a:off x="1082877" y="6401177"/>
                <a:ext cx="5257599" cy="1586"/>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5400000">
                <a:off x="1432186" y="6309177"/>
                <a:ext cx="182412" cy="15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2803733" y="6309177"/>
                <a:ext cx="182412" cy="15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5400000">
                <a:off x="4175281" y="6309177"/>
                <a:ext cx="182412" cy="15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5546828" y="6309177"/>
                <a:ext cx="182412" cy="158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19504" name="TextBox 23"/>
              <p:cNvSpPr txBox="1">
                <a:spLocks noChangeArrowheads="1"/>
              </p:cNvSpPr>
              <p:nvPr/>
            </p:nvSpPr>
            <p:spPr bwMode="auto">
              <a:xfrm>
                <a:off x="5273676" y="6488112"/>
                <a:ext cx="710775"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10 %</a:t>
                </a:r>
              </a:p>
            </p:txBody>
          </p:sp>
          <p:sp>
            <p:nvSpPr>
              <p:cNvPr id="19505" name="TextBox 23"/>
              <p:cNvSpPr txBox="1">
                <a:spLocks noChangeArrowheads="1"/>
              </p:cNvSpPr>
              <p:nvPr/>
            </p:nvSpPr>
            <p:spPr bwMode="auto">
              <a:xfrm>
                <a:off x="4020372" y="6477000"/>
                <a:ext cx="582402"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1 % </a:t>
                </a:r>
              </a:p>
            </p:txBody>
          </p:sp>
          <p:sp>
            <p:nvSpPr>
              <p:cNvPr id="19506" name="TextBox 23"/>
              <p:cNvSpPr txBox="1">
                <a:spLocks noChangeArrowheads="1"/>
              </p:cNvSpPr>
              <p:nvPr/>
            </p:nvSpPr>
            <p:spPr bwMode="auto">
              <a:xfrm>
                <a:off x="2540882" y="6488668"/>
                <a:ext cx="774904"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0.1 %</a:t>
                </a:r>
              </a:p>
            </p:txBody>
          </p:sp>
          <p:sp>
            <p:nvSpPr>
              <p:cNvPr id="19507" name="TextBox 23"/>
              <p:cNvSpPr txBox="1">
                <a:spLocks noChangeArrowheads="1"/>
              </p:cNvSpPr>
              <p:nvPr/>
            </p:nvSpPr>
            <p:spPr bwMode="auto">
              <a:xfrm>
                <a:off x="1033463" y="6476999"/>
                <a:ext cx="903277" cy="44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smtClean="0">
                    <a:solidFill>
                      <a:srgbClr val="000000"/>
                    </a:solidFill>
                    <a:cs typeface="Arial" charset="0"/>
                  </a:rPr>
                  <a:t>0.01 %</a:t>
                </a:r>
              </a:p>
            </p:txBody>
          </p:sp>
        </p:grpSp>
        <p:sp>
          <p:nvSpPr>
            <p:cNvPr id="19498" name="Rectangle 104"/>
            <p:cNvSpPr>
              <a:spLocks noChangeArrowheads="1"/>
            </p:cNvSpPr>
            <p:nvPr/>
          </p:nvSpPr>
          <p:spPr bwMode="auto">
            <a:xfrm>
              <a:off x="1247988" y="6081250"/>
              <a:ext cx="2037559" cy="47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b="1" dirty="0" smtClean="0">
                  <a:solidFill>
                    <a:srgbClr val="FF0000"/>
                  </a:solidFill>
                  <a:latin typeface="Arial" charset="0"/>
                  <a:ea typeface="ＭＳ Ｐゴシック" charset="0"/>
                  <a:cs typeface="Arial" charset="0"/>
                </a:rPr>
                <a:t>Epitaxial Strain</a:t>
              </a:r>
            </a:p>
          </p:txBody>
        </p:sp>
      </p:grpSp>
      <p:sp>
        <p:nvSpPr>
          <p:cNvPr id="19495" name="Title 1"/>
          <p:cNvSpPr txBox="1">
            <a:spLocks/>
          </p:cNvSpPr>
          <p:nvPr/>
        </p:nvSpPr>
        <p:spPr bwMode="auto">
          <a:xfrm>
            <a:off x="561975" y="-28875"/>
            <a:ext cx="8229600" cy="571500"/>
          </a:xfrm>
          <a:prstGeom prst="rect">
            <a:avLst/>
          </a:prstGeom>
          <a:extLst/>
        </p:spPr>
        <p:txBody>
          <a:bodyPr vert="horz" lIns="91440" tIns="45720" rIns="91440" bIns="45720" rtlCol="0" anchor="ctr">
            <a:noAutofit/>
          </a:bodyPr>
          <a:lstStyle>
            <a:lvl1pPr algn="ctr" defTabSz="457200" eaLnBrk="1" fontAlgn="auto" hangingPunct="1">
              <a:lnSpc>
                <a:spcPct val="100000"/>
              </a:lnSpc>
              <a:spcAft>
                <a:spcPts val="0"/>
              </a:spcAft>
              <a:defRPr sz="3600" b="0">
                <a:latin typeface="Calibri"/>
                <a:ea typeface="+mj-ea"/>
                <a:cs typeface="+mj-cs"/>
              </a:defRPr>
            </a:lvl1pPr>
            <a:lvl2pPr>
              <a:lnSpc>
                <a:spcPct val="95000"/>
              </a:lnSpc>
              <a:defRPr sz="2800" b="1">
                <a:solidFill>
                  <a:srgbClr val="9A172F"/>
                </a:solidFill>
                <a:latin typeface="Arial" pitchFamily="34" charset="0"/>
              </a:defRPr>
            </a:lvl2pPr>
            <a:lvl3pPr>
              <a:lnSpc>
                <a:spcPct val="95000"/>
              </a:lnSpc>
              <a:defRPr sz="2800" b="1">
                <a:solidFill>
                  <a:srgbClr val="9A172F"/>
                </a:solidFill>
                <a:latin typeface="Arial" pitchFamily="34" charset="0"/>
              </a:defRPr>
            </a:lvl3pPr>
            <a:lvl4pPr>
              <a:lnSpc>
                <a:spcPct val="95000"/>
              </a:lnSpc>
              <a:defRPr sz="2800" b="1">
                <a:solidFill>
                  <a:srgbClr val="9A172F"/>
                </a:solidFill>
                <a:latin typeface="Arial" pitchFamily="34" charset="0"/>
              </a:defRPr>
            </a:lvl4pPr>
            <a:lvl5pPr>
              <a:lnSpc>
                <a:spcPct val="95000"/>
              </a:lnSpc>
              <a:defRPr sz="2800" b="1">
                <a:solidFill>
                  <a:srgbClr val="9A172F"/>
                </a:solidFill>
                <a:latin typeface="Arial" pitchFamily="34" charset="0"/>
              </a:defRPr>
            </a:lvl5pPr>
            <a:lvl6pPr marL="457200" fontAlgn="base">
              <a:lnSpc>
                <a:spcPct val="95000"/>
              </a:lnSpc>
              <a:spcBef>
                <a:spcPct val="0"/>
              </a:spcBef>
              <a:spcAft>
                <a:spcPct val="0"/>
              </a:spcAft>
              <a:defRPr sz="2800" b="1">
                <a:solidFill>
                  <a:srgbClr val="9A172F"/>
                </a:solidFill>
                <a:latin typeface="Arial" pitchFamily="34" charset="0"/>
              </a:defRPr>
            </a:lvl6pPr>
            <a:lvl7pPr marL="914400" fontAlgn="base">
              <a:lnSpc>
                <a:spcPct val="95000"/>
              </a:lnSpc>
              <a:spcBef>
                <a:spcPct val="0"/>
              </a:spcBef>
              <a:spcAft>
                <a:spcPct val="0"/>
              </a:spcAft>
              <a:defRPr sz="2800" b="1">
                <a:solidFill>
                  <a:srgbClr val="9A172F"/>
                </a:solidFill>
                <a:latin typeface="Arial" pitchFamily="34" charset="0"/>
              </a:defRPr>
            </a:lvl7pPr>
            <a:lvl8pPr marL="1371600" fontAlgn="base">
              <a:lnSpc>
                <a:spcPct val="95000"/>
              </a:lnSpc>
              <a:spcBef>
                <a:spcPct val="0"/>
              </a:spcBef>
              <a:spcAft>
                <a:spcPct val="0"/>
              </a:spcAft>
              <a:defRPr sz="2800" b="1">
                <a:solidFill>
                  <a:srgbClr val="9A172F"/>
                </a:solidFill>
                <a:latin typeface="Arial" pitchFamily="34" charset="0"/>
              </a:defRPr>
            </a:lvl8pPr>
            <a:lvl9pPr marL="1828800" fontAlgn="base">
              <a:lnSpc>
                <a:spcPct val="95000"/>
              </a:lnSpc>
              <a:spcBef>
                <a:spcPct val="0"/>
              </a:spcBef>
              <a:spcAft>
                <a:spcPct val="0"/>
              </a:spcAft>
              <a:defRPr sz="2800" b="1">
                <a:solidFill>
                  <a:srgbClr val="9A172F"/>
                </a:solidFill>
                <a:latin typeface="Arial" pitchFamily="34" charset="0"/>
              </a:defRPr>
            </a:lvl9pPr>
          </a:lstStyle>
          <a:p>
            <a:r>
              <a:rPr lang="en-US" dirty="0"/>
              <a:t>Energy Scales in Materials</a:t>
            </a:r>
          </a:p>
        </p:txBody>
      </p:sp>
      <p:grpSp>
        <p:nvGrpSpPr>
          <p:cNvPr id="82" name="Group 112"/>
          <p:cNvGrpSpPr>
            <a:grpSpLocks/>
          </p:cNvGrpSpPr>
          <p:nvPr/>
        </p:nvGrpSpPr>
        <p:grpSpPr bwMode="auto">
          <a:xfrm>
            <a:off x="371024" y="5132339"/>
            <a:ext cx="8020114" cy="594437"/>
            <a:chOff x="3227387" y="6142565"/>
            <a:chExt cx="8019809" cy="712736"/>
          </a:xfrm>
        </p:grpSpPr>
        <p:grpSp>
          <p:nvGrpSpPr>
            <p:cNvPr id="83" name="Group 77"/>
            <p:cNvGrpSpPr>
              <a:grpSpLocks/>
            </p:cNvGrpSpPr>
            <p:nvPr/>
          </p:nvGrpSpPr>
          <p:grpSpPr bwMode="auto">
            <a:xfrm>
              <a:off x="3227387" y="6142565"/>
              <a:ext cx="5307013" cy="712736"/>
              <a:chOff x="1033463" y="6218765"/>
              <a:chExt cx="5307013" cy="712736"/>
            </a:xfrm>
          </p:grpSpPr>
          <p:cxnSp>
            <p:nvCxnSpPr>
              <p:cNvPr id="87" name="Straight Arrow Connector 86"/>
              <p:cNvCxnSpPr/>
              <p:nvPr/>
            </p:nvCxnSpPr>
            <p:spPr>
              <a:xfrm>
                <a:off x="1082877" y="6401177"/>
                <a:ext cx="5257599" cy="1586"/>
              </a:xfrm>
              <a:prstGeom prst="straightConnector1">
                <a:avLst/>
              </a:prstGeom>
              <a:ln w="50800">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a:off x="1432186" y="6309177"/>
                <a:ext cx="182412" cy="1587"/>
              </a:xfrm>
              <a:prstGeom prst="line">
                <a:avLst/>
              </a:prstGeom>
              <a:ln w="50800">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2803733" y="6309177"/>
                <a:ext cx="182412" cy="1587"/>
              </a:xfrm>
              <a:prstGeom prst="line">
                <a:avLst/>
              </a:prstGeom>
              <a:ln w="50800">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4175281" y="6309177"/>
                <a:ext cx="182412" cy="1587"/>
              </a:xfrm>
              <a:prstGeom prst="line">
                <a:avLst/>
              </a:prstGeom>
              <a:ln w="50800">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5546828" y="6309177"/>
                <a:ext cx="182412" cy="1587"/>
              </a:xfrm>
              <a:prstGeom prst="line">
                <a:avLst/>
              </a:prstGeom>
              <a:ln w="50800">
                <a:solidFill>
                  <a:srgbClr val="660066"/>
                </a:solidFill>
              </a:ln>
            </p:spPr>
            <p:style>
              <a:lnRef idx="2">
                <a:schemeClr val="accent1"/>
              </a:lnRef>
              <a:fillRef idx="0">
                <a:schemeClr val="accent1"/>
              </a:fillRef>
              <a:effectRef idx="1">
                <a:schemeClr val="accent1"/>
              </a:effectRef>
              <a:fontRef idx="minor">
                <a:schemeClr val="tx1"/>
              </a:fontRef>
            </p:style>
          </p:cxnSp>
          <p:sp>
            <p:nvSpPr>
              <p:cNvPr id="97" name="TextBox 23"/>
              <p:cNvSpPr txBox="1">
                <a:spLocks noChangeArrowheads="1"/>
              </p:cNvSpPr>
              <p:nvPr/>
            </p:nvSpPr>
            <p:spPr bwMode="auto">
              <a:xfrm>
                <a:off x="5273676" y="6488112"/>
                <a:ext cx="676849" cy="4428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err="1" smtClean="0">
                    <a:solidFill>
                      <a:srgbClr val="660066"/>
                    </a:solidFill>
                    <a:cs typeface="Arial" charset="0"/>
                  </a:rPr>
                  <a:t>μsec</a:t>
                </a:r>
                <a:endParaRPr lang="en-US" sz="1800" dirty="0" smtClean="0">
                  <a:solidFill>
                    <a:srgbClr val="660066"/>
                  </a:solidFill>
                  <a:cs typeface="Arial" charset="0"/>
                </a:endParaRPr>
              </a:p>
            </p:txBody>
          </p:sp>
          <p:sp>
            <p:nvSpPr>
              <p:cNvPr id="98" name="TextBox 23"/>
              <p:cNvSpPr txBox="1">
                <a:spLocks noChangeArrowheads="1"/>
              </p:cNvSpPr>
              <p:nvPr/>
            </p:nvSpPr>
            <p:spPr bwMode="auto">
              <a:xfrm>
                <a:off x="4020372" y="6477000"/>
                <a:ext cx="672228" cy="4428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err="1" smtClean="0">
                    <a:solidFill>
                      <a:srgbClr val="660066"/>
                    </a:solidFill>
                    <a:cs typeface="Arial" charset="0"/>
                  </a:rPr>
                  <a:t>nsec</a:t>
                </a:r>
                <a:endParaRPr lang="en-US" sz="1800" dirty="0" smtClean="0">
                  <a:solidFill>
                    <a:srgbClr val="660066"/>
                  </a:solidFill>
                  <a:cs typeface="Arial" charset="0"/>
                </a:endParaRPr>
              </a:p>
            </p:txBody>
          </p:sp>
          <p:sp>
            <p:nvSpPr>
              <p:cNvPr id="99" name="TextBox 23"/>
              <p:cNvSpPr txBox="1">
                <a:spLocks noChangeArrowheads="1"/>
              </p:cNvSpPr>
              <p:nvPr/>
            </p:nvSpPr>
            <p:spPr bwMode="auto">
              <a:xfrm>
                <a:off x="2540882" y="6488668"/>
                <a:ext cx="672228" cy="4428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err="1" smtClean="0">
                    <a:solidFill>
                      <a:srgbClr val="660066"/>
                    </a:solidFill>
                    <a:cs typeface="Arial" charset="0"/>
                  </a:rPr>
                  <a:t>psec</a:t>
                </a:r>
                <a:endParaRPr lang="en-US" sz="1800" dirty="0" smtClean="0">
                  <a:solidFill>
                    <a:srgbClr val="660066"/>
                  </a:solidFill>
                  <a:cs typeface="Arial" charset="0"/>
                </a:endParaRPr>
              </a:p>
            </p:txBody>
          </p:sp>
          <p:sp>
            <p:nvSpPr>
              <p:cNvPr id="100" name="TextBox 23"/>
              <p:cNvSpPr txBox="1">
                <a:spLocks noChangeArrowheads="1"/>
              </p:cNvSpPr>
              <p:nvPr/>
            </p:nvSpPr>
            <p:spPr bwMode="auto">
              <a:xfrm>
                <a:off x="1033463" y="6476999"/>
                <a:ext cx="607986" cy="4428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dirty="0" err="1" smtClean="0">
                    <a:solidFill>
                      <a:srgbClr val="660066"/>
                    </a:solidFill>
                    <a:cs typeface="Arial" charset="0"/>
                  </a:rPr>
                  <a:t>fsec</a:t>
                </a:r>
                <a:endParaRPr lang="en-US" sz="1800" dirty="0" smtClean="0">
                  <a:solidFill>
                    <a:srgbClr val="660066"/>
                  </a:solidFill>
                  <a:cs typeface="Arial" charset="0"/>
                </a:endParaRPr>
              </a:p>
            </p:txBody>
          </p:sp>
        </p:grpSp>
        <p:sp>
          <p:nvSpPr>
            <p:cNvPr id="86" name="Rectangle 104"/>
            <p:cNvSpPr>
              <a:spLocks noChangeArrowheads="1"/>
            </p:cNvSpPr>
            <p:nvPr/>
          </p:nvSpPr>
          <p:spPr bwMode="auto">
            <a:xfrm>
              <a:off x="8587369" y="6155861"/>
              <a:ext cx="2659827" cy="4797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defTabSz="914400" fontAlgn="base">
                <a:spcBef>
                  <a:spcPct val="0"/>
                </a:spcBef>
                <a:spcAft>
                  <a:spcPct val="0"/>
                </a:spcAft>
              </a:pPr>
              <a:r>
                <a:rPr lang="en-US" b="1" dirty="0" smtClean="0">
                  <a:solidFill>
                    <a:srgbClr val="660066"/>
                  </a:solidFill>
                  <a:latin typeface="Arial" charset="0"/>
                  <a:ea typeface="ＭＳ Ｐゴシック" charset="0"/>
                  <a:cs typeface="Arial" charset="0"/>
                </a:rPr>
                <a:t>Time Scale (</a:t>
              </a:r>
              <a:r>
                <a:rPr lang="en-US" b="1" dirty="0" err="1" smtClean="0">
                  <a:solidFill>
                    <a:srgbClr val="660066"/>
                  </a:solidFill>
                  <a:latin typeface="Arial" charset="0"/>
                  <a:ea typeface="ＭＳ Ｐゴシック" charset="0"/>
                  <a:cs typeface="Arial" charset="0"/>
                </a:rPr>
                <a:t>Approx</a:t>
              </a:r>
              <a:r>
                <a:rPr lang="en-US" b="1" dirty="0" smtClean="0">
                  <a:solidFill>
                    <a:srgbClr val="660066"/>
                  </a:solidFill>
                  <a:latin typeface="Arial" charset="0"/>
                  <a:ea typeface="ＭＳ Ｐゴシック" charset="0"/>
                  <a:cs typeface="Arial" charset="0"/>
                </a:rPr>
                <a:t>)</a:t>
              </a:r>
            </a:p>
          </p:txBody>
        </p:sp>
      </p:grpSp>
    </p:spTree>
    <p:extLst>
      <p:ext uri="{BB962C8B-B14F-4D97-AF65-F5344CB8AC3E}">
        <p14:creationId xmlns:p14="http://schemas.microsoft.com/office/powerpoint/2010/main" val="34124463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07" y="-28585"/>
            <a:ext cx="8917871" cy="629826"/>
          </a:xfrm>
        </p:spPr>
        <p:txBody>
          <a:bodyPr vert="horz" lIns="91440" tIns="45720" rIns="91440" bIns="45720" rtlCol="0" anchor="ctr">
            <a:noAutofit/>
          </a:bodyPr>
          <a:lstStyle/>
          <a:p>
            <a:pPr algn="ctr" defTabSz="457200" eaLnBrk="1" fontAlgn="auto" hangingPunct="1">
              <a:lnSpc>
                <a:spcPct val="100000"/>
              </a:lnSpc>
              <a:spcAft>
                <a:spcPts val="0"/>
              </a:spcAft>
            </a:pPr>
            <a:r>
              <a:rPr lang="en-US" sz="3600" b="0" kern="1200" dirty="0">
                <a:latin typeface="Calibri"/>
              </a:rPr>
              <a:t>Thermodynamics of hysteretic systems</a:t>
            </a:r>
          </a:p>
        </p:txBody>
      </p:sp>
      <p:grpSp>
        <p:nvGrpSpPr>
          <p:cNvPr id="8" name="Group 7"/>
          <p:cNvGrpSpPr/>
          <p:nvPr/>
        </p:nvGrpSpPr>
        <p:grpSpPr>
          <a:xfrm>
            <a:off x="-24563" y="628823"/>
            <a:ext cx="4165735" cy="2526219"/>
            <a:chOff x="-40005" y="1207593"/>
            <a:chExt cx="4165735" cy="3031461"/>
          </a:xfrm>
        </p:grpSpPr>
        <p:pic>
          <p:nvPicPr>
            <p:cNvPr id="7" name="Picture 6"/>
            <p:cNvPicPr>
              <a:picLocks noChangeAspect="1"/>
            </p:cNvPicPr>
            <p:nvPr/>
          </p:nvPicPr>
          <p:blipFill rotWithShape="1">
            <a:blip r:embed="rId2"/>
            <a:srcRect l="60768" t="-7673" r="12203" b="42768"/>
            <a:stretch/>
          </p:blipFill>
          <p:spPr>
            <a:xfrm>
              <a:off x="-40005" y="1207593"/>
              <a:ext cx="2098310" cy="2435369"/>
            </a:xfrm>
            <a:prstGeom prst="rect">
              <a:avLst/>
            </a:prstGeom>
          </p:spPr>
        </p:pic>
        <p:pic>
          <p:nvPicPr>
            <p:cNvPr id="4" name="Picture 3"/>
            <p:cNvPicPr>
              <a:picLocks noChangeAspect="1"/>
            </p:cNvPicPr>
            <p:nvPr/>
          </p:nvPicPr>
          <p:blipFill>
            <a:blip r:embed="rId3"/>
            <a:stretch>
              <a:fillRect/>
            </a:stretch>
          </p:blipFill>
          <p:spPr>
            <a:xfrm>
              <a:off x="2005039" y="1770731"/>
              <a:ext cx="2120691" cy="1648080"/>
            </a:xfrm>
            <a:prstGeom prst="rect">
              <a:avLst/>
            </a:prstGeom>
          </p:spPr>
        </p:pic>
        <p:sp>
          <p:nvSpPr>
            <p:cNvPr id="5" name="TextBox 4"/>
            <p:cNvSpPr txBox="1"/>
            <p:nvPr/>
          </p:nvSpPr>
          <p:spPr>
            <a:xfrm rot="16200000">
              <a:off x="1435423" y="2271388"/>
              <a:ext cx="831456" cy="307777"/>
            </a:xfrm>
            <a:prstGeom prst="rect">
              <a:avLst/>
            </a:prstGeom>
            <a:noFill/>
          </p:spPr>
          <p:txBody>
            <a:bodyPr wrap="none" rtlCol="0">
              <a:spAutoFit/>
            </a:bodyPr>
            <a:lstStyle/>
            <a:p>
              <a:pPr defTabSz="457200" eaLnBrk="1" fontAlgn="auto" hangingPunct="1">
                <a:spcBef>
                  <a:spcPts val="0"/>
                </a:spcBef>
                <a:spcAft>
                  <a:spcPts val="0"/>
                </a:spcAft>
              </a:pPr>
              <a:r>
                <a:rPr lang="en-US" sz="1400" dirty="0" smtClean="0">
                  <a:solidFill>
                    <a:prstClr val="black"/>
                  </a:solidFill>
                  <a:latin typeface="+mn-lt"/>
                </a:rPr>
                <a:t>V</a:t>
              </a:r>
              <a:r>
                <a:rPr lang="en-US" sz="1400" baseline="-25000" dirty="0" smtClean="0">
                  <a:solidFill>
                    <a:prstClr val="black"/>
                  </a:solidFill>
                  <a:latin typeface="+mn-lt"/>
                </a:rPr>
                <a:t>C</a:t>
              </a:r>
              <a:r>
                <a:rPr lang="en-US" sz="1400" dirty="0" smtClean="0">
                  <a:solidFill>
                    <a:prstClr val="black"/>
                  </a:solidFill>
                  <a:latin typeface="+mn-lt"/>
                </a:rPr>
                <a:t> (V)</a:t>
              </a:r>
              <a:endParaRPr lang="en-US" sz="1400" dirty="0">
                <a:solidFill>
                  <a:prstClr val="black"/>
                </a:solidFill>
                <a:latin typeface="+mn-lt"/>
              </a:endParaRPr>
            </a:p>
          </p:txBody>
        </p:sp>
        <p:sp>
          <p:nvSpPr>
            <p:cNvPr id="6" name="Rectangle 5"/>
            <p:cNvSpPr/>
            <p:nvPr/>
          </p:nvSpPr>
          <p:spPr>
            <a:xfrm>
              <a:off x="2927845" y="3456469"/>
              <a:ext cx="597214" cy="369332"/>
            </a:xfrm>
            <a:prstGeom prst="rect">
              <a:avLst/>
            </a:prstGeom>
          </p:spPr>
          <p:txBody>
            <a:bodyPr wrap="none">
              <a:spAutoFit/>
            </a:bodyPr>
            <a:lstStyle/>
            <a:p>
              <a:pPr defTabSz="457200" eaLnBrk="1" fontAlgn="auto" hangingPunct="1">
                <a:spcBef>
                  <a:spcPts val="0"/>
                </a:spcBef>
                <a:spcAft>
                  <a:spcPts val="0"/>
                </a:spcAft>
              </a:pPr>
              <a:r>
                <a:rPr lang="el-GR" sz="1400" dirty="0">
                  <a:solidFill>
                    <a:prstClr val="black"/>
                  </a:solidFill>
                  <a:latin typeface="+mn-lt"/>
                </a:rPr>
                <a:t>t (μs)</a:t>
              </a:r>
              <a:endParaRPr lang="en-US" sz="1400" dirty="0">
                <a:solidFill>
                  <a:prstClr val="black"/>
                </a:solidFill>
                <a:latin typeface="+mn-lt"/>
              </a:endParaRPr>
            </a:p>
          </p:txBody>
        </p:sp>
        <p:sp>
          <p:nvSpPr>
            <p:cNvPr id="10" name="TextBox 9"/>
            <p:cNvSpPr txBox="1"/>
            <p:nvPr/>
          </p:nvSpPr>
          <p:spPr>
            <a:xfrm>
              <a:off x="380378" y="3869722"/>
              <a:ext cx="3215436" cy="369332"/>
            </a:xfrm>
            <a:prstGeom prst="rect">
              <a:avLst/>
            </a:prstGeom>
            <a:noFill/>
          </p:spPr>
          <p:txBody>
            <a:bodyPr wrap="none" rtlCol="0">
              <a:spAutoFit/>
            </a:bodyPr>
            <a:lstStyle/>
            <a:p>
              <a:pPr defTabSz="457200" eaLnBrk="1" fontAlgn="auto" hangingPunct="1">
                <a:spcBef>
                  <a:spcPts val="0"/>
                </a:spcBef>
                <a:spcAft>
                  <a:spcPts val="0"/>
                </a:spcAft>
              </a:pPr>
              <a:r>
                <a:rPr lang="en-US" sz="1400" i="1" dirty="0" smtClean="0">
                  <a:solidFill>
                    <a:srgbClr val="003399"/>
                  </a:solidFill>
                  <a:latin typeface="+mn-lt"/>
                </a:rPr>
                <a:t>A Khan et. al., Nature Materials, 2015</a:t>
              </a:r>
              <a:endParaRPr lang="en-US" sz="1400" i="1" dirty="0">
                <a:solidFill>
                  <a:srgbClr val="003399"/>
                </a:solidFill>
                <a:latin typeface="+mn-lt"/>
              </a:endParaRPr>
            </a:p>
          </p:txBody>
        </p:sp>
      </p:grpSp>
      <p:pic>
        <p:nvPicPr>
          <p:cNvPr id="15" name="Picture 14"/>
          <p:cNvPicPr>
            <a:picLocks noChangeAspect="1"/>
          </p:cNvPicPr>
          <p:nvPr/>
        </p:nvPicPr>
        <p:blipFill rotWithShape="1">
          <a:blip r:embed="rId4"/>
          <a:srcRect l="3329" r="7050"/>
          <a:stretch/>
        </p:blipFill>
        <p:spPr>
          <a:xfrm>
            <a:off x="1147" y="3148241"/>
            <a:ext cx="4193124" cy="695533"/>
          </a:xfrm>
          <a:prstGeom prst="rect">
            <a:avLst/>
          </a:prstGeom>
        </p:spPr>
      </p:pic>
      <p:pic>
        <p:nvPicPr>
          <p:cNvPr id="21" name="Picture 20"/>
          <p:cNvPicPr>
            <a:picLocks noChangeAspect="1"/>
          </p:cNvPicPr>
          <p:nvPr/>
        </p:nvPicPr>
        <p:blipFill>
          <a:blip r:embed="rId5"/>
          <a:stretch>
            <a:fillRect/>
          </a:stretch>
        </p:blipFill>
        <p:spPr>
          <a:xfrm>
            <a:off x="155748" y="3886448"/>
            <a:ext cx="3497061" cy="1810978"/>
          </a:xfrm>
          <a:prstGeom prst="rect">
            <a:avLst/>
          </a:prstGeom>
        </p:spPr>
      </p:pic>
      <p:grpSp>
        <p:nvGrpSpPr>
          <p:cNvPr id="3" name="Group 2"/>
          <p:cNvGrpSpPr/>
          <p:nvPr/>
        </p:nvGrpSpPr>
        <p:grpSpPr>
          <a:xfrm>
            <a:off x="4572000" y="797141"/>
            <a:ext cx="4572000" cy="2731230"/>
            <a:chOff x="4572000" y="2425278"/>
            <a:chExt cx="4572000" cy="3277474"/>
          </a:xfrm>
        </p:grpSpPr>
        <p:pic>
          <p:nvPicPr>
            <p:cNvPr id="12" name="Picture 11"/>
            <p:cNvPicPr>
              <a:picLocks noChangeAspect="1"/>
            </p:cNvPicPr>
            <p:nvPr/>
          </p:nvPicPr>
          <p:blipFill>
            <a:blip r:embed="rId6"/>
            <a:stretch>
              <a:fillRect/>
            </a:stretch>
          </p:blipFill>
          <p:spPr>
            <a:xfrm>
              <a:off x="4640888" y="2794390"/>
              <a:ext cx="4503112" cy="1737553"/>
            </a:xfrm>
            <a:prstGeom prst="rect">
              <a:avLst/>
            </a:prstGeom>
          </p:spPr>
        </p:pic>
        <p:sp>
          <p:nvSpPr>
            <p:cNvPr id="13" name="TextBox 12"/>
            <p:cNvSpPr txBox="1"/>
            <p:nvPr/>
          </p:nvSpPr>
          <p:spPr>
            <a:xfrm>
              <a:off x="5361589" y="2425278"/>
              <a:ext cx="3417222" cy="775597"/>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003399"/>
                  </a:solidFill>
                  <a:latin typeface="+mn-lt"/>
                </a:rPr>
                <a:t>New synthetic material systems</a:t>
              </a:r>
            </a:p>
            <a:p>
              <a:pPr defTabSz="457200" eaLnBrk="1" fontAlgn="auto" hangingPunct="1">
                <a:spcBef>
                  <a:spcPts val="0"/>
                </a:spcBef>
                <a:spcAft>
                  <a:spcPts val="0"/>
                </a:spcAft>
              </a:pPr>
              <a:endParaRPr lang="en-US" sz="1800" dirty="0">
                <a:solidFill>
                  <a:prstClr val="black"/>
                </a:solidFill>
                <a:latin typeface="+mn-lt"/>
              </a:endParaRPr>
            </a:p>
          </p:txBody>
        </p:sp>
        <p:sp>
          <p:nvSpPr>
            <p:cNvPr id="22" name="TextBox 21"/>
            <p:cNvSpPr txBox="1"/>
            <p:nvPr/>
          </p:nvSpPr>
          <p:spPr>
            <a:xfrm>
              <a:off x="4572000" y="4542434"/>
              <a:ext cx="4465674" cy="1107995"/>
            </a:xfrm>
            <a:prstGeom prst="rect">
              <a:avLst/>
            </a:prstGeom>
            <a:noFill/>
          </p:spPr>
          <p:txBody>
            <a:bodyPr wrap="square" rtlCol="0">
              <a:spAutoFit/>
            </a:bodyPr>
            <a:lstStyle/>
            <a:p>
              <a:pPr defTabSz="457200" eaLnBrk="1" fontAlgn="auto" hangingPunct="1">
                <a:spcBef>
                  <a:spcPts val="0"/>
                </a:spcBef>
                <a:spcAft>
                  <a:spcPts val="0"/>
                </a:spcAft>
              </a:pPr>
              <a:r>
                <a:rPr lang="en-US" sz="1800" dirty="0">
                  <a:solidFill>
                    <a:prstClr val="black"/>
                  </a:solidFill>
                  <a:latin typeface="+mn-lt"/>
                </a:rPr>
                <a:t>Towards negative </a:t>
              </a:r>
              <a:r>
                <a:rPr lang="en-US" sz="1800" dirty="0" smtClean="0">
                  <a:solidFill>
                    <a:prstClr val="black"/>
                  </a:solidFill>
                  <a:latin typeface="+mn-lt"/>
                </a:rPr>
                <a:t>susceptibility in coupled </a:t>
              </a:r>
              <a:r>
                <a:rPr lang="en-US" sz="1800" smtClean="0">
                  <a:solidFill>
                    <a:prstClr val="black"/>
                  </a:solidFill>
                  <a:latin typeface="+mn-lt"/>
                </a:rPr>
                <a:t>charge-spin systems</a:t>
              </a:r>
              <a:endParaRPr lang="en-US" sz="1800">
                <a:solidFill>
                  <a:prstClr val="black"/>
                </a:solidFill>
                <a:latin typeface="+mn-lt"/>
              </a:endParaRPr>
            </a:p>
            <a:p>
              <a:pPr defTabSz="457200" eaLnBrk="1" fontAlgn="auto" hangingPunct="1">
                <a:spcBef>
                  <a:spcPts val="0"/>
                </a:spcBef>
                <a:spcAft>
                  <a:spcPts val="0"/>
                </a:spcAft>
              </a:pPr>
              <a:endParaRPr lang="en-US" sz="1800" dirty="0">
                <a:solidFill>
                  <a:prstClr val="black"/>
                </a:solidFill>
                <a:latin typeface="+mn-lt"/>
              </a:endParaRPr>
            </a:p>
          </p:txBody>
        </p:sp>
        <p:sp>
          <p:nvSpPr>
            <p:cNvPr id="23" name="TextBox 22"/>
            <p:cNvSpPr txBox="1"/>
            <p:nvPr/>
          </p:nvSpPr>
          <p:spPr>
            <a:xfrm>
              <a:off x="5229272" y="5296487"/>
              <a:ext cx="3381026" cy="406265"/>
            </a:xfrm>
            <a:prstGeom prst="rect">
              <a:avLst/>
            </a:prstGeom>
            <a:noFill/>
          </p:spPr>
          <p:txBody>
            <a:bodyPr wrap="none" rtlCol="0">
              <a:spAutoFit/>
            </a:bodyPr>
            <a:lstStyle/>
            <a:p>
              <a:pPr defTabSz="457200" eaLnBrk="1" fontAlgn="auto" hangingPunct="1">
                <a:spcBef>
                  <a:spcPts val="0"/>
                </a:spcBef>
                <a:spcAft>
                  <a:spcPts val="0"/>
                </a:spcAft>
              </a:pPr>
              <a:r>
                <a:rPr lang="en-US" sz="1600" i="1" dirty="0" smtClean="0">
                  <a:solidFill>
                    <a:srgbClr val="003399"/>
                  </a:solidFill>
                  <a:latin typeface="+mn-lt"/>
                </a:rPr>
                <a:t>Mundy… Ramesh, Nature in press</a:t>
              </a:r>
              <a:endParaRPr lang="en-US" sz="1600" i="1" dirty="0">
                <a:solidFill>
                  <a:srgbClr val="003399"/>
                </a:solidFill>
                <a:latin typeface="+mn-lt"/>
              </a:endParaRPr>
            </a:p>
          </p:txBody>
        </p:sp>
      </p:grpSp>
      <p:sp>
        <p:nvSpPr>
          <p:cNvPr id="9" name="TextBox 8"/>
          <p:cNvSpPr txBox="1"/>
          <p:nvPr/>
        </p:nvSpPr>
        <p:spPr>
          <a:xfrm>
            <a:off x="4005385" y="3804176"/>
            <a:ext cx="5032290" cy="1200328"/>
          </a:xfrm>
          <a:prstGeom prst="rect">
            <a:avLst/>
          </a:prstGeom>
          <a:noFill/>
        </p:spPr>
        <p:txBody>
          <a:bodyPr wrap="square" rtlCol="0">
            <a:spAutoFit/>
          </a:bodyPr>
          <a:lstStyle/>
          <a:p>
            <a:pPr marL="285750" indent="-285750" defTabSz="457200" eaLnBrk="1" fontAlgn="auto" hangingPunct="1">
              <a:spcBef>
                <a:spcPts val="0"/>
              </a:spcBef>
              <a:spcAft>
                <a:spcPts val="0"/>
              </a:spcAft>
              <a:buFont typeface="Arial"/>
              <a:buChar char="•"/>
            </a:pPr>
            <a:r>
              <a:rPr lang="en-US" sz="2400" b="1" dirty="0" smtClean="0">
                <a:solidFill>
                  <a:srgbClr val="800000"/>
                </a:solidFill>
                <a:latin typeface="+mn-lt"/>
              </a:rPr>
              <a:t>Use-Inspired Computational Materials Discovery</a:t>
            </a:r>
          </a:p>
          <a:p>
            <a:pPr marL="285750" indent="-285750" defTabSz="457200" eaLnBrk="1" fontAlgn="auto" hangingPunct="1">
              <a:spcBef>
                <a:spcPts val="0"/>
              </a:spcBef>
              <a:spcAft>
                <a:spcPts val="0"/>
              </a:spcAft>
              <a:buFont typeface="Arial"/>
              <a:buChar char="•"/>
            </a:pPr>
            <a:r>
              <a:rPr lang="en-US" sz="2400" b="1" dirty="0" smtClean="0">
                <a:solidFill>
                  <a:srgbClr val="800000"/>
                </a:solidFill>
                <a:latin typeface="+mn-lt"/>
              </a:rPr>
              <a:t>Ultra-fast probes of Dynamics</a:t>
            </a:r>
            <a:endParaRPr lang="en-US" sz="2400" b="1" dirty="0">
              <a:solidFill>
                <a:srgbClr val="800000"/>
              </a:solidFill>
              <a:latin typeface="+mn-lt"/>
            </a:endParaRPr>
          </a:p>
        </p:txBody>
      </p:sp>
      <p:sp>
        <p:nvSpPr>
          <p:cNvPr id="30" name="TextBox 29"/>
          <p:cNvSpPr txBox="1"/>
          <p:nvPr/>
        </p:nvSpPr>
        <p:spPr>
          <a:xfrm>
            <a:off x="212149" y="577375"/>
            <a:ext cx="3931072" cy="923330"/>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003399"/>
                </a:solidFill>
                <a:latin typeface="+mn-lt"/>
              </a:rPr>
              <a:t>First proof of Negative Capacitance : </a:t>
            </a:r>
          </a:p>
          <a:p>
            <a:pPr defTabSz="457200" eaLnBrk="1" fontAlgn="auto" hangingPunct="1">
              <a:spcBef>
                <a:spcPts val="0"/>
              </a:spcBef>
              <a:spcAft>
                <a:spcPts val="0"/>
              </a:spcAft>
            </a:pPr>
            <a:r>
              <a:rPr lang="en-US" sz="1800" dirty="0" err="1" smtClean="0">
                <a:solidFill>
                  <a:srgbClr val="003399"/>
                </a:solidFill>
                <a:latin typeface="+mn-lt"/>
              </a:rPr>
              <a:t>Salahuddin</a:t>
            </a:r>
            <a:r>
              <a:rPr lang="en-US" sz="1800" dirty="0" smtClean="0">
                <a:solidFill>
                  <a:srgbClr val="003399"/>
                </a:solidFill>
                <a:latin typeface="+mn-lt"/>
              </a:rPr>
              <a:t> et al</a:t>
            </a:r>
          </a:p>
          <a:p>
            <a:pPr defTabSz="457200" eaLnBrk="1" fontAlgn="auto" hangingPunct="1">
              <a:spcBef>
                <a:spcPts val="0"/>
              </a:spcBef>
              <a:spcAft>
                <a:spcPts val="0"/>
              </a:spcAft>
            </a:pPr>
            <a:endParaRPr lang="en-US" sz="1800" dirty="0">
              <a:solidFill>
                <a:prstClr val="black"/>
              </a:solidFill>
              <a:latin typeface="+mn-lt"/>
            </a:endParaRPr>
          </a:p>
        </p:txBody>
      </p:sp>
    </p:spTree>
    <p:extLst>
      <p:ext uri="{BB962C8B-B14F-4D97-AF65-F5344CB8AC3E}">
        <p14:creationId xmlns:p14="http://schemas.microsoft.com/office/powerpoint/2010/main" val="39090986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1030" name="Picture 6" descr="https://jila.colorado.edu/perkins/sites/default/files/images/articles/R_work_nuevo_feb_2011_4.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b="13077"/>
          <a:stretch/>
        </p:blipFill>
        <p:spPr bwMode="auto">
          <a:xfrm>
            <a:off x="0" y="1"/>
            <a:ext cx="9143999" cy="529883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txBox="1">
            <a:spLocks/>
          </p:cNvSpPr>
          <p:nvPr/>
        </p:nvSpPr>
        <p:spPr>
          <a:xfrm>
            <a:off x="0" y="28676"/>
            <a:ext cx="9144000" cy="654231"/>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Calibri"/>
                <a:ea typeface="+mj-ea"/>
                <a:cs typeface="+mj-cs"/>
              </a:rPr>
              <a:t>Materials Characterization</a:t>
            </a:r>
            <a:endParaRPr kumimoji="0" lang="en-US" sz="4400" b="0" i="0" u="none" strike="noStrike" kern="1200" cap="none" spc="0" normalizeH="0" baseline="0" noProof="0" dirty="0">
              <a:ln>
                <a:noFill/>
              </a:ln>
              <a:solidFill>
                <a:schemeClr val="bg1"/>
              </a:solidFill>
              <a:effectLst/>
              <a:uLnTx/>
              <a:uFillTx/>
              <a:latin typeface="Calibri"/>
              <a:ea typeface="+mj-ea"/>
              <a:cs typeface="+mj-cs"/>
            </a:endParaRPr>
          </a:p>
        </p:txBody>
      </p:sp>
    </p:spTree>
    <p:extLst>
      <p:ext uri="{BB962C8B-B14F-4D97-AF65-F5344CB8AC3E}">
        <p14:creationId xmlns:p14="http://schemas.microsoft.com/office/powerpoint/2010/main" val="31845691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98831"/>
            <a:ext cx="9144000" cy="45158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6430" y="5346831"/>
            <a:ext cx="972680" cy="36576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83513" y="5362689"/>
            <a:ext cx="796864" cy="36576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22242" y="5362689"/>
            <a:ext cx="709524" cy="365760"/>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80441" y="5347571"/>
            <a:ext cx="852772" cy="365760"/>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478" y="5362689"/>
            <a:ext cx="914400" cy="365760"/>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1931" y="5362689"/>
            <a:ext cx="480960" cy="36576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64721" y="5385581"/>
            <a:ext cx="726474" cy="303601"/>
          </a:xfrm>
          <a:prstGeom prst="rect">
            <a:avLst/>
          </a:prstGeom>
        </p:spPr>
      </p:pic>
      <p:pic>
        <p:nvPicPr>
          <p:cNvPr id="23" name="Picture 1"/>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9821" t="17859" b="4480"/>
          <a:stretch/>
        </p:blipFill>
        <p:spPr bwMode="auto">
          <a:xfrm>
            <a:off x="0" y="1404810"/>
            <a:ext cx="4066032" cy="318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
          <p:cNvSpPr>
            <a:spLocks noChangeArrowheads="1"/>
          </p:cNvSpPr>
          <p:nvPr/>
        </p:nvSpPr>
        <p:spPr bwMode="auto">
          <a:xfrm>
            <a:off x="52748" y="342728"/>
            <a:ext cx="8580077" cy="37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lnSpc>
                <a:spcPct val="95000"/>
              </a:lnSpc>
            </a:pPr>
            <a:r>
              <a:rPr lang="en-US" sz="4000" dirty="0" smtClean="0">
                <a:solidFill>
                  <a:srgbClr val="000000"/>
                </a:solidFill>
                <a:latin typeface="Calibri" panose="020F0502020204030204" pitchFamily="34" charset="0"/>
              </a:rPr>
              <a:t>Soft-x-ray projection microscopy </a:t>
            </a:r>
            <a:br>
              <a:rPr lang="en-US" sz="4000" dirty="0" smtClean="0">
                <a:solidFill>
                  <a:srgbClr val="000000"/>
                </a:solidFill>
                <a:latin typeface="Calibri" panose="020F0502020204030204" pitchFamily="34" charset="0"/>
              </a:rPr>
            </a:br>
            <a:r>
              <a:rPr lang="en-US" sz="3600" dirty="0" smtClean="0">
                <a:latin typeface="Calibri" panose="020F0502020204030204" pitchFamily="34" charset="0"/>
              </a:rPr>
              <a:t>Visualizing </a:t>
            </a:r>
            <a:r>
              <a:rPr lang="en-US" sz="3600" dirty="0">
                <a:latin typeface="Calibri" panose="020F0502020204030204" pitchFamily="34" charset="0"/>
              </a:rPr>
              <a:t>spintronic </a:t>
            </a:r>
            <a:r>
              <a:rPr lang="en-US" sz="3600" dirty="0" smtClean="0">
                <a:latin typeface="Calibri" panose="020F0502020204030204" pitchFamily="34" charset="0"/>
              </a:rPr>
              <a:t>materials</a:t>
            </a:r>
            <a:endParaRPr lang="en-US" sz="4000" dirty="0">
              <a:latin typeface="Calibri" panose="020F0502020204030204" pitchFamily="34" charset="0"/>
            </a:endParaRPr>
          </a:p>
        </p:txBody>
      </p:sp>
      <p:grpSp>
        <p:nvGrpSpPr>
          <p:cNvPr id="6" name="Group 5"/>
          <p:cNvGrpSpPr/>
          <p:nvPr/>
        </p:nvGrpSpPr>
        <p:grpSpPr>
          <a:xfrm>
            <a:off x="3902814" y="1397750"/>
            <a:ext cx="5259475" cy="3737916"/>
            <a:chOff x="3749040" y="1200912"/>
            <a:chExt cx="5394961" cy="3834206"/>
          </a:xfrm>
        </p:grpSpPr>
        <p:pic>
          <p:nvPicPr>
            <p:cNvPr id="31" name="Picture 2"/>
            <p:cNvPicPr>
              <a:picLocks noChangeAspect="1" noChangeArrowheads="1"/>
            </p:cNvPicPr>
            <p:nvPr/>
          </p:nvPicPr>
          <p:blipFill rotWithShape="1">
            <a:blip r:embed="rId11" cstate="print">
              <a:clrChange>
                <a:clrFrom>
                  <a:srgbClr val="FFFFFF"/>
                </a:clrFrom>
                <a:clrTo>
                  <a:srgbClr val="FFFFFF">
                    <a:alpha val="0"/>
                  </a:srgbClr>
                </a:clrTo>
              </a:clrChange>
            </a:blip>
            <a:srcRect l="17606" t="10489" r="18805" b="29466"/>
            <a:stretch/>
          </p:blipFill>
          <p:spPr bwMode="auto">
            <a:xfrm>
              <a:off x="3792799" y="1200912"/>
              <a:ext cx="5351202" cy="3834206"/>
            </a:xfrm>
            <a:prstGeom prst="rect">
              <a:avLst/>
            </a:prstGeom>
            <a:noFill/>
            <a:ln w="9525">
              <a:noFill/>
              <a:miter lim="800000"/>
              <a:headEnd/>
              <a:tailEnd/>
            </a:ln>
          </p:spPr>
        </p:pic>
        <p:sp>
          <p:nvSpPr>
            <p:cNvPr id="2" name="Rectangle 1"/>
            <p:cNvSpPr/>
            <p:nvPr/>
          </p:nvSpPr>
          <p:spPr bwMode="auto">
            <a:xfrm>
              <a:off x="3749040" y="1200912"/>
              <a:ext cx="316992" cy="20116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32" name="Rectangle 31"/>
            <p:cNvSpPr/>
            <p:nvPr/>
          </p:nvSpPr>
          <p:spPr bwMode="auto">
            <a:xfrm>
              <a:off x="6970251" y="1249363"/>
              <a:ext cx="316992" cy="20116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3907536" y="3017431"/>
              <a:ext cx="316992" cy="20116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grpSp>
      <p:sp>
        <p:nvSpPr>
          <p:cNvPr id="3" name="Rectangle 2"/>
          <p:cNvSpPr/>
          <p:nvPr/>
        </p:nvSpPr>
        <p:spPr>
          <a:xfrm>
            <a:off x="7012923" y="5060372"/>
            <a:ext cx="2172390" cy="261610"/>
          </a:xfrm>
          <a:prstGeom prst="rect">
            <a:avLst/>
          </a:prstGeom>
        </p:spPr>
        <p:txBody>
          <a:bodyPr wrap="none">
            <a:spAutoFit/>
          </a:bodyPr>
          <a:lstStyle/>
          <a:p>
            <a:pPr defTabSz="457154"/>
            <a:r>
              <a:rPr lang="en-US" sz="1100" dirty="0"/>
              <a:t>Nature Materials </a:t>
            </a:r>
            <a:r>
              <a:rPr lang="en-US" sz="1100" b="1" dirty="0" smtClean="0"/>
              <a:t>15</a:t>
            </a:r>
            <a:r>
              <a:rPr lang="en-US" sz="1100" dirty="0" smtClean="0"/>
              <a:t>, </a:t>
            </a:r>
            <a:r>
              <a:rPr lang="en-US" sz="1100" dirty="0"/>
              <a:t>501 (2016)</a:t>
            </a:r>
            <a:endParaRPr lang="en-US" sz="1400" i="1" dirty="0"/>
          </a:p>
        </p:txBody>
      </p:sp>
      <p:sp>
        <p:nvSpPr>
          <p:cNvPr id="4" name="Rectangle 3"/>
          <p:cNvSpPr/>
          <p:nvPr/>
        </p:nvSpPr>
        <p:spPr>
          <a:xfrm>
            <a:off x="6735158" y="771301"/>
            <a:ext cx="2374639" cy="707886"/>
          </a:xfrm>
          <a:prstGeom prst="rect">
            <a:avLst/>
          </a:prstGeom>
        </p:spPr>
        <p:txBody>
          <a:bodyPr wrap="square">
            <a:spAutoFit/>
          </a:bodyPr>
          <a:lstStyle/>
          <a:p>
            <a:pPr marL="0" indent="0" algn="r">
              <a:buNone/>
            </a:pPr>
            <a:r>
              <a:rPr lang="en-US" dirty="0"/>
              <a:t>dynamics of </a:t>
            </a:r>
            <a:r>
              <a:rPr lang="en-US" dirty="0" err="1"/>
              <a:t>skrymion</a:t>
            </a:r>
            <a:r>
              <a:rPr lang="en-US" dirty="0"/>
              <a:t> motion</a:t>
            </a:r>
            <a:endParaRPr lang="en-US" kern="0" dirty="0">
              <a:solidFill>
                <a:srgbClr val="FF9900"/>
              </a:solidFill>
            </a:endParaRPr>
          </a:p>
        </p:txBody>
      </p:sp>
      <p:sp>
        <p:nvSpPr>
          <p:cNvPr id="34" name="Rectangle 33"/>
          <p:cNvSpPr/>
          <p:nvPr/>
        </p:nvSpPr>
        <p:spPr bwMode="auto">
          <a:xfrm>
            <a:off x="0" y="1560576"/>
            <a:ext cx="1164336" cy="20116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p:txBody>
      </p:sp>
      <p:pic>
        <p:nvPicPr>
          <p:cNvPr id="24"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763" y="4996865"/>
            <a:ext cx="890045" cy="22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84149" y="1397750"/>
            <a:ext cx="2051156" cy="1015663"/>
          </a:xfrm>
          <a:prstGeom prst="rect">
            <a:avLst/>
          </a:prstGeom>
        </p:spPr>
        <p:txBody>
          <a:bodyPr wrap="square">
            <a:spAutoFit/>
          </a:bodyPr>
          <a:lstStyle/>
          <a:p>
            <a:r>
              <a:rPr lang="en-US" dirty="0"/>
              <a:t>~</a:t>
            </a:r>
            <a:r>
              <a:rPr lang="en-US" dirty="0" smtClean="0"/>
              <a:t>1 </a:t>
            </a:r>
            <a:r>
              <a:rPr lang="en-US" dirty="0" err="1" smtClean="0"/>
              <a:t>femtojoule</a:t>
            </a:r>
            <a:r>
              <a:rPr lang="en-US" dirty="0" smtClean="0"/>
              <a:t> switching demonstrated</a:t>
            </a:r>
            <a:endParaRPr lang="en-US" dirty="0"/>
          </a:p>
        </p:txBody>
      </p:sp>
    </p:spTree>
    <p:extLst>
      <p:ext uri="{BB962C8B-B14F-4D97-AF65-F5344CB8AC3E}">
        <p14:creationId xmlns:p14="http://schemas.microsoft.com/office/powerpoint/2010/main" val="16190126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118713</TotalTime>
  <Words>2025</Words>
  <Application>Microsoft Macintosh PowerPoint</Application>
  <PresentationFormat>On-screen Show (16:10)</PresentationFormat>
  <Paragraphs>378</Paragraphs>
  <Slides>36</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MS PGothic</vt:lpstr>
      <vt:lpstr>Tahoma</vt:lpstr>
      <vt:lpstr>Verdana</vt:lpstr>
      <vt:lpstr>Calibri</vt:lpstr>
      <vt:lpstr>SimSun</vt:lpstr>
      <vt:lpstr>Blank Presentation</vt:lpstr>
      <vt:lpstr>PowerPoint Presentation</vt:lpstr>
      <vt:lpstr>PowerPoint Presentation</vt:lpstr>
      <vt:lpstr>PowerPoint Presentation</vt:lpstr>
      <vt:lpstr>PowerPoint Presentation</vt:lpstr>
      <vt:lpstr>Fundamental Materials Science Drivers</vt:lpstr>
      <vt:lpstr>PowerPoint Presentation</vt:lpstr>
      <vt:lpstr>Thermodynamics of hysteretic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MGI &amp; Materials Project: Achievements to Date</vt:lpstr>
      <vt:lpstr>PowerPoint Presentation</vt:lpstr>
      <vt:lpstr>PowerPoint Presentation</vt:lpstr>
      <vt:lpstr>Holistic Electronic Device simulations HPC4MFG Example: LBL+Global Foundries</vt:lpstr>
      <vt:lpstr>PowerPoint Presentation</vt:lpstr>
      <vt:lpstr>Current Architectures are Wasteful (how far can we push architecture scaling using specialization?)</vt:lpstr>
      <vt:lpstr>Open Hardware (Synthesis &amp; Simulation)</vt:lpstr>
      <vt:lpstr>PowerPoint Presentation</vt:lpstr>
      <vt:lpstr>Concept: Solid State Virtual Fluid Extreme (spatial) Specialization + New Devices + New programming models </vt:lpstr>
      <vt:lpstr>Programming for specialized,  low power, hardware</vt:lpstr>
      <vt:lpstr>Methods and Algorithms for increased parallelism and reduced data movement</vt:lpstr>
      <vt:lpstr>PowerPoint Presentation</vt:lpstr>
      <vt:lpstr>PowerPoint Presentation</vt:lpstr>
      <vt:lpstr>PowerPoint Presentation</vt:lpstr>
      <vt:lpstr>Extreme Specialization: Spatial Architectures Physical Form Matches Function</vt:lpstr>
      <vt:lpstr>Accelerating Discovery Process</vt:lpstr>
    </vt:vector>
  </TitlesOfParts>
  <Company>CXRO / MSD / LBNL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Extension plan for the LBNL EUV Lithography Research Center</dc:title>
  <dc:creator>Patrick Naulleau</dc:creator>
  <dc:description>May 2010</dc:description>
  <cp:lastModifiedBy>Ramamoorthy Ramesh</cp:lastModifiedBy>
  <cp:revision>683</cp:revision>
  <dcterms:created xsi:type="dcterms:W3CDTF">2007-06-05T18:47:51Z</dcterms:created>
  <dcterms:modified xsi:type="dcterms:W3CDTF">2016-07-28T16:17:02Z</dcterms:modified>
</cp:coreProperties>
</file>