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8"/>
  </p:notesMasterIdLst>
  <p:sldIdLst>
    <p:sldId id="430" r:id="rId2"/>
    <p:sldId id="289" r:id="rId3"/>
    <p:sldId id="316" r:id="rId4"/>
    <p:sldId id="305" r:id="rId5"/>
    <p:sldId id="398" r:id="rId6"/>
    <p:sldId id="264" r:id="rId7"/>
    <p:sldId id="424" r:id="rId8"/>
    <p:sldId id="359" r:id="rId9"/>
    <p:sldId id="429" r:id="rId10"/>
    <p:sldId id="426" r:id="rId11"/>
    <p:sldId id="395" r:id="rId12"/>
    <p:sldId id="427" r:id="rId13"/>
    <p:sldId id="362" r:id="rId14"/>
    <p:sldId id="276" r:id="rId15"/>
    <p:sldId id="375" r:id="rId16"/>
    <p:sldId id="3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A131FE-C07B-9341-9C0A-BDD8D200733D}">
          <p14:sldIdLst>
            <p14:sldId id="430"/>
            <p14:sldId id="289"/>
            <p14:sldId id="316"/>
            <p14:sldId id="305"/>
            <p14:sldId id="398"/>
            <p14:sldId id="264"/>
            <p14:sldId id="424"/>
            <p14:sldId id="359"/>
            <p14:sldId id="429"/>
            <p14:sldId id="426"/>
            <p14:sldId id="395"/>
            <p14:sldId id="427"/>
            <p14:sldId id="362"/>
            <p14:sldId id="276"/>
            <p14:sldId id="375"/>
            <p14:sldId id="3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CCF2"/>
    <a:srgbClr val="015FB2"/>
    <a:srgbClr val="FF7E79"/>
    <a:srgbClr val="9DC3E6"/>
    <a:srgbClr val="0087BB"/>
    <a:srgbClr val="C46526"/>
    <a:srgbClr val="006CB6"/>
    <a:srgbClr val="41729E"/>
    <a:srgbClr val="00824C"/>
    <a:srgbClr val="00D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1"/>
    <p:restoredTop sz="95701" autoAdjust="0"/>
  </p:normalViewPr>
  <p:slideViewPr>
    <p:cSldViewPr snapToGrid="0" snapToObjects="1">
      <p:cViewPr varScale="1">
        <p:scale>
          <a:sx n="104" d="100"/>
          <a:sy n="104" d="100"/>
        </p:scale>
        <p:origin x="424" y="20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39" d="100"/>
          <a:sy n="139" d="100"/>
        </p:scale>
        <p:origin x="3464" y="16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Freq</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Sheet1!$A$2:$A$18</c:f>
              <c:numCache>
                <c:formatCode>General</c:formatCode>
                <c:ptCount val="17"/>
                <c:pt idx="0">
                  <c:v>1986.0</c:v>
                </c:pt>
                <c:pt idx="1">
                  <c:v>1988.0</c:v>
                </c:pt>
                <c:pt idx="2">
                  <c:v>1990.0</c:v>
                </c:pt>
                <c:pt idx="3">
                  <c:v>1992.0</c:v>
                </c:pt>
                <c:pt idx="4">
                  <c:v>1994.0</c:v>
                </c:pt>
                <c:pt idx="5">
                  <c:v>1996.0</c:v>
                </c:pt>
                <c:pt idx="6">
                  <c:v>1998.0</c:v>
                </c:pt>
                <c:pt idx="7">
                  <c:v>2000.0</c:v>
                </c:pt>
                <c:pt idx="8">
                  <c:v>2002.0</c:v>
                </c:pt>
                <c:pt idx="9">
                  <c:v>2004.0</c:v>
                </c:pt>
                <c:pt idx="10">
                  <c:v>2006.0</c:v>
                </c:pt>
                <c:pt idx="11">
                  <c:v>2008.0</c:v>
                </c:pt>
                <c:pt idx="12">
                  <c:v>2010.0</c:v>
                </c:pt>
                <c:pt idx="13">
                  <c:v>2012.0</c:v>
                </c:pt>
                <c:pt idx="14">
                  <c:v>2014.0</c:v>
                </c:pt>
                <c:pt idx="15">
                  <c:v>2016.0</c:v>
                </c:pt>
                <c:pt idx="16">
                  <c:v>2018.0</c:v>
                </c:pt>
              </c:numCache>
            </c:numRef>
          </c:xVal>
          <c:yVal>
            <c:numRef>
              <c:f>Sheet1!$B$2:$B$18</c:f>
              <c:numCache>
                <c:formatCode>0.0</c:formatCode>
                <c:ptCount val="17"/>
                <c:pt idx="0">
                  <c:v>1.0</c:v>
                </c:pt>
                <c:pt idx="1">
                  <c:v>1.333333333333333</c:v>
                </c:pt>
                <c:pt idx="2">
                  <c:v>2.75</c:v>
                </c:pt>
                <c:pt idx="3">
                  <c:v>5.5</c:v>
                </c:pt>
                <c:pt idx="4">
                  <c:v>16.66666666666667</c:v>
                </c:pt>
                <c:pt idx="5">
                  <c:v>27.75</c:v>
                </c:pt>
                <c:pt idx="6">
                  <c:v>50.0</c:v>
                </c:pt>
                <c:pt idx="7">
                  <c:v>83.33333333333285</c:v>
                </c:pt>
                <c:pt idx="8">
                  <c:v>166.6666666666666</c:v>
                </c:pt>
                <c:pt idx="9">
                  <c:v>191.6666666666666</c:v>
                </c:pt>
                <c:pt idx="10">
                  <c:v>216.6666666666666</c:v>
                </c:pt>
                <c:pt idx="11">
                  <c:v>250.0</c:v>
                </c:pt>
                <c:pt idx="12">
                  <c:v>275.0000000000001</c:v>
                </c:pt>
                <c:pt idx="13">
                  <c:v>302.5000000000001</c:v>
                </c:pt>
                <c:pt idx="14">
                  <c:v>332.7500000000001</c:v>
                </c:pt>
              </c:numCache>
            </c:numRef>
          </c:yVal>
          <c:smooth val="0"/>
        </c:ser>
        <c:dLbls>
          <c:showLegendKey val="0"/>
          <c:showVal val="0"/>
          <c:showCatName val="0"/>
          <c:showSerName val="0"/>
          <c:showPercent val="0"/>
          <c:showBubbleSize val="0"/>
        </c:dLbls>
        <c:axId val="2115722416"/>
        <c:axId val="-2061104176"/>
      </c:scatterChart>
      <c:valAx>
        <c:axId val="2115722416"/>
        <c:scaling>
          <c:orientation val="minMax"/>
          <c:max val="2022.0"/>
          <c:min val="1986.0"/>
        </c:scaling>
        <c:delete val="0"/>
        <c:axPos val="b"/>
        <c:numFmt formatCode="General" sourceLinked="1"/>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61104176"/>
        <c:crosses val="autoZero"/>
        <c:crossBetween val="midCat"/>
      </c:valAx>
      <c:valAx>
        <c:axId val="-2061104176"/>
        <c:scaling>
          <c:logBase val="10.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Relative Transistor </a:t>
                </a:r>
                <a:r>
                  <a:rPr lang="en-US" smtClean="0"/>
                  <a:t>Performance</a:t>
                </a:r>
                <a:endParaRPr lang="en-US"/>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15722416"/>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02931-D391-064C-8B33-D67B695ECA97}" type="datetimeFigureOut">
              <a:rPr lang="en-US" smtClean="0"/>
              <a:t>7/27/16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EDFFB-D736-C44A-A59E-DBF02D340C3F}" type="slidenum">
              <a:rPr lang="en-US" smtClean="0"/>
              <a:t>‹#›</a:t>
            </a:fld>
            <a:endParaRPr lang="en-US"/>
          </a:p>
        </p:txBody>
      </p:sp>
    </p:spTree>
    <p:extLst>
      <p:ext uri="{BB962C8B-B14F-4D97-AF65-F5344CB8AC3E}">
        <p14:creationId xmlns:p14="http://schemas.microsoft.com/office/powerpoint/2010/main" val="50621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usinessdictionary.com/definition/process.html" TargetMode="External"/><Relationship Id="rId4" Type="http://schemas.openxmlformats.org/officeDocument/2006/relationships/hyperlink" Target="http://www.businessdictionary.com/definition/technology.html" TargetMode="External"/><Relationship Id="rId5" Type="http://schemas.openxmlformats.org/officeDocument/2006/relationships/hyperlink" Target="http://www.businessdictionary.com/definition/task.html"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Computing</a:t>
            </a:r>
            <a:r>
              <a:rPr lang="en-US" baseline="0" dirty="0" smtClean="0"/>
              <a:t> - </a:t>
            </a:r>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hlinkClick r:id="rId3"/>
              </a:rPr>
              <a:t>process of utilizing computer </a:t>
            </a:r>
            <a:r>
              <a:rPr lang="en-US" sz="1200" kern="1200" dirty="0" smtClean="0">
                <a:solidFill>
                  <a:schemeClr val="tx1"/>
                </a:solidFill>
                <a:latin typeface="+mn-lt"/>
                <a:ea typeface="+mn-ea"/>
                <a:cs typeface="+mn-cs"/>
                <a:hlinkClick r:id="rId4"/>
              </a:rPr>
              <a:t>technology to complete a </a:t>
            </a:r>
            <a:r>
              <a:rPr lang="en-US" sz="1200" kern="1200" dirty="0" smtClean="0">
                <a:solidFill>
                  <a:schemeClr val="tx1"/>
                </a:solidFill>
                <a:latin typeface="+mn-lt"/>
                <a:ea typeface="+mn-ea"/>
                <a:cs typeface="+mn-cs"/>
                <a:hlinkClick r:id="rId5"/>
              </a:rPr>
              <a:t>task.</a:t>
            </a:r>
            <a:endParaRPr lang="en-US" sz="1200" kern="1200" dirty="0" smtClean="0">
              <a:solidFill>
                <a:schemeClr val="tx1"/>
              </a:solidFill>
              <a:latin typeface="+mn-lt"/>
              <a:ea typeface="+mn-ea"/>
              <a:cs typeface="+mn-cs"/>
            </a:endParaRPr>
          </a:p>
          <a:p>
            <a:endParaRPr lang="en-US" dirty="0" smtClean="0"/>
          </a:p>
          <a:p>
            <a:r>
              <a:rPr lang="en-US" dirty="0" smtClean="0"/>
              <a:t>High Performance</a:t>
            </a:r>
            <a:r>
              <a:rPr lang="en-US" baseline="0" dirty="0" smtClean="0"/>
              <a:t> Computing -</a:t>
            </a:r>
            <a:r>
              <a:rPr lang="en-US" sz="1200" b="0" kern="1200" dirty="0" smtClean="0">
                <a:solidFill>
                  <a:schemeClr val="tx1"/>
                </a:solidFill>
                <a:latin typeface="+mn-lt"/>
                <a:ea typeface="+mn-ea"/>
                <a:cs typeface="+mn-cs"/>
              </a:rPr>
              <a:t> most generally refers to the practice of aggregating </a:t>
            </a:r>
            <a:r>
              <a:rPr lang="en-US" sz="1200" b="1" kern="1200" dirty="0" smtClean="0">
                <a:solidFill>
                  <a:schemeClr val="tx1"/>
                </a:solidFill>
                <a:latin typeface="+mn-lt"/>
                <a:ea typeface="+mn-ea"/>
                <a:cs typeface="+mn-cs"/>
              </a:rPr>
              <a:t>computing</a:t>
            </a:r>
            <a:r>
              <a:rPr lang="en-US" sz="1200" b="0" kern="1200" dirty="0" smtClean="0">
                <a:solidFill>
                  <a:schemeClr val="tx1"/>
                </a:solidFill>
                <a:latin typeface="+mn-lt"/>
                <a:ea typeface="+mn-ea"/>
                <a:cs typeface="+mn-cs"/>
              </a:rPr>
              <a:t> power in a way that delivers much higher </a:t>
            </a:r>
            <a:r>
              <a:rPr lang="en-US" sz="1200" b="1" kern="1200" dirty="0" smtClean="0">
                <a:solidFill>
                  <a:schemeClr val="tx1"/>
                </a:solidFill>
                <a:latin typeface="+mn-lt"/>
                <a:ea typeface="+mn-ea"/>
                <a:cs typeface="+mn-cs"/>
              </a:rPr>
              <a:t>performance</a:t>
            </a:r>
            <a:r>
              <a:rPr lang="en-US" sz="1200" b="0" kern="1200" dirty="0" smtClean="0">
                <a:solidFill>
                  <a:schemeClr val="tx1"/>
                </a:solidFill>
                <a:latin typeface="+mn-lt"/>
                <a:ea typeface="+mn-ea"/>
                <a:cs typeface="+mn-cs"/>
              </a:rPr>
              <a:t> than one could get out of a typical desktop </a:t>
            </a:r>
            <a:r>
              <a:rPr lang="en-US" sz="1200" b="1" kern="1200" dirty="0" smtClean="0">
                <a:solidFill>
                  <a:schemeClr val="tx1"/>
                </a:solidFill>
                <a:latin typeface="+mn-lt"/>
                <a:ea typeface="+mn-ea"/>
                <a:cs typeface="+mn-cs"/>
              </a:rPr>
              <a:t>computer</a:t>
            </a:r>
            <a:r>
              <a:rPr lang="en-US" sz="1200" b="0" kern="1200" dirty="0" smtClean="0">
                <a:solidFill>
                  <a:schemeClr val="tx1"/>
                </a:solidFill>
                <a:latin typeface="+mn-lt"/>
                <a:ea typeface="+mn-ea"/>
                <a:cs typeface="+mn-cs"/>
              </a:rPr>
              <a:t> or workstation in order to solve large problems.</a:t>
            </a:r>
          </a:p>
          <a:p>
            <a:endParaRPr lang="en-US" dirty="0"/>
          </a:p>
        </p:txBody>
      </p:sp>
    </p:spTree>
    <p:extLst>
      <p:ext uri="{BB962C8B-B14F-4D97-AF65-F5344CB8AC3E}">
        <p14:creationId xmlns:p14="http://schemas.microsoft.com/office/powerpoint/2010/main" val="130247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EDFFB-D736-C44A-A59E-DBF02D340C3F}" type="slidenum">
              <a:rPr lang="en-US" smtClean="0"/>
              <a:t>3</a:t>
            </a:fld>
            <a:endParaRPr lang="en-US"/>
          </a:p>
        </p:txBody>
      </p:sp>
    </p:spTree>
    <p:extLst>
      <p:ext uri="{BB962C8B-B14F-4D97-AF65-F5344CB8AC3E}">
        <p14:creationId xmlns:p14="http://schemas.microsoft.com/office/powerpoint/2010/main" val="180587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EDFFB-D736-C44A-A59E-DBF02D340C3F}" type="slidenum">
              <a:rPr lang="en-US" smtClean="0"/>
              <a:t>5</a:t>
            </a:fld>
            <a:endParaRPr lang="en-US"/>
          </a:p>
        </p:txBody>
      </p:sp>
    </p:spTree>
    <p:extLst>
      <p:ext uri="{BB962C8B-B14F-4D97-AF65-F5344CB8AC3E}">
        <p14:creationId xmlns:p14="http://schemas.microsoft.com/office/powerpoint/2010/main" val="143217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EDFFB-D736-C44A-A59E-DBF02D340C3F}" type="slidenum">
              <a:rPr lang="en-US" smtClean="0"/>
              <a:t>6</a:t>
            </a:fld>
            <a:endParaRPr lang="en-US"/>
          </a:p>
        </p:txBody>
      </p:sp>
    </p:spTree>
    <p:extLst>
      <p:ext uri="{BB962C8B-B14F-4D97-AF65-F5344CB8AC3E}">
        <p14:creationId xmlns:p14="http://schemas.microsoft.com/office/powerpoint/2010/main" val="104248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a revenue basis, China imported 65% of the global semiconductor market production ($218.4 billion versus $335.8 billion) in 2014, as most electronic products are made in China.</a:t>
            </a:r>
            <a:endParaRPr lang="en-US" dirty="0"/>
          </a:p>
        </p:txBody>
      </p:sp>
      <p:sp>
        <p:nvSpPr>
          <p:cNvPr id="4" name="Slide Number Placeholder 3"/>
          <p:cNvSpPr>
            <a:spLocks noGrp="1"/>
          </p:cNvSpPr>
          <p:nvPr>
            <p:ph type="sldNum" sz="quarter" idx="10"/>
          </p:nvPr>
        </p:nvSpPr>
        <p:spPr/>
        <p:txBody>
          <a:bodyPr/>
          <a:lstStyle/>
          <a:p>
            <a:fld id="{781EDFFB-D736-C44A-A59E-DBF02D340C3F}" type="slidenum">
              <a:rPr lang="en-US" smtClean="0"/>
              <a:t>7</a:t>
            </a:fld>
            <a:endParaRPr lang="en-US"/>
          </a:p>
        </p:txBody>
      </p:sp>
    </p:spTree>
    <p:extLst>
      <p:ext uri="{BB962C8B-B14F-4D97-AF65-F5344CB8AC3E}">
        <p14:creationId xmlns:p14="http://schemas.microsoft.com/office/powerpoint/2010/main" val="41138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15302" lvl="1" indent="-349415">
              <a:spcBef>
                <a:spcPts val="1834"/>
              </a:spcBef>
              <a:buFont typeface="Arial"/>
              <a:buChar char="•"/>
            </a:pPr>
            <a:r>
              <a:rPr lang="en-US" sz="3300" dirty="0"/>
              <a:t>WHY </a:t>
            </a:r>
            <a:r>
              <a:rPr lang="en-US" sz="3300" dirty="0" smtClean="0"/>
              <a:t>the Government instead </a:t>
            </a:r>
            <a:r>
              <a:rPr lang="en-US" sz="3300" dirty="0"/>
              <a:t>of industry?</a:t>
            </a:r>
          </a:p>
          <a:p>
            <a:pPr marL="815302" lvl="1" indent="-349415">
              <a:spcBef>
                <a:spcPts val="1834"/>
              </a:spcBef>
              <a:buFont typeface="Arial"/>
              <a:buChar char="•"/>
            </a:pPr>
            <a:r>
              <a:rPr lang="en-US" sz="3300" dirty="0"/>
              <a:t>Big semiconductor companies follow low risk </a:t>
            </a:r>
            <a:r>
              <a:rPr lang="en-US" sz="3300" b="1" dirty="0"/>
              <a:t>evolutionary</a:t>
            </a:r>
            <a:r>
              <a:rPr lang="en-US" sz="3300" dirty="0"/>
              <a:t> approaches: </a:t>
            </a:r>
            <a:r>
              <a:rPr lang="en-US" sz="3300" b="1" dirty="0"/>
              <a:t>too slow </a:t>
            </a:r>
            <a:r>
              <a:rPr lang="en-US" sz="3300" dirty="0"/>
              <a:t>to meet energy needs</a:t>
            </a:r>
          </a:p>
          <a:p>
            <a:pPr marL="815302" lvl="1" indent="-349415">
              <a:spcBef>
                <a:spcPts val="1834"/>
              </a:spcBef>
              <a:buFont typeface="Arial"/>
              <a:buChar char="•"/>
            </a:pPr>
            <a:r>
              <a:rPr lang="en-US" sz="3300" dirty="0"/>
              <a:t>Small companies lack the resources and scale for this challenge</a:t>
            </a:r>
          </a:p>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12</a:t>
            </a:fld>
            <a:endParaRPr lang="en-US"/>
          </a:p>
        </p:txBody>
      </p:sp>
    </p:spTree>
    <p:extLst>
      <p:ext uri="{BB962C8B-B14F-4D97-AF65-F5344CB8AC3E}">
        <p14:creationId xmlns:p14="http://schemas.microsoft.com/office/powerpoint/2010/main" val="144662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3947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F2B6E2-5917-B64A-8F8C-9ACBEB289766}" type="datetime4">
              <a:rPr lang="en-US" smtClean="0"/>
              <a:t>July 27, 2016</a:t>
            </a:fld>
            <a:endParaRPr lang="en-US" dirty="0"/>
          </a:p>
        </p:txBody>
      </p:sp>
      <p:sp>
        <p:nvSpPr>
          <p:cNvPr id="8" name="Footer Placeholder 7"/>
          <p:cNvSpPr>
            <a:spLocks noGrp="1"/>
          </p:cNvSpPr>
          <p:nvPr>
            <p:ph type="ftr" sz="quarter" idx="11"/>
          </p:nvPr>
        </p:nvSpPr>
        <p:spPr/>
        <p:txBody>
          <a:bodyPr/>
          <a:lstStyle/>
          <a:p>
            <a:r>
              <a:rPr lang="en-US" smtClean="0"/>
              <a:t>William Harrod</a:t>
            </a:r>
            <a:endParaRPr lang="en-US" dirty="0"/>
          </a:p>
        </p:txBody>
      </p:sp>
      <p:sp>
        <p:nvSpPr>
          <p:cNvPr id="9" name="Slide Number Placeholder 8"/>
          <p:cNvSpPr>
            <a:spLocks noGrp="1"/>
          </p:cNvSpPr>
          <p:nvPr>
            <p:ph type="sldNum" sz="quarter" idx="12"/>
          </p:nvPr>
        </p:nvSpPr>
        <p:spPr/>
        <p:txBody>
          <a:bodyPr/>
          <a:lstStyle/>
          <a:p>
            <a:fld id="{1A2BC74A-AC62-7744-B3A5-B2ECE393C139}" type="slidenum">
              <a:rPr lang="en-US" smtClean="0"/>
              <a:pPr/>
              <a:t>‹#›</a:t>
            </a:fld>
            <a:endParaRPr lang="en-US" dirty="0"/>
          </a:p>
        </p:txBody>
      </p:sp>
    </p:spTree>
    <p:extLst>
      <p:ext uri="{BB962C8B-B14F-4D97-AF65-F5344CB8AC3E}">
        <p14:creationId xmlns:p14="http://schemas.microsoft.com/office/powerpoint/2010/main" val="6538220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10824016" y="6513696"/>
            <a:ext cx="1203960" cy="259062"/>
          </a:xfrm>
          <a:prstGeom prst="rect">
            <a:avLst/>
          </a:prstGeom>
        </p:spPr>
        <p:txBody>
          <a:bodyPr/>
          <a:lstStyle/>
          <a:p>
            <a:fld id="{8F7F0FD8-C4D8-4FC8-ACE5-C8022F3C3BAB}" type="slidenum">
              <a:rPr lang="en-US" smtClean="0"/>
              <a:pPr/>
              <a:t>‹#›</a:t>
            </a:fld>
            <a:endParaRPr lang="en-US" dirty="0"/>
          </a:p>
        </p:txBody>
      </p:sp>
      <p:sp>
        <p:nvSpPr>
          <p:cNvPr id="4" name="Footer Placeholder 3"/>
          <p:cNvSpPr>
            <a:spLocks noGrp="1"/>
          </p:cNvSpPr>
          <p:nvPr>
            <p:ph type="ftr" sz="quarter" idx="11"/>
          </p:nvPr>
        </p:nvSpPr>
        <p:spPr>
          <a:xfrm>
            <a:off x="5060385" y="6513696"/>
            <a:ext cx="3591098" cy="259062"/>
          </a:xfrm>
          <a:prstGeom prst="rect">
            <a:avLst/>
          </a:prstGeom>
        </p:spPr>
        <p:txBody>
          <a:bodyPr/>
          <a:lstStyle/>
          <a:p>
            <a:r>
              <a:rPr lang="en-US" smtClean="0"/>
              <a:t>PMRC Review</a:t>
            </a:r>
            <a:endParaRPr lang="en-US" dirty="0"/>
          </a:p>
        </p:txBody>
      </p:sp>
    </p:spTree>
    <p:extLst>
      <p:ext uri="{BB962C8B-B14F-4D97-AF65-F5344CB8AC3E}">
        <p14:creationId xmlns:p14="http://schemas.microsoft.com/office/powerpoint/2010/main" val="150995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3870832" y="6513696"/>
            <a:ext cx="2743200" cy="259062"/>
          </a:xfrm>
          <a:prstGeom prst="rect">
            <a:avLst/>
          </a:prstGeom>
        </p:spPr>
        <p:txBody>
          <a:bodyPr/>
          <a:lstStyle>
            <a:lvl1pPr algn="l">
              <a:defRPr sz="1000" baseline="0">
                <a:solidFill>
                  <a:schemeClr val="bg1">
                    <a:lumMod val="50000"/>
                  </a:schemeClr>
                </a:solidFill>
                <a:latin typeface="Calibri Light" charset="0"/>
              </a:defRPr>
            </a:lvl1pPr>
          </a:lstStyle>
          <a:p>
            <a:fld id="{E5F2B6E2-5917-B64A-8F8C-9ACBEB289766}" type="datetime4">
              <a:rPr lang="en-US" smtClean="0"/>
              <a:t>July 27, 2016</a:t>
            </a:fld>
            <a:endParaRPr lang="en-US" dirty="0"/>
          </a:p>
        </p:txBody>
      </p:sp>
      <p:sp>
        <p:nvSpPr>
          <p:cNvPr id="9" name="Slide Number Placeholder 5"/>
          <p:cNvSpPr>
            <a:spLocks noGrp="1"/>
          </p:cNvSpPr>
          <p:nvPr>
            <p:ph type="sldNum" sz="quarter" idx="4"/>
          </p:nvPr>
        </p:nvSpPr>
        <p:spPr>
          <a:xfrm>
            <a:off x="10824016" y="6513696"/>
            <a:ext cx="1203960" cy="259062"/>
          </a:xfrm>
          <a:prstGeom prst="rect">
            <a:avLst/>
          </a:prstGeom>
        </p:spPr>
        <p:txBody>
          <a:bodyPr/>
          <a:lstStyle>
            <a:lvl1pPr algn="r">
              <a:defRPr sz="1000" baseline="0">
                <a:solidFill>
                  <a:schemeClr val="bg1">
                    <a:lumMod val="50000"/>
                  </a:schemeClr>
                </a:solidFill>
                <a:latin typeface="Calibri Light" charset="0"/>
              </a:defRPr>
            </a:lvl1pPr>
          </a:lstStyle>
          <a:p>
            <a:fld id="{1A2BC74A-AC62-7744-B3A5-B2ECE393C139}" type="slidenum">
              <a:rPr lang="en-US" smtClean="0"/>
              <a:pPr/>
              <a:t>‹#›</a:t>
            </a:fld>
            <a:endParaRPr lang="en-US" dirty="0"/>
          </a:p>
        </p:txBody>
      </p:sp>
      <p:sp>
        <p:nvSpPr>
          <p:cNvPr id="10" name="Footer Placeholder 7"/>
          <p:cNvSpPr>
            <a:spLocks noGrp="1"/>
          </p:cNvSpPr>
          <p:nvPr>
            <p:ph type="ftr" sz="quarter" idx="3"/>
          </p:nvPr>
        </p:nvSpPr>
        <p:spPr>
          <a:xfrm>
            <a:off x="6923475" y="6513696"/>
            <a:ext cx="3591098" cy="259062"/>
          </a:xfrm>
          <a:prstGeom prst="rect">
            <a:avLst/>
          </a:prstGeom>
        </p:spPr>
        <p:txBody>
          <a:bodyPr/>
          <a:lstStyle>
            <a:lvl1pPr algn="ctr">
              <a:defRPr sz="1000" baseline="0">
                <a:solidFill>
                  <a:schemeClr val="bg1">
                    <a:lumMod val="50000"/>
                  </a:schemeClr>
                </a:solidFill>
                <a:latin typeface="Calibri Light" charset="0"/>
              </a:defRPr>
            </a:lvl1pPr>
          </a:lstStyle>
          <a:p>
            <a:r>
              <a:rPr lang="en-US" smtClean="0"/>
              <a:t>William Harrod</a:t>
            </a:r>
            <a:endParaRPr lang="en-US" dirty="0"/>
          </a:p>
        </p:txBody>
      </p:sp>
      <p:pic>
        <p:nvPicPr>
          <p:cNvPr id="8" name="Picture 9" descr="horizontal-logo-green-text.jpg"/>
          <p:cNvPicPr>
            <a:picLocks noChangeAspect="1"/>
          </p:cNvPicPr>
          <p:nvPr userDrawn="1"/>
        </p:nvPicPr>
        <p:blipFill>
          <a:blip r:embed="rId2" cstate="print"/>
          <a:srcRect/>
          <a:stretch>
            <a:fillRect/>
          </a:stretch>
        </p:blipFill>
        <p:spPr bwMode="auto">
          <a:xfrm>
            <a:off x="93365" y="6176964"/>
            <a:ext cx="3501044" cy="585786"/>
          </a:xfrm>
          <a:prstGeom prst="rect">
            <a:avLst/>
          </a:prstGeom>
          <a:noFill/>
          <a:ln w="9525">
            <a:noFill/>
            <a:miter lim="800000"/>
            <a:headEnd/>
            <a:tailEnd/>
          </a:ln>
        </p:spPr>
      </p:pic>
    </p:spTree>
    <p:extLst>
      <p:ext uri="{BB962C8B-B14F-4D97-AF65-F5344CB8AC3E}">
        <p14:creationId xmlns:p14="http://schemas.microsoft.com/office/powerpoint/2010/main" val="78120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1972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F2B6E2-5917-B64A-8F8C-9ACBEB289766}" type="datetime4">
              <a:rPr lang="en-US" smtClean="0"/>
              <a:t>July 27, 2016</a:t>
            </a:fld>
            <a:endParaRPr lang="en-US" dirty="0"/>
          </a:p>
        </p:txBody>
      </p:sp>
      <p:sp>
        <p:nvSpPr>
          <p:cNvPr id="6" name="Footer Placeholder 5"/>
          <p:cNvSpPr>
            <a:spLocks noGrp="1"/>
          </p:cNvSpPr>
          <p:nvPr>
            <p:ph type="ftr" sz="quarter" idx="11"/>
          </p:nvPr>
        </p:nvSpPr>
        <p:spPr/>
        <p:txBody>
          <a:bodyPr/>
          <a:lstStyle/>
          <a:p>
            <a:r>
              <a:rPr lang="en-US" smtClean="0"/>
              <a:t>William Harrod</a:t>
            </a:r>
            <a:endParaRPr lang="en-US" dirty="0"/>
          </a:p>
        </p:txBody>
      </p:sp>
      <p:sp>
        <p:nvSpPr>
          <p:cNvPr id="7" name="Slide Number Placeholder 6"/>
          <p:cNvSpPr>
            <a:spLocks noGrp="1"/>
          </p:cNvSpPr>
          <p:nvPr>
            <p:ph type="sldNum" sz="quarter" idx="12"/>
          </p:nvPr>
        </p:nvSpPr>
        <p:spPr/>
        <p:txBody>
          <a:bodyPr/>
          <a:lstStyle/>
          <a:p>
            <a:fld id="{1A2BC74A-AC62-7744-B3A5-B2ECE393C139}" type="slidenum">
              <a:rPr lang="en-US" smtClean="0"/>
              <a:pPr/>
              <a:t>‹#›</a:t>
            </a:fld>
            <a:endParaRPr lang="en-US" dirty="0"/>
          </a:p>
        </p:txBody>
      </p:sp>
    </p:spTree>
    <p:extLst>
      <p:ext uri="{BB962C8B-B14F-4D97-AF65-F5344CB8AC3E}">
        <p14:creationId xmlns:p14="http://schemas.microsoft.com/office/powerpoint/2010/main" val="159509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F2B6E2-5917-B64A-8F8C-9ACBEB289766}" type="datetime4">
              <a:rPr lang="en-US" smtClean="0"/>
              <a:t>July 27, 2016</a:t>
            </a:fld>
            <a:endParaRPr lang="en-US" dirty="0"/>
          </a:p>
        </p:txBody>
      </p:sp>
      <p:sp>
        <p:nvSpPr>
          <p:cNvPr id="8" name="Footer Placeholder 7"/>
          <p:cNvSpPr>
            <a:spLocks noGrp="1"/>
          </p:cNvSpPr>
          <p:nvPr>
            <p:ph type="ftr" sz="quarter" idx="11"/>
          </p:nvPr>
        </p:nvSpPr>
        <p:spPr/>
        <p:txBody>
          <a:bodyPr/>
          <a:lstStyle/>
          <a:p>
            <a:r>
              <a:rPr lang="en-US" smtClean="0"/>
              <a:t>William Harrod</a:t>
            </a:r>
            <a:endParaRPr lang="en-US" dirty="0"/>
          </a:p>
        </p:txBody>
      </p:sp>
      <p:sp>
        <p:nvSpPr>
          <p:cNvPr id="9" name="Slide Number Placeholder 8"/>
          <p:cNvSpPr>
            <a:spLocks noGrp="1"/>
          </p:cNvSpPr>
          <p:nvPr>
            <p:ph type="sldNum" sz="quarter" idx="12"/>
          </p:nvPr>
        </p:nvSpPr>
        <p:spPr/>
        <p:txBody>
          <a:bodyPr/>
          <a:lstStyle/>
          <a:p>
            <a:fld id="{1A2BC74A-AC62-7744-B3A5-B2ECE393C139}" type="slidenum">
              <a:rPr lang="en-US" smtClean="0"/>
              <a:pPr/>
              <a:t>‹#›</a:t>
            </a:fld>
            <a:endParaRPr lang="en-US" dirty="0"/>
          </a:p>
        </p:txBody>
      </p:sp>
    </p:spTree>
    <p:extLst>
      <p:ext uri="{BB962C8B-B14F-4D97-AF65-F5344CB8AC3E}">
        <p14:creationId xmlns:p14="http://schemas.microsoft.com/office/powerpoint/2010/main" val="177940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F2B6E2-5917-B64A-8F8C-9ACBEB289766}" type="datetime4">
              <a:rPr lang="en-US" smtClean="0"/>
              <a:t>July 27, 2016</a:t>
            </a:fld>
            <a:endParaRPr lang="en-US" dirty="0"/>
          </a:p>
        </p:txBody>
      </p:sp>
      <p:sp>
        <p:nvSpPr>
          <p:cNvPr id="4" name="Footer Placeholder 3"/>
          <p:cNvSpPr>
            <a:spLocks noGrp="1"/>
          </p:cNvSpPr>
          <p:nvPr>
            <p:ph type="ftr" sz="quarter" idx="11"/>
          </p:nvPr>
        </p:nvSpPr>
        <p:spPr/>
        <p:txBody>
          <a:bodyPr/>
          <a:lstStyle/>
          <a:p>
            <a:r>
              <a:rPr lang="en-US" smtClean="0"/>
              <a:t>William Harrod</a:t>
            </a:r>
            <a:endParaRPr lang="en-US" dirty="0"/>
          </a:p>
        </p:txBody>
      </p:sp>
      <p:sp>
        <p:nvSpPr>
          <p:cNvPr id="5" name="Slide Number Placeholder 4"/>
          <p:cNvSpPr>
            <a:spLocks noGrp="1"/>
          </p:cNvSpPr>
          <p:nvPr>
            <p:ph type="sldNum" sz="quarter" idx="12"/>
          </p:nvPr>
        </p:nvSpPr>
        <p:spPr/>
        <p:txBody>
          <a:bodyPr/>
          <a:lstStyle/>
          <a:p>
            <a:fld id="{1A2BC74A-AC62-7744-B3A5-B2ECE393C139}" type="slidenum">
              <a:rPr lang="en-US" smtClean="0"/>
              <a:pPr/>
              <a:t>‹#›</a:t>
            </a:fld>
            <a:endParaRPr lang="en-US" dirty="0"/>
          </a:p>
        </p:txBody>
      </p:sp>
    </p:spTree>
    <p:extLst>
      <p:ext uri="{BB962C8B-B14F-4D97-AF65-F5344CB8AC3E}">
        <p14:creationId xmlns:p14="http://schemas.microsoft.com/office/powerpoint/2010/main" val="53979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2B6E2-5917-B64A-8F8C-9ACBEB289766}" type="datetime4">
              <a:rPr lang="en-US" smtClean="0"/>
              <a:t>July 27, 2016</a:t>
            </a:fld>
            <a:endParaRPr lang="en-US" dirty="0"/>
          </a:p>
        </p:txBody>
      </p:sp>
      <p:sp>
        <p:nvSpPr>
          <p:cNvPr id="3" name="Footer Placeholder 2"/>
          <p:cNvSpPr>
            <a:spLocks noGrp="1"/>
          </p:cNvSpPr>
          <p:nvPr>
            <p:ph type="ftr" sz="quarter" idx="11"/>
          </p:nvPr>
        </p:nvSpPr>
        <p:spPr/>
        <p:txBody>
          <a:bodyPr/>
          <a:lstStyle/>
          <a:p>
            <a:r>
              <a:rPr lang="en-US" smtClean="0"/>
              <a:t>William Harrod</a:t>
            </a:r>
            <a:endParaRPr lang="en-US" dirty="0"/>
          </a:p>
        </p:txBody>
      </p:sp>
      <p:sp>
        <p:nvSpPr>
          <p:cNvPr id="4" name="Slide Number Placeholder 3"/>
          <p:cNvSpPr>
            <a:spLocks noGrp="1"/>
          </p:cNvSpPr>
          <p:nvPr>
            <p:ph type="sldNum" sz="quarter" idx="12"/>
          </p:nvPr>
        </p:nvSpPr>
        <p:spPr/>
        <p:txBody>
          <a:bodyPr/>
          <a:lstStyle/>
          <a:p>
            <a:fld id="{1A2BC74A-AC62-7744-B3A5-B2ECE393C139}" type="slidenum">
              <a:rPr lang="en-US" smtClean="0"/>
              <a:pPr/>
              <a:t>‹#›</a:t>
            </a:fld>
            <a:endParaRPr lang="en-US" dirty="0"/>
          </a:p>
        </p:txBody>
      </p:sp>
    </p:spTree>
    <p:extLst>
      <p:ext uri="{BB962C8B-B14F-4D97-AF65-F5344CB8AC3E}">
        <p14:creationId xmlns:p14="http://schemas.microsoft.com/office/powerpoint/2010/main" val="132553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2B6E2-5917-B64A-8F8C-9ACBEB289766}" type="datetime4">
              <a:rPr lang="en-US" smtClean="0"/>
              <a:t>July 27, 2016</a:t>
            </a:fld>
            <a:endParaRPr lang="en-US" dirty="0"/>
          </a:p>
        </p:txBody>
      </p:sp>
      <p:sp>
        <p:nvSpPr>
          <p:cNvPr id="6" name="Footer Placeholder 5"/>
          <p:cNvSpPr>
            <a:spLocks noGrp="1"/>
          </p:cNvSpPr>
          <p:nvPr>
            <p:ph type="ftr" sz="quarter" idx="11"/>
          </p:nvPr>
        </p:nvSpPr>
        <p:spPr/>
        <p:txBody>
          <a:bodyPr/>
          <a:lstStyle/>
          <a:p>
            <a:r>
              <a:rPr lang="en-US" smtClean="0"/>
              <a:t>William Harrod</a:t>
            </a:r>
            <a:endParaRPr lang="en-US" dirty="0"/>
          </a:p>
        </p:txBody>
      </p:sp>
      <p:sp>
        <p:nvSpPr>
          <p:cNvPr id="7" name="Slide Number Placeholder 6"/>
          <p:cNvSpPr>
            <a:spLocks noGrp="1"/>
          </p:cNvSpPr>
          <p:nvPr>
            <p:ph type="sldNum" sz="quarter" idx="12"/>
          </p:nvPr>
        </p:nvSpPr>
        <p:spPr/>
        <p:txBody>
          <a:bodyPr/>
          <a:lstStyle/>
          <a:p>
            <a:fld id="{1A2BC74A-AC62-7744-B3A5-B2ECE393C139}" type="slidenum">
              <a:rPr lang="en-US" smtClean="0"/>
              <a:pPr/>
              <a:t>‹#›</a:t>
            </a:fld>
            <a:endParaRPr lang="en-US" dirty="0"/>
          </a:p>
        </p:txBody>
      </p:sp>
    </p:spTree>
    <p:extLst>
      <p:ext uri="{BB962C8B-B14F-4D97-AF65-F5344CB8AC3E}">
        <p14:creationId xmlns:p14="http://schemas.microsoft.com/office/powerpoint/2010/main" val="33194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2B6E2-5917-B64A-8F8C-9ACBEB289766}" type="datetime4">
              <a:rPr lang="en-US" smtClean="0"/>
              <a:t>July 27, 2016</a:t>
            </a:fld>
            <a:endParaRPr lang="en-US" dirty="0"/>
          </a:p>
        </p:txBody>
      </p:sp>
      <p:sp>
        <p:nvSpPr>
          <p:cNvPr id="6" name="Footer Placeholder 5"/>
          <p:cNvSpPr>
            <a:spLocks noGrp="1"/>
          </p:cNvSpPr>
          <p:nvPr>
            <p:ph type="ftr" sz="quarter" idx="11"/>
          </p:nvPr>
        </p:nvSpPr>
        <p:spPr/>
        <p:txBody>
          <a:bodyPr/>
          <a:lstStyle/>
          <a:p>
            <a:r>
              <a:rPr lang="en-US" smtClean="0"/>
              <a:t>William Harrod</a:t>
            </a:r>
            <a:endParaRPr lang="en-US" dirty="0"/>
          </a:p>
        </p:txBody>
      </p:sp>
      <p:sp>
        <p:nvSpPr>
          <p:cNvPr id="7" name="Slide Number Placeholder 6"/>
          <p:cNvSpPr>
            <a:spLocks noGrp="1"/>
          </p:cNvSpPr>
          <p:nvPr>
            <p:ph type="sldNum" sz="quarter" idx="12"/>
          </p:nvPr>
        </p:nvSpPr>
        <p:spPr/>
        <p:txBody>
          <a:bodyPr/>
          <a:lstStyle/>
          <a:p>
            <a:fld id="{1A2BC74A-AC62-7744-B3A5-B2ECE393C139}" type="slidenum">
              <a:rPr lang="en-US" smtClean="0"/>
              <a:pPr/>
              <a:t>‹#›</a:t>
            </a:fld>
            <a:endParaRPr lang="en-US" dirty="0"/>
          </a:p>
        </p:txBody>
      </p:sp>
    </p:spTree>
    <p:extLst>
      <p:ext uri="{BB962C8B-B14F-4D97-AF65-F5344CB8AC3E}">
        <p14:creationId xmlns:p14="http://schemas.microsoft.com/office/powerpoint/2010/main" val="20121976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594" y="137619"/>
            <a:ext cx="10645422" cy="11879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325564"/>
            <a:ext cx="10515600" cy="4851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2"/>
          </p:nvPr>
        </p:nvSpPr>
        <p:spPr>
          <a:xfrm>
            <a:off x="3870832" y="6513696"/>
            <a:ext cx="2743200" cy="259062"/>
          </a:xfrm>
          <a:prstGeom prst="rect">
            <a:avLst/>
          </a:prstGeom>
        </p:spPr>
        <p:txBody>
          <a:bodyPr/>
          <a:lstStyle>
            <a:lvl1pPr algn="l">
              <a:defRPr sz="1000" baseline="0">
                <a:solidFill>
                  <a:schemeClr val="bg1">
                    <a:lumMod val="50000"/>
                  </a:schemeClr>
                </a:solidFill>
                <a:latin typeface="Calibri Light" charset="0"/>
              </a:defRPr>
            </a:lvl1pPr>
          </a:lstStyle>
          <a:p>
            <a:fld id="{E5F2B6E2-5917-B64A-8F8C-9ACBEB289766}" type="datetime4">
              <a:rPr lang="en-US" smtClean="0"/>
              <a:t>July 27, 2016</a:t>
            </a:fld>
            <a:endParaRPr lang="en-US" dirty="0"/>
          </a:p>
        </p:txBody>
      </p:sp>
      <p:sp>
        <p:nvSpPr>
          <p:cNvPr id="11" name="Slide Number Placeholder 5"/>
          <p:cNvSpPr>
            <a:spLocks noGrp="1"/>
          </p:cNvSpPr>
          <p:nvPr>
            <p:ph type="sldNum" sz="quarter" idx="4"/>
          </p:nvPr>
        </p:nvSpPr>
        <p:spPr>
          <a:xfrm>
            <a:off x="10824016" y="6513696"/>
            <a:ext cx="1203960" cy="259062"/>
          </a:xfrm>
          <a:prstGeom prst="rect">
            <a:avLst/>
          </a:prstGeom>
        </p:spPr>
        <p:txBody>
          <a:bodyPr/>
          <a:lstStyle>
            <a:lvl1pPr algn="r">
              <a:defRPr sz="1000" baseline="0">
                <a:solidFill>
                  <a:schemeClr val="bg1">
                    <a:lumMod val="50000"/>
                  </a:schemeClr>
                </a:solidFill>
                <a:latin typeface="Calibri Light" charset="0"/>
              </a:defRPr>
            </a:lvl1pPr>
          </a:lstStyle>
          <a:p>
            <a:fld id="{1A2BC74A-AC62-7744-B3A5-B2ECE393C139}" type="slidenum">
              <a:rPr lang="en-US" smtClean="0"/>
              <a:pPr/>
              <a:t>‹#›</a:t>
            </a:fld>
            <a:endParaRPr lang="en-US" dirty="0"/>
          </a:p>
        </p:txBody>
      </p:sp>
      <p:sp>
        <p:nvSpPr>
          <p:cNvPr id="12" name="Footer Placeholder 7"/>
          <p:cNvSpPr>
            <a:spLocks noGrp="1"/>
          </p:cNvSpPr>
          <p:nvPr>
            <p:ph type="ftr" sz="quarter" idx="3"/>
          </p:nvPr>
        </p:nvSpPr>
        <p:spPr>
          <a:xfrm>
            <a:off x="6923475" y="6513696"/>
            <a:ext cx="3591098" cy="259062"/>
          </a:xfrm>
          <a:prstGeom prst="rect">
            <a:avLst/>
          </a:prstGeom>
        </p:spPr>
        <p:txBody>
          <a:bodyPr/>
          <a:lstStyle>
            <a:lvl1pPr algn="ctr">
              <a:defRPr sz="1000" baseline="0">
                <a:solidFill>
                  <a:schemeClr val="bg1">
                    <a:lumMod val="50000"/>
                  </a:schemeClr>
                </a:solidFill>
                <a:latin typeface="Calibri Light" charset="0"/>
              </a:defRPr>
            </a:lvl1pPr>
          </a:lstStyle>
          <a:p>
            <a:r>
              <a:rPr lang="en-US" smtClean="0"/>
              <a:t>William Harrod</a:t>
            </a:r>
            <a:endParaRPr lang="en-US" dirty="0"/>
          </a:p>
        </p:txBody>
      </p:sp>
      <p:pic>
        <p:nvPicPr>
          <p:cNvPr id="13" name="Picture 9" descr="horizontal-logo-green-text.jpg"/>
          <p:cNvPicPr>
            <a:picLocks noChangeAspect="1"/>
          </p:cNvPicPr>
          <p:nvPr userDrawn="1"/>
        </p:nvPicPr>
        <p:blipFill>
          <a:blip r:embed="rId13" cstate="print"/>
          <a:srcRect/>
          <a:stretch>
            <a:fillRect/>
          </a:stretch>
        </p:blipFill>
        <p:spPr bwMode="auto">
          <a:xfrm>
            <a:off x="93365" y="6176964"/>
            <a:ext cx="3501044" cy="585786"/>
          </a:xfrm>
          <a:prstGeom prst="rect">
            <a:avLst/>
          </a:prstGeom>
          <a:noFill/>
          <a:ln w="9525">
            <a:noFill/>
            <a:miter lim="800000"/>
            <a:headEnd/>
            <a:tailEnd/>
          </a:ln>
        </p:spPr>
      </p:pic>
    </p:spTree>
    <p:extLst>
      <p:ext uri="{BB962C8B-B14F-4D97-AF65-F5344CB8AC3E}">
        <p14:creationId xmlns:p14="http://schemas.microsoft.com/office/powerpoint/2010/main" val="947553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63" r:id="rId11"/>
  </p:sldLayoutIdLst>
  <p:hf hdr="0"/>
  <p:txStyles>
    <p:titleStyle>
      <a:lvl1pPr algn="l" defTabSz="914400" rtl="0" eaLnBrk="1" latinLnBrk="0" hangingPunct="1">
        <a:lnSpc>
          <a:spcPct val="90000"/>
        </a:lnSpc>
        <a:spcBef>
          <a:spcPct val="0"/>
        </a:spcBef>
        <a:buNone/>
        <a:defRPr sz="3600" b="0" kern="1200" cap="none" spc="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20713" indent="-228600" algn="l" defTabSz="914400" rtl="0" eaLnBrk="1" latinLnBrk="0" hangingPunct="1">
        <a:lnSpc>
          <a:spcPct val="90000"/>
        </a:lnSpc>
        <a:spcBef>
          <a:spcPts val="500"/>
        </a:spcBef>
        <a:buFont typeface="Lucida Grande"/>
        <a:buChar char="-"/>
        <a:tabLst/>
        <a:defRPr sz="2400" kern="1200">
          <a:solidFill>
            <a:schemeClr val="tx1"/>
          </a:solidFill>
          <a:latin typeface="+mn-lt"/>
          <a:ea typeface="+mn-ea"/>
          <a:cs typeface="+mn-cs"/>
        </a:defRPr>
      </a:lvl2pPr>
      <a:lvl3pPr marL="906463" indent="-157163" algn="l" defTabSz="914400" rtl="0" eaLnBrk="1" latinLnBrk="0" hangingPunct="1">
        <a:lnSpc>
          <a:spcPct val="90000"/>
        </a:lnSpc>
        <a:spcBef>
          <a:spcPts val="500"/>
        </a:spcBef>
        <a:buSzPct val="75000"/>
        <a:buFont typeface="Courier New"/>
        <a:buChar char="o"/>
        <a:tabLst/>
        <a:defRPr sz="2000" kern="1200">
          <a:solidFill>
            <a:schemeClr val="tx1"/>
          </a:solidFill>
          <a:latin typeface="+mn-lt"/>
          <a:ea typeface="+mn-ea"/>
          <a:cs typeface="+mn-cs"/>
        </a:defRPr>
      </a:lvl3pPr>
      <a:lvl4pPr marL="1319213" indent="-228600" algn="l" defTabSz="914400" rtl="0" eaLnBrk="1" latinLnBrk="0" hangingPunct="1">
        <a:lnSpc>
          <a:spcPct val="90000"/>
        </a:lnSpc>
        <a:spcBef>
          <a:spcPts val="500"/>
        </a:spcBef>
        <a:buFont typeface="Arial"/>
        <a:buChar char="•"/>
        <a:tabLst/>
        <a:defRPr sz="1800" kern="1200">
          <a:solidFill>
            <a:schemeClr val="tx1"/>
          </a:solidFill>
          <a:latin typeface="+mn-lt"/>
          <a:ea typeface="+mn-ea"/>
          <a:cs typeface="+mn-cs"/>
        </a:defRPr>
      </a:lvl4pPr>
      <a:lvl5pPr marL="1711325" indent="-228600" algn="l" defTabSz="850900" rtl="0" eaLnBrk="1" latinLnBrk="0" hangingPunct="1">
        <a:lnSpc>
          <a:spcPct val="90000"/>
        </a:lnSpc>
        <a:spcBef>
          <a:spcPts val="500"/>
        </a:spcBef>
        <a:buSzPct val="50000"/>
        <a:buFont typeface="Wingdings"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g"/><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emiengineering.com/kc/knowledge_center.php?kcid=27" TargetMode="External"/><Relationship Id="rId4" Type="http://schemas.openxmlformats.org/officeDocument/2006/relationships/hyperlink" Target="http://semiengineering.com/kc/knowledge_center.php?kcid=22" TargetMode="External"/><Relationship Id="rId5" Type="http://schemas.openxmlformats.org/officeDocument/2006/relationships/image" Target="../media/image13.jpg"/><Relationship Id="rId1" Type="http://schemas.openxmlformats.org/officeDocument/2006/relationships/slideLayout" Target="../slideLayouts/slideLayout11.xml"/><Relationship Id="rId2" Type="http://schemas.openxmlformats.org/officeDocument/2006/relationships/hyperlink" Target="http://semiengineering.com/kc/knowledge_center.php?kcid=18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5.tiff"/><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4800" b="1">
                <a:effectLst/>
              </a:rPr>
              <a:t>Beyond Moore DOE Internal Lab Focused Meeting </a:t>
            </a:r>
            <a:endParaRPr lang="en-US" sz="4800"/>
          </a:p>
        </p:txBody>
      </p:sp>
      <p:sp>
        <p:nvSpPr>
          <p:cNvPr id="8" name="Subtitle 7"/>
          <p:cNvSpPr>
            <a:spLocks noGrp="1"/>
          </p:cNvSpPr>
          <p:nvPr>
            <p:ph type="subTitle" idx="1"/>
          </p:nvPr>
        </p:nvSpPr>
        <p:spPr/>
        <p:txBody>
          <a:bodyPr>
            <a:normAutofit/>
          </a:bodyPr>
          <a:lstStyle/>
          <a:p>
            <a:r>
              <a:rPr lang="en-US" dirty="0" smtClean="0"/>
              <a:t>Bill Harrod</a:t>
            </a:r>
          </a:p>
          <a:p>
            <a:r>
              <a:rPr lang="en-US" dirty="0" smtClean="0"/>
              <a:t>DOE / ASCR</a:t>
            </a:r>
          </a:p>
          <a:p>
            <a:r>
              <a:rPr lang="en-US" sz="1800" dirty="0"/>
              <a:t>Sandia National Laboratories | Albuquerque, NM </a:t>
            </a:r>
          </a:p>
          <a:p>
            <a:fld id="{1D9AAC70-3AFA-BE4C-A1CF-F5B9F8512963}" type="datetime4">
              <a:rPr lang="en-US" sz="1800" smtClean="0"/>
              <a:t>July 27, 2016</a:t>
            </a:fld>
            <a:endParaRPr lang="en-US" sz="1800" dirty="0"/>
          </a:p>
        </p:txBody>
      </p:sp>
      <p:sp>
        <p:nvSpPr>
          <p:cNvPr id="4" name="Date Placeholder 3"/>
          <p:cNvSpPr>
            <a:spLocks noGrp="1"/>
          </p:cNvSpPr>
          <p:nvPr>
            <p:ph type="dt" sz="half" idx="4294967295"/>
          </p:nvPr>
        </p:nvSpPr>
        <p:spPr>
          <a:xfrm>
            <a:off x="0" y="6513513"/>
            <a:ext cx="2743200" cy="258762"/>
          </a:xfrm>
        </p:spPr>
        <p:txBody>
          <a:bodyPr/>
          <a:lstStyle/>
          <a:p>
            <a:fld id="{E5F2B6E2-5917-B64A-8F8C-9ACBEB289766}" type="datetime4">
              <a:rPr lang="en-US" smtClean="0"/>
              <a:t>July 27, 2016</a:t>
            </a:fld>
            <a:endParaRPr lang="en-US" dirty="0"/>
          </a:p>
        </p:txBody>
      </p:sp>
      <p:sp>
        <p:nvSpPr>
          <p:cNvPr id="5" name="Slide Number Placeholder 4"/>
          <p:cNvSpPr>
            <a:spLocks noGrp="1"/>
          </p:cNvSpPr>
          <p:nvPr>
            <p:ph type="sldNum" sz="quarter" idx="4294967295"/>
          </p:nvPr>
        </p:nvSpPr>
        <p:spPr>
          <a:xfrm>
            <a:off x="10987088" y="6513513"/>
            <a:ext cx="1204912" cy="258762"/>
          </a:xfrm>
        </p:spPr>
        <p:txBody>
          <a:bodyPr/>
          <a:lstStyle/>
          <a:p>
            <a:fld id="{1A2BC74A-AC62-7744-B3A5-B2ECE393C139}" type="slidenum">
              <a:rPr lang="en-US" smtClean="0"/>
              <a:pPr/>
              <a:t>0</a:t>
            </a:fld>
            <a:endParaRPr lang="en-US" dirty="0"/>
          </a:p>
        </p:txBody>
      </p:sp>
      <p:sp>
        <p:nvSpPr>
          <p:cNvPr id="6" name="Footer Placeholder 5"/>
          <p:cNvSpPr>
            <a:spLocks noGrp="1"/>
          </p:cNvSpPr>
          <p:nvPr>
            <p:ph type="ftr" sz="quarter" idx="4294967295"/>
          </p:nvPr>
        </p:nvSpPr>
        <p:spPr>
          <a:xfrm>
            <a:off x="8601075" y="6513513"/>
            <a:ext cx="3590925" cy="258762"/>
          </a:xfrm>
        </p:spPr>
        <p:txBody>
          <a:bodyPr/>
          <a:lstStyle/>
          <a:p>
            <a:r>
              <a:rPr lang="en-US" smtClean="0"/>
              <a:t>William Harrod</a:t>
            </a:r>
            <a:endParaRPr lang="en-US" dirty="0"/>
          </a:p>
        </p:txBody>
      </p:sp>
    </p:spTree>
    <p:extLst>
      <p:ext uri="{BB962C8B-B14F-4D97-AF65-F5344CB8AC3E}">
        <p14:creationId xmlns:p14="http://schemas.microsoft.com/office/powerpoint/2010/main" val="192306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vert="horz" lIns="91440" tIns="45720" rIns="91440" bIns="45720" rtlCol="0" anchor="ctr">
            <a:normAutofit/>
          </a:bodyPr>
          <a:lstStyle/>
          <a:p>
            <a:r>
              <a:rPr lang="en-US" dirty="0" smtClean="0"/>
              <a:t>Sunway </a:t>
            </a:r>
            <a:r>
              <a:rPr lang="en-US" dirty="0"/>
              <a:t>Supercomputer</a:t>
            </a:r>
            <a:br>
              <a:rPr lang="en-US" dirty="0"/>
            </a:br>
            <a:r>
              <a:rPr lang="en-US" sz="2400" dirty="0"/>
              <a:t>Early Applications</a:t>
            </a:r>
            <a:endParaRPr lang="en-US" dirty="0"/>
          </a:p>
        </p:txBody>
      </p:sp>
      <p:sp>
        <p:nvSpPr>
          <p:cNvPr id="8195" name="Rectangle 3"/>
          <p:cNvSpPr>
            <a:spLocks noGrp="1" noChangeArrowheads="1"/>
          </p:cNvSpPr>
          <p:nvPr>
            <p:ph idx="1"/>
          </p:nvPr>
        </p:nvSpPr>
        <p:spPr>
          <a:xfrm>
            <a:off x="525683" y="1331614"/>
            <a:ext cx="10515600" cy="4851400"/>
          </a:xfrm>
        </p:spPr>
        <p:txBody>
          <a:bodyPr>
            <a:noAutofit/>
          </a:bodyPr>
          <a:lstStyle/>
          <a:p>
            <a:pPr marL="234950" indent="-234950"/>
            <a:r>
              <a:rPr lang="en-US" sz="2000" dirty="0"/>
              <a:t>Four application domains targeted</a:t>
            </a:r>
          </a:p>
          <a:p>
            <a:pPr marL="635000" lvl="1" indent="-234950"/>
            <a:r>
              <a:rPr lang="en-US" sz="1800" dirty="0"/>
              <a:t>Advanced manufacturing: CFD, CAE applications</a:t>
            </a:r>
          </a:p>
          <a:p>
            <a:pPr marL="635000" lvl="1" indent="-234950"/>
            <a:r>
              <a:rPr lang="en-US" sz="1800" dirty="0"/>
              <a:t>Earth system modeling and weather forecasting</a:t>
            </a:r>
          </a:p>
          <a:p>
            <a:pPr marL="635000" lvl="1" indent="-234950"/>
            <a:r>
              <a:rPr lang="en-US" sz="1800" dirty="0"/>
              <a:t>Life science</a:t>
            </a:r>
          </a:p>
          <a:p>
            <a:pPr marL="635000" lvl="1" indent="-234950"/>
            <a:r>
              <a:rPr lang="en-US" sz="1800" dirty="0"/>
              <a:t>Big data analytics</a:t>
            </a:r>
          </a:p>
          <a:p>
            <a:pPr marL="234950" indent="-234950"/>
            <a:r>
              <a:rPr lang="en-US" sz="2000" dirty="0"/>
              <a:t>Three Gordon-Bell applications* submitted:</a:t>
            </a:r>
          </a:p>
          <a:p>
            <a:pPr marL="635000" lvl="1" indent="-234950"/>
            <a:r>
              <a:rPr lang="en-US" sz="1800" i="1" dirty="0"/>
              <a:t>Climate:</a:t>
            </a:r>
            <a:r>
              <a:rPr lang="en-US" sz="1800" dirty="0"/>
              <a:t>  a fully-implicit </a:t>
            </a:r>
            <a:r>
              <a:rPr lang="en-US" sz="1800" dirty="0" err="1"/>
              <a:t>nonhydrostatic</a:t>
            </a:r>
            <a:r>
              <a:rPr lang="en-US" sz="1800" dirty="0"/>
              <a:t> dynamic solver for cloud-resolving atmospheric simulation; </a:t>
            </a:r>
          </a:p>
          <a:p>
            <a:pPr marL="635000" lvl="1" indent="-234950"/>
            <a:r>
              <a:rPr lang="en-US" sz="1800" i="1" dirty="0"/>
              <a:t>Climate/weather/seismic:</a:t>
            </a:r>
            <a:r>
              <a:rPr lang="en-US" sz="1800" dirty="0"/>
              <a:t>  a highly effective global surface wave numerical simulation with ultra-high resolution; and </a:t>
            </a:r>
          </a:p>
          <a:p>
            <a:pPr marL="635000" lvl="1" indent="-234950"/>
            <a:r>
              <a:rPr lang="en-US" sz="1800" i="1" dirty="0"/>
              <a:t>Materials processing/other:</a:t>
            </a:r>
            <a:r>
              <a:rPr lang="en-US" sz="1800" dirty="0"/>
              <a:t>  large scale phase-field simulation for coarsening dynamics based on Cahn-Hilliard equation with degenerated mobility</a:t>
            </a:r>
          </a:p>
          <a:p>
            <a:pPr marL="234950" indent="-234950"/>
            <a:endParaRPr lang="en-US" sz="1800" dirty="0"/>
          </a:p>
        </p:txBody>
      </p:sp>
      <p:sp>
        <p:nvSpPr>
          <p:cNvPr id="8" name="Slide Number Placeholder 7"/>
          <p:cNvSpPr>
            <a:spLocks noGrp="1"/>
          </p:cNvSpPr>
          <p:nvPr>
            <p:ph type="sldNum" sz="quarter" idx="4"/>
          </p:nvPr>
        </p:nvSpPr>
        <p:spPr>
          <a:prstGeom prst="rect">
            <a:avLst/>
          </a:prstGeom>
        </p:spPr>
        <p:txBody>
          <a:bodyPr/>
          <a:lstStyle/>
          <a:p>
            <a:fld id="{8F7F0FD8-C4D8-4FC8-ACE5-C8022F3C3BAB}" type="slidenum">
              <a:rPr lang="en-US" smtClean="0"/>
              <a:pPr/>
              <a:t>9</a:t>
            </a:fld>
            <a:endParaRPr lang="en-US" dirty="0"/>
          </a:p>
        </p:txBody>
      </p:sp>
      <p:sp>
        <p:nvSpPr>
          <p:cNvPr id="2" name="TextBox 1"/>
          <p:cNvSpPr txBox="1"/>
          <p:nvPr/>
        </p:nvSpPr>
        <p:spPr>
          <a:xfrm>
            <a:off x="2364258" y="5509736"/>
            <a:ext cx="7467600" cy="738664"/>
          </a:xfrm>
          <a:prstGeom prst="rect">
            <a:avLst/>
          </a:prstGeom>
          <a:noFill/>
        </p:spPr>
        <p:txBody>
          <a:bodyPr wrap="square" rtlCol="0">
            <a:spAutoFit/>
          </a:bodyPr>
          <a:lstStyle/>
          <a:p>
            <a:pPr algn="ctr"/>
            <a:r>
              <a:rPr lang="en-US" sz="1400" dirty="0"/>
              <a:t>*The prestigious Gordon Bell Prize ($10,000) is awarded each year to recognize outstanding achievement in high-performance computing, rewarding innovation in applying high-performance computing to applications in science, engineering, and large-scale data analytics</a:t>
            </a:r>
          </a:p>
        </p:txBody>
      </p:sp>
    </p:spTree>
    <p:extLst>
      <p:ext uri="{BB962C8B-B14F-4D97-AF65-F5344CB8AC3E}">
        <p14:creationId xmlns:p14="http://schemas.microsoft.com/office/powerpoint/2010/main" val="196740658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effectLst/>
              </a:rPr>
              <a:t>China Investments in Chip Fabrication Facilities </a:t>
            </a:r>
            <a:endParaRPr lang="en-US" b="1" dirty="0">
              <a:effectLst/>
            </a:endParaRPr>
          </a:p>
        </p:txBody>
      </p:sp>
      <p:sp>
        <p:nvSpPr>
          <p:cNvPr id="4" name="Slide Number Placeholder 3"/>
          <p:cNvSpPr>
            <a:spLocks noGrp="1"/>
          </p:cNvSpPr>
          <p:nvPr>
            <p:ph type="sldNum" sz="quarter" idx="10"/>
          </p:nvPr>
        </p:nvSpPr>
        <p:spPr/>
        <p:txBody>
          <a:bodyPr/>
          <a:lstStyle/>
          <a:p>
            <a:fld id="{8F7F0FD8-C4D8-4FC8-ACE5-C8022F3C3BAB}" type="slidenum">
              <a:rPr lang="en-US" smtClean="0"/>
              <a:pPr/>
              <a:t>10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008"/>
            <a:ext cx="6688285" cy="39965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375" y="1514580"/>
            <a:ext cx="5498633" cy="3728597"/>
          </a:xfrm>
          <a:prstGeom prst="rect">
            <a:avLst/>
          </a:prstGeom>
        </p:spPr>
      </p:pic>
    </p:spTree>
    <p:extLst>
      <p:ext uri="{BB962C8B-B14F-4D97-AF65-F5344CB8AC3E}">
        <p14:creationId xmlns:p14="http://schemas.microsoft.com/office/powerpoint/2010/main" val="2092067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p:spPr>
        <p:txBody>
          <a:bodyPr/>
          <a:lstStyle/>
          <a:p>
            <a:r>
              <a:rPr lang="en-US" b="1" dirty="0" smtClean="0"/>
              <a:t>China: </a:t>
            </a:r>
            <a:r>
              <a:rPr lang="en-US" b="1" dirty="0"/>
              <a:t>"National Guideline for Development of the IC Industry" </a:t>
            </a:r>
          </a:p>
        </p:txBody>
      </p:sp>
      <p:sp>
        <p:nvSpPr>
          <p:cNvPr id="3" name="Slide Number Placeholder 2"/>
          <p:cNvSpPr>
            <a:spLocks noGrp="1"/>
          </p:cNvSpPr>
          <p:nvPr>
            <p:ph type="sldNum" sz="quarter" idx="10"/>
          </p:nvPr>
        </p:nvSpPr>
        <p:spPr/>
        <p:txBody>
          <a:bodyPr/>
          <a:lstStyle/>
          <a:p>
            <a:fld id="{8F7F0FD8-C4D8-4FC8-ACE5-C8022F3C3BAB}" type="slidenum">
              <a:rPr lang="en-US" smtClean="0"/>
              <a:pPr/>
              <a:t>11</a:t>
            </a:fld>
            <a:endParaRPr lang="en-US" dirty="0"/>
          </a:p>
        </p:txBody>
      </p:sp>
      <p:sp>
        <p:nvSpPr>
          <p:cNvPr id="4" name="Footer Placeholder 3"/>
          <p:cNvSpPr>
            <a:spLocks noGrp="1"/>
          </p:cNvSpPr>
          <p:nvPr>
            <p:ph type="ftr" sz="quarter" idx="11"/>
          </p:nvPr>
        </p:nvSpPr>
        <p:spPr/>
        <p:txBody>
          <a:bodyPr/>
          <a:lstStyle/>
          <a:p>
            <a:r>
              <a:rPr lang="en-US" smtClean="0"/>
              <a:t>PMRC Review</a:t>
            </a:r>
            <a:endParaRPr lang="en-US" dirty="0"/>
          </a:p>
        </p:txBody>
      </p:sp>
      <p:sp>
        <p:nvSpPr>
          <p:cNvPr id="5" name="Rectangle 4"/>
          <p:cNvSpPr/>
          <p:nvPr/>
        </p:nvSpPr>
        <p:spPr>
          <a:xfrm>
            <a:off x="5828227" y="1052029"/>
            <a:ext cx="5962562" cy="2585323"/>
          </a:xfrm>
          <a:prstGeom prst="rect">
            <a:avLst/>
          </a:prstGeom>
          <a:solidFill>
            <a:schemeClr val="accent1">
              <a:lumMod val="20000"/>
              <a:lumOff val="80000"/>
            </a:schemeClr>
          </a:solidFill>
          <a:effectLst>
            <a:outerShdw blurRad="50800" dist="76200" dir="2700000" algn="tl" rotWithShape="0">
              <a:prstClr val="black">
                <a:alpha val="40000"/>
              </a:prstClr>
            </a:outerShdw>
          </a:effectLst>
        </p:spPr>
        <p:txBody>
          <a:bodyPr wrap="square">
            <a:spAutoFit/>
          </a:bodyPr>
          <a:lstStyle/>
          <a:p>
            <a:pPr>
              <a:spcBef>
                <a:spcPts val="500"/>
              </a:spcBef>
            </a:pPr>
            <a:r>
              <a:rPr lang="en-US" dirty="0">
                <a:solidFill>
                  <a:srgbClr val="2F2F2F"/>
                </a:solidFill>
              </a:rPr>
              <a:t>In the 1970s, China had several state-run chipmakers, but those concerns were far behind the West in terms of IC technology. So starting in the 1980s, China began to embark on several initiatives to modernize its IC industry.</a:t>
            </a:r>
          </a:p>
          <a:p>
            <a:r>
              <a:rPr lang="en-US" dirty="0">
                <a:solidFill>
                  <a:srgbClr val="2F2F2F"/>
                </a:solidFill>
              </a:rPr>
              <a:t>The latest effort was launched in 2014, when China unveiled what it called the “National Guideline for Development of the IC Industry.” The plan is to accelerate China’s efforts in a number of areas, such as </a:t>
            </a:r>
            <a:r>
              <a:rPr lang="en-US" b="1" dirty="0"/>
              <a:t>14nm </a:t>
            </a:r>
            <a:r>
              <a:rPr lang="en-US" b="1" dirty="0">
                <a:hlinkClick r:id="rId2"/>
              </a:rPr>
              <a:t>finFETs, advanced </a:t>
            </a:r>
            <a:r>
              <a:rPr lang="en-US" b="1" dirty="0">
                <a:hlinkClick r:id="rId3"/>
              </a:rPr>
              <a:t>packaging, MEMS, </a:t>
            </a:r>
            <a:r>
              <a:rPr lang="en-US" b="1" dirty="0">
                <a:hlinkClick r:id="rId4"/>
              </a:rPr>
              <a:t>memory, and various IoT-related processors.</a:t>
            </a:r>
            <a:endParaRPr lang="en-US" b="1" dirty="0"/>
          </a:p>
        </p:txBody>
      </p:sp>
      <p:sp>
        <p:nvSpPr>
          <p:cNvPr id="6" name="Rectangle 5"/>
          <p:cNvSpPr/>
          <p:nvPr/>
        </p:nvSpPr>
        <p:spPr>
          <a:xfrm>
            <a:off x="5828227" y="4150340"/>
            <a:ext cx="5962562" cy="1846659"/>
          </a:xfrm>
          <a:prstGeom prst="rect">
            <a:avLst/>
          </a:prstGeom>
          <a:solidFill>
            <a:schemeClr val="accent1">
              <a:lumMod val="20000"/>
              <a:lumOff val="80000"/>
            </a:schemeClr>
          </a:solidFill>
          <a:effectLst>
            <a:outerShdw blurRad="50800" dist="76200" dir="2700000" algn="tl" rotWithShape="0">
              <a:prstClr val="black">
                <a:alpha val="40000"/>
              </a:prstClr>
            </a:outerShdw>
          </a:effectLst>
        </p:spPr>
        <p:txBody>
          <a:bodyPr wrap="square">
            <a:spAutoFit/>
          </a:bodyPr>
          <a:lstStyle/>
          <a:p>
            <a:r>
              <a:rPr lang="en-US" sz="2000" b="1" dirty="0">
                <a:solidFill>
                  <a:srgbClr val="2A2A2A"/>
                </a:solidFill>
              </a:rPr>
              <a:t>SMIC, Huawei, </a:t>
            </a:r>
            <a:r>
              <a:rPr lang="en-US" sz="2000" b="1" dirty="0" err="1">
                <a:solidFill>
                  <a:srgbClr val="2A2A2A"/>
                </a:solidFill>
              </a:rPr>
              <a:t>imec</a:t>
            </a:r>
            <a:r>
              <a:rPr lang="en-US" sz="2000" b="1" dirty="0">
                <a:solidFill>
                  <a:srgbClr val="2A2A2A"/>
                </a:solidFill>
              </a:rPr>
              <a:t>, and Qualcomm in Joint Investment on SMIC's New Research and Development Company</a:t>
            </a:r>
          </a:p>
          <a:p>
            <a:r>
              <a:rPr lang="en-US" dirty="0">
                <a:solidFill>
                  <a:srgbClr val="2A2A2A"/>
                </a:solidFill>
              </a:rPr>
              <a:t>A Joint Collaboration is Set Up to Build China's Most Advanced Integrated Circuit Research and Development Platform</a:t>
            </a:r>
            <a:r>
              <a:rPr lang="en-US" dirty="0" smtClean="0">
                <a:solidFill>
                  <a:srgbClr val="2A2A2A"/>
                </a:solidFill>
              </a:rPr>
              <a:t>. </a:t>
            </a:r>
            <a:r>
              <a:rPr lang="en-US" dirty="0"/>
              <a:t>The current focus will be on </a:t>
            </a:r>
            <a:r>
              <a:rPr lang="en-US" b="1" dirty="0"/>
              <a:t>developing 14nm logic technology.</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95" y="1325564"/>
            <a:ext cx="4921422" cy="3326881"/>
          </a:xfrm>
          <a:prstGeom prst="rect">
            <a:avLst/>
          </a:prstGeom>
        </p:spPr>
      </p:pic>
      <p:sp>
        <p:nvSpPr>
          <p:cNvPr id="7" name="Rectangle 6"/>
          <p:cNvSpPr/>
          <p:nvPr/>
        </p:nvSpPr>
        <p:spPr>
          <a:xfrm>
            <a:off x="341695" y="4519671"/>
            <a:ext cx="4722372" cy="1477328"/>
          </a:xfrm>
          <a:prstGeom prst="rect">
            <a:avLst/>
          </a:prstGeom>
          <a:solidFill>
            <a:schemeClr val="accent1">
              <a:lumMod val="20000"/>
              <a:lumOff val="80000"/>
            </a:schemeClr>
          </a:solidFill>
          <a:effectLst>
            <a:outerShdw blurRad="50800" dist="76200" dir="2700000" algn="tl" rotWithShape="0">
              <a:prstClr val="black">
                <a:alpha val="40000"/>
              </a:prstClr>
            </a:outerShdw>
          </a:effectLst>
        </p:spPr>
        <p:txBody>
          <a:bodyPr wrap="square">
            <a:spAutoFit/>
          </a:bodyPr>
          <a:lstStyle/>
          <a:p>
            <a:r>
              <a:rPr lang="en-US" b="1" dirty="0" smtClean="0"/>
              <a:t>China </a:t>
            </a:r>
            <a:r>
              <a:rPr lang="en-US" b="1" dirty="0"/>
              <a:t>created a $19.3 billion fund, which will be used to invest in its domestic IC firms. Over the next decade, local municipalities and private equity firms could spend $100 billion across China's IC sector</a:t>
            </a:r>
            <a:r>
              <a:rPr lang="en-US" b="1" dirty="0" smtClean="0"/>
              <a:t>.</a:t>
            </a:r>
            <a:endParaRPr lang="en-US" b="1" dirty="0"/>
          </a:p>
        </p:txBody>
      </p:sp>
      <p:sp>
        <p:nvSpPr>
          <p:cNvPr id="9" name="TextBox 8"/>
          <p:cNvSpPr txBox="1"/>
          <p:nvPr/>
        </p:nvSpPr>
        <p:spPr>
          <a:xfrm>
            <a:off x="5501305" y="6070681"/>
            <a:ext cx="5963940" cy="369332"/>
          </a:xfrm>
          <a:prstGeom prst="rect">
            <a:avLst/>
          </a:prstGeom>
          <a:noFill/>
        </p:spPr>
        <p:txBody>
          <a:bodyPr wrap="none" rtlCol="0">
            <a:spAutoFit/>
          </a:bodyPr>
          <a:lstStyle/>
          <a:p>
            <a:r>
              <a:rPr lang="en-US" dirty="0"/>
              <a:t>Source: Semiconductor Engineering .:. What China Is Planning</a:t>
            </a:r>
          </a:p>
        </p:txBody>
      </p:sp>
    </p:spTree>
    <p:extLst>
      <p:ext uri="{BB962C8B-B14F-4D97-AF65-F5344CB8AC3E}">
        <p14:creationId xmlns:p14="http://schemas.microsoft.com/office/powerpoint/2010/main" val="55554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24603" y="1529569"/>
            <a:ext cx="2341923" cy="781752"/>
          </a:xfrm>
          <a:prstGeom prst="rect">
            <a:avLst/>
          </a:prstGeom>
          <a:noFill/>
        </p:spPr>
        <p:txBody>
          <a:bodyPr wrap="none" rtlCol="0">
            <a:spAutoFit/>
          </a:bodyPr>
          <a:lstStyle/>
          <a:p>
            <a:pPr algn="ctr">
              <a:lnSpc>
                <a:spcPct val="80000"/>
              </a:lnSpc>
            </a:pPr>
            <a:r>
              <a:rPr lang="en-US" sz="2800" dirty="0"/>
              <a:t>Advanced </a:t>
            </a:r>
            <a:br>
              <a:rPr lang="en-US" sz="2800" dirty="0"/>
            </a:br>
            <a:r>
              <a:rPr lang="en-US" sz="2800" dirty="0"/>
              <a:t>Manufacturing</a:t>
            </a:r>
          </a:p>
        </p:txBody>
      </p:sp>
      <p:sp>
        <p:nvSpPr>
          <p:cNvPr id="13" name="TextBox 12"/>
          <p:cNvSpPr txBox="1"/>
          <p:nvPr/>
        </p:nvSpPr>
        <p:spPr>
          <a:xfrm>
            <a:off x="5232020" y="1529569"/>
            <a:ext cx="1731180" cy="781752"/>
          </a:xfrm>
          <a:prstGeom prst="rect">
            <a:avLst/>
          </a:prstGeom>
          <a:noFill/>
        </p:spPr>
        <p:txBody>
          <a:bodyPr wrap="none" rtlCol="0">
            <a:spAutoFit/>
          </a:bodyPr>
          <a:lstStyle/>
          <a:p>
            <a:pPr algn="ctr">
              <a:lnSpc>
                <a:spcPct val="80000"/>
              </a:lnSpc>
            </a:pPr>
            <a:r>
              <a:rPr lang="en-US" sz="2800" dirty="0"/>
              <a:t>Computer </a:t>
            </a:r>
            <a:br>
              <a:rPr lang="en-US" sz="2800" dirty="0"/>
            </a:br>
            <a:r>
              <a:rPr lang="en-US" sz="2800" dirty="0"/>
              <a:t>Science</a:t>
            </a:r>
          </a:p>
        </p:txBody>
      </p:sp>
      <p:sp>
        <p:nvSpPr>
          <p:cNvPr id="14" name="TextBox 13"/>
          <p:cNvSpPr txBox="1"/>
          <p:nvPr/>
        </p:nvSpPr>
        <p:spPr>
          <a:xfrm>
            <a:off x="1295793" y="1529569"/>
            <a:ext cx="1638204" cy="781752"/>
          </a:xfrm>
          <a:prstGeom prst="rect">
            <a:avLst/>
          </a:prstGeom>
          <a:noFill/>
        </p:spPr>
        <p:txBody>
          <a:bodyPr wrap="none" rtlCol="0">
            <a:spAutoFit/>
          </a:bodyPr>
          <a:lstStyle/>
          <a:p>
            <a:pPr algn="ctr">
              <a:lnSpc>
                <a:spcPct val="80000"/>
              </a:lnSpc>
            </a:pPr>
            <a:r>
              <a:rPr lang="en-US" sz="2800" dirty="0" smtClean="0"/>
              <a:t>Materials </a:t>
            </a:r>
            <a:br>
              <a:rPr lang="en-US" sz="2800" dirty="0" smtClean="0"/>
            </a:br>
            <a:r>
              <a:rPr lang="en-US" sz="2800" dirty="0" smtClean="0"/>
              <a:t>Research</a:t>
            </a:r>
            <a:endParaRPr lang="en-US" sz="2800" dirty="0"/>
          </a:p>
        </p:txBody>
      </p:sp>
      <p:grpSp>
        <p:nvGrpSpPr>
          <p:cNvPr id="3" name="Group 2"/>
          <p:cNvGrpSpPr/>
          <p:nvPr/>
        </p:nvGrpSpPr>
        <p:grpSpPr>
          <a:xfrm>
            <a:off x="8251524" y="2344177"/>
            <a:ext cx="3688080" cy="4125317"/>
            <a:chOff x="7980279" y="860116"/>
            <a:chExt cx="3688080" cy="5565577"/>
          </a:xfrm>
        </p:grpSpPr>
        <p:sp>
          <p:nvSpPr>
            <p:cNvPr id="9" name="Rectangle 8"/>
            <p:cNvSpPr/>
            <p:nvPr/>
          </p:nvSpPr>
          <p:spPr>
            <a:xfrm>
              <a:off x="8010759" y="860116"/>
              <a:ext cx="3657600" cy="5565577"/>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7980279" y="944528"/>
              <a:ext cx="3657600" cy="5086564"/>
            </a:xfrm>
            <a:prstGeom prst="rect">
              <a:avLst/>
            </a:prstGeom>
          </p:spPr>
          <p:txBody>
            <a:bodyPr wrap="square">
              <a:spAutoFit/>
            </a:bodyPr>
            <a:lstStyle/>
            <a:p>
              <a:pPr marL="173038" indent="-173038">
                <a:lnSpc>
                  <a:spcPct val="85000"/>
                </a:lnSpc>
                <a:spcBef>
                  <a:spcPts val="1200"/>
                </a:spcBef>
                <a:buFont typeface="Arial" panose="020B0604020202020204" pitchFamily="34" charset="0"/>
                <a:buChar char="•"/>
              </a:pPr>
              <a:r>
                <a:rPr lang="en-US" sz="2000" dirty="0"/>
                <a:t>Move revolutionary </a:t>
              </a:r>
              <a:r>
                <a:rPr lang="en-US" sz="2000" dirty="0" smtClean="0"/>
                <a:t>low-energy </a:t>
              </a:r>
              <a:r>
                <a:rPr lang="en-US" sz="2000" dirty="0"/>
                <a:t>devices and architectures </a:t>
              </a:r>
              <a:br>
                <a:rPr lang="en-US" sz="2000" dirty="0"/>
              </a:br>
              <a:r>
                <a:rPr lang="en-US" sz="2000" dirty="0"/>
                <a:t>from Lab to </a:t>
              </a:r>
              <a:r>
                <a:rPr lang="en-US" sz="2000" dirty="0" smtClean="0"/>
                <a:t>Fab</a:t>
              </a:r>
              <a:endParaRPr lang="en-US" sz="2000" dirty="0"/>
            </a:p>
            <a:p>
              <a:pPr marL="173038" indent="-173038">
                <a:lnSpc>
                  <a:spcPct val="85000"/>
                </a:lnSpc>
                <a:spcBef>
                  <a:spcPts val="1200"/>
                </a:spcBef>
                <a:buFont typeface="Arial" panose="020B0604020202020204" pitchFamily="34" charset="0"/>
                <a:buChar char="•"/>
              </a:pPr>
              <a:r>
                <a:rPr lang="en-US" sz="2000" dirty="0"/>
                <a:t>Accelerate development and manufacturing base </a:t>
              </a:r>
              <a:br>
                <a:rPr lang="en-US" sz="2000" dirty="0"/>
              </a:br>
              <a:r>
                <a:rPr lang="en-US" sz="2000" dirty="0"/>
                <a:t>for semiconductor </a:t>
              </a:r>
              <a:r>
                <a:rPr lang="en-US" sz="2000" dirty="0" smtClean="0"/>
                <a:t>devices</a:t>
              </a:r>
            </a:p>
            <a:p>
              <a:pPr marL="173038" indent="-173038">
                <a:lnSpc>
                  <a:spcPct val="85000"/>
                </a:lnSpc>
                <a:spcBef>
                  <a:spcPts val="1200"/>
                </a:spcBef>
                <a:buFont typeface="Arial" panose="020B0604020202020204" pitchFamily="34" charset="0"/>
                <a:buChar char="•"/>
              </a:pPr>
              <a:r>
                <a:rPr lang="en-US" sz="2000" dirty="0"/>
                <a:t>D</a:t>
              </a:r>
              <a:r>
                <a:rPr lang="en-US" sz="2000" dirty="0" smtClean="0"/>
                <a:t>ramatically </a:t>
              </a:r>
              <a:r>
                <a:rPr lang="en-US" sz="2000" dirty="0"/>
                <a:t>reduced vendor’s </a:t>
              </a:r>
              <a:r>
                <a:rPr lang="en-US" sz="2000" dirty="0" smtClean="0"/>
                <a:t>cost for </a:t>
              </a:r>
              <a:r>
                <a:rPr lang="en-US" sz="2000" dirty="0"/>
                <a:t>advanced fabrication </a:t>
              </a:r>
              <a:r>
                <a:rPr lang="en-US" sz="2000" dirty="0" smtClean="0"/>
                <a:t>of </a:t>
              </a:r>
              <a:r>
                <a:rPr lang="en-US" sz="2000" dirty="0"/>
                <a:t>new technologies</a:t>
              </a:r>
            </a:p>
            <a:p>
              <a:pPr marL="173038" indent="-173038">
                <a:lnSpc>
                  <a:spcPct val="85000"/>
                </a:lnSpc>
                <a:spcBef>
                  <a:spcPts val="1200"/>
                </a:spcBef>
                <a:buFont typeface="Arial" panose="020B0604020202020204" pitchFamily="34" charset="0"/>
                <a:buChar char="•"/>
              </a:pPr>
              <a:r>
                <a:rPr lang="en-US" sz="2000" dirty="0"/>
                <a:t>Public-private partnerships with electronics, </a:t>
              </a:r>
              <a:r>
                <a:rPr lang="en-US" sz="2000" dirty="0" err="1"/>
                <a:t>opto</a:t>
              </a:r>
              <a:r>
                <a:rPr lang="en-US" sz="2000" dirty="0"/>
                <a:t>-electronics, and computer industries</a:t>
              </a:r>
            </a:p>
          </p:txBody>
        </p:sp>
      </p:grpSp>
      <p:grpSp>
        <p:nvGrpSpPr>
          <p:cNvPr id="5" name="Group 4"/>
          <p:cNvGrpSpPr/>
          <p:nvPr/>
        </p:nvGrpSpPr>
        <p:grpSpPr>
          <a:xfrm>
            <a:off x="4253570" y="2293376"/>
            <a:ext cx="3688080" cy="4176116"/>
            <a:chOff x="4705019" y="910982"/>
            <a:chExt cx="3688080" cy="5634110"/>
          </a:xfrm>
        </p:grpSpPr>
        <p:sp>
          <p:nvSpPr>
            <p:cNvPr id="11" name="Rectangle 10"/>
            <p:cNvSpPr/>
            <p:nvPr/>
          </p:nvSpPr>
          <p:spPr>
            <a:xfrm>
              <a:off x="4705019" y="910982"/>
              <a:ext cx="3657600" cy="5565577"/>
            </a:xfrm>
            <a:prstGeom prst="rect">
              <a:avLst/>
            </a:prstGeom>
            <a:solidFill>
              <a:schemeClr val="bg1">
                <a:lumMod val="95000"/>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735499" y="997797"/>
              <a:ext cx="3657600" cy="5547295"/>
            </a:xfrm>
            <a:prstGeom prst="rect">
              <a:avLst/>
            </a:prstGeom>
            <a:solidFill>
              <a:schemeClr val="accent2">
                <a:lumMod val="60000"/>
                <a:lumOff val="40000"/>
              </a:schemeClr>
            </a:solidFill>
          </p:spPr>
          <p:txBody>
            <a:bodyPr wrap="square">
              <a:noAutofit/>
            </a:bodyPr>
            <a:lstStyle/>
            <a:p>
              <a:pPr marL="173038" indent="-173038">
                <a:lnSpc>
                  <a:spcPct val="85000"/>
                </a:lnSpc>
                <a:spcBef>
                  <a:spcPts val="3000"/>
                </a:spcBef>
                <a:buFont typeface="Arial" panose="020B0604020202020204" pitchFamily="34" charset="0"/>
                <a:buChar char="•"/>
              </a:pPr>
              <a:r>
                <a:rPr lang="en-US" sz="2000" dirty="0"/>
                <a:t>Advanced </a:t>
              </a:r>
              <a:r>
                <a:rPr lang="en-US" sz="2000" dirty="0" smtClean="0"/>
                <a:t>computing for investigating new architectures</a:t>
              </a:r>
            </a:p>
            <a:p>
              <a:pPr marL="463550" lvl="1" indent="-280988">
                <a:lnSpc>
                  <a:spcPct val="85000"/>
                </a:lnSpc>
                <a:spcBef>
                  <a:spcPts val="400"/>
                </a:spcBef>
                <a:buFont typeface="Lucida Grande"/>
                <a:buChar char="-"/>
              </a:pPr>
              <a:r>
                <a:rPr lang="en-US" dirty="0"/>
                <a:t>C</a:t>
              </a:r>
              <a:r>
                <a:rPr lang="en-US" dirty="0" smtClean="0"/>
                <a:t>ommunications </a:t>
              </a:r>
              <a:r>
                <a:rPr lang="en-US" dirty="0"/>
                <a:t>and data centric architectures</a:t>
              </a:r>
            </a:p>
            <a:p>
              <a:pPr marL="173038" indent="-173038">
                <a:lnSpc>
                  <a:spcPct val="85000"/>
                </a:lnSpc>
                <a:spcBef>
                  <a:spcPts val="1000"/>
                </a:spcBef>
                <a:buFont typeface="Arial" panose="020B0604020202020204" pitchFamily="34" charset="0"/>
                <a:buChar char="•"/>
              </a:pPr>
              <a:r>
                <a:rPr lang="en-US" sz="2000" dirty="0" smtClean="0"/>
                <a:t>New generation of </a:t>
              </a:r>
              <a:r>
                <a:rPr lang="en-US" sz="2000" dirty="0"/>
                <a:t>heterogeneous </a:t>
              </a:r>
              <a:r>
                <a:rPr lang="en-US" sz="2000" dirty="0" smtClean="0"/>
                <a:t>architectures</a:t>
              </a:r>
            </a:p>
            <a:p>
              <a:pPr marL="463550" lvl="1" indent="-280988">
                <a:lnSpc>
                  <a:spcPct val="85000"/>
                </a:lnSpc>
                <a:spcBef>
                  <a:spcPts val="400"/>
                </a:spcBef>
                <a:buFont typeface="Lucida Grande"/>
                <a:buChar char="-"/>
              </a:pPr>
              <a:r>
                <a:rPr lang="en-US" dirty="0"/>
                <a:t>From system on a chip and specialization designs to cabinet level</a:t>
              </a:r>
            </a:p>
            <a:p>
              <a:pPr marL="463550" lvl="1" indent="-280988">
                <a:lnSpc>
                  <a:spcPct val="85000"/>
                </a:lnSpc>
                <a:spcBef>
                  <a:spcPts val="400"/>
                </a:spcBef>
                <a:buFont typeface="Lucida Grande"/>
                <a:buChar char="-"/>
              </a:pPr>
              <a:r>
                <a:rPr lang="en-US" dirty="0"/>
                <a:t>3D and 2.5D designs</a:t>
              </a:r>
            </a:p>
            <a:p>
              <a:pPr marL="173038" indent="-173038">
                <a:lnSpc>
                  <a:spcPct val="85000"/>
                </a:lnSpc>
                <a:spcBef>
                  <a:spcPts val="1000"/>
                </a:spcBef>
                <a:buFont typeface="Arial" panose="020B0604020202020204" pitchFamily="34" charset="0"/>
                <a:buChar char="•"/>
              </a:pPr>
              <a:r>
                <a:rPr lang="en-US" sz="2000" dirty="0"/>
                <a:t>New programming </a:t>
              </a:r>
              <a:r>
                <a:rPr lang="en-US" sz="2000" dirty="0" smtClean="0"/>
                <a:t>models, </a:t>
              </a:r>
              <a:r>
                <a:rPr lang="en-US" sz="2000" dirty="0"/>
                <a:t>application </a:t>
              </a:r>
              <a:r>
                <a:rPr lang="en-US" sz="2000" dirty="0" smtClean="0"/>
                <a:t>software, system software and tools</a:t>
              </a:r>
              <a:endParaRPr lang="en-US" sz="2000" dirty="0"/>
            </a:p>
          </p:txBody>
        </p:sp>
      </p:grpSp>
      <p:grpSp>
        <p:nvGrpSpPr>
          <p:cNvPr id="8" name="Group 7"/>
          <p:cNvGrpSpPr/>
          <p:nvPr/>
        </p:nvGrpSpPr>
        <p:grpSpPr>
          <a:xfrm>
            <a:off x="286096" y="2344177"/>
            <a:ext cx="3663473" cy="4125316"/>
            <a:chOff x="668486" y="910982"/>
            <a:chExt cx="3663473" cy="5565577"/>
          </a:xfrm>
          <a:solidFill>
            <a:schemeClr val="accent6">
              <a:lumMod val="60000"/>
              <a:lumOff val="40000"/>
            </a:schemeClr>
          </a:solidFill>
        </p:grpSpPr>
        <p:sp>
          <p:nvSpPr>
            <p:cNvPr id="10" name="Rectangle 9"/>
            <p:cNvSpPr/>
            <p:nvPr/>
          </p:nvSpPr>
          <p:spPr>
            <a:xfrm>
              <a:off x="668486" y="910982"/>
              <a:ext cx="3657600" cy="556557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74359" y="997800"/>
              <a:ext cx="3657600" cy="5169611"/>
            </a:xfrm>
            <a:prstGeom prst="rect">
              <a:avLst/>
            </a:prstGeom>
            <a:grpFill/>
          </p:spPr>
          <p:txBody>
            <a:bodyPr wrap="square">
              <a:spAutoFit/>
            </a:bodyPr>
            <a:lstStyle/>
            <a:p>
              <a:pPr marL="173038" indent="-173038">
                <a:lnSpc>
                  <a:spcPct val="90000"/>
                </a:lnSpc>
                <a:spcBef>
                  <a:spcPts val="1500"/>
                </a:spcBef>
                <a:buFont typeface="Arial" panose="020B0604020202020204" pitchFamily="34" charset="0"/>
                <a:buChar char="•"/>
              </a:pPr>
              <a:r>
                <a:rPr lang="en-US" sz="2000" dirty="0"/>
                <a:t>E</a:t>
              </a:r>
              <a:r>
                <a:rPr lang="en-US" sz="2000" dirty="0" smtClean="0"/>
                <a:t>xperimental </a:t>
              </a:r>
              <a:r>
                <a:rPr lang="en-US" sz="2000" dirty="0"/>
                <a:t>and theoretical research to provide the knowledge base for the discovery and design of new materials </a:t>
              </a:r>
              <a:endParaRPr lang="en-US" sz="2000" dirty="0" smtClean="0"/>
            </a:p>
            <a:p>
              <a:pPr marL="173038" indent="-173038">
                <a:lnSpc>
                  <a:spcPct val="90000"/>
                </a:lnSpc>
                <a:spcBef>
                  <a:spcPts val="1500"/>
                </a:spcBef>
                <a:buFont typeface="Arial" panose="020B0604020202020204" pitchFamily="34" charset="0"/>
                <a:buChar char="•"/>
              </a:pPr>
              <a:r>
                <a:rPr lang="en-US" sz="2000" dirty="0"/>
                <a:t>Computational approaches to </a:t>
              </a:r>
              <a:r>
                <a:rPr lang="en-US" sz="2000" dirty="0" smtClean="0"/>
                <a:t>semiconductor materials design </a:t>
              </a:r>
              <a:endParaRPr lang="en-US" sz="2000" dirty="0"/>
            </a:p>
            <a:p>
              <a:pPr marL="173038" indent="-173038">
                <a:lnSpc>
                  <a:spcPct val="90000"/>
                </a:lnSpc>
                <a:spcBef>
                  <a:spcPts val="1500"/>
                </a:spcBef>
                <a:buFont typeface="Arial" panose="020B0604020202020204" pitchFamily="34" charset="0"/>
                <a:buChar char="•"/>
              </a:pPr>
              <a:r>
                <a:rPr lang="en-US" sz="2000" dirty="0" smtClean="0"/>
                <a:t>Short term focus on materials for augmenting silicon</a:t>
              </a:r>
            </a:p>
            <a:p>
              <a:pPr marL="173038" indent="-173038">
                <a:lnSpc>
                  <a:spcPct val="90000"/>
                </a:lnSpc>
                <a:spcBef>
                  <a:spcPts val="1500"/>
                </a:spcBef>
                <a:buFont typeface="Arial" panose="020B0604020202020204" pitchFamily="34" charset="0"/>
                <a:buChar char="•"/>
              </a:pPr>
              <a:r>
                <a:rPr lang="en-US" sz="2000" dirty="0" smtClean="0"/>
                <a:t>Longer term focus on materials for new post-CMOS devices</a:t>
              </a:r>
              <a:endParaRPr lang="en-US" sz="2000" dirty="0"/>
            </a:p>
          </p:txBody>
        </p:sp>
      </p:grpSp>
      <p:sp>
        <p:nvSpPr>
          <p:cNvPr id="19" name="Left-Right Arrow 18"/>
          <p:cNvSpPr/>
          <p:nvPr/>
        </p:nvSpPr>
        <p:spPr>
          <a:xfrm>
            <a:off x="3373822" y="5892783"/>
            <a:ext cx="5459694" cy="811161"/>
          </a:xfrm>
          <a:prstGeom prst="leftRightArrow">
            <a:avLst/>
          </a:prstGeom>
          <a:solidFill>
            <a:srgbClr val="FF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6095" y="165075"/>
            <a:ext cx="11623029" cy="1187945"/>
          </a:xfrm>
        </p:spPr>
        <p:txBody>
          <a:bodyPr>
            <a:normAutofit fontScale="90000"/>
          </a:bodyPr>
          <a:lstStyle/>
          <a:p>
            <a:r>
              <a:rPr lang="en-US" dirty="0" smtClean="0"/>
              <a:t>Proposed Areas of Investment by the US Government</a:t>
            </a:r>
            <a:br>
              <a:rPr lang="en-US" dirty="0" smtClean="0"/>
            </a:br>
            <a:r>
              <a:rPr lang="en-US" sz="2700" dirty="0"/>
              <a:t>There is not a simple solution </a:t>
            </a:r>
            <a:r>
              <a:rPr lang="en-US" sz="2700" dirty="0" smtClean="0"/>
              <a:t>for regaining the performance growth</a:t>
            </a:r>
            <a:endParaRPr lang="en-US" sz="4000" dirty="0"/>
          </a:p>
        </p:txBody>
      </p:sp>
      <p:sp>
        <p:nvSpPr>
          <p:cNvPr id="12" name="Date Placeholder 11"/>
          <p:cNvSpPr>
            <a:spLocks noGrp="1"/>
          </p:cNvSpPr>
          <p:nvPr>
            <p:ph type="dt" sz="half" idx="2"/>
          </p:nvPr>
        </p:nvSpPr>
        <p:spPr/>
        <p:txBody>
          <a:bodyPr/>
          <a:lstStyle/>
          <a:p>
            <a:fld id="{9AF6722F-E5C9-B445-BA65-7573C433D08D}" type="datetime4">
              <a:rPr lang="en-US" smtClean="0"/>
              <a:t>July 27, 2016</a:t>
            </a:fld>
            <a:endParaRPr lang="en-US" dirty="0"/>
          </a:p>
        </p:txBody>
      </p:sp>
      <p:sp>
        <p:nvSpPr>
          <p:cNvPr id="15" name="Footer Placeholder 14"/>
          <p:cNvSpPr>
            <a:spLocks noGrp="1"/>
          </p:cNvSpPr>
          <p:nvPr>
            <p:ph type="ftr" sz="quarter" idx="3"/>
          </p:nvPr>
        </p:nvSpPr>
        <p:spPr/>
        <p:txBody>
          <a:bodyPr/>
          <a:lstStyle/>
          <a:p>
            <a:r>
              <a:rPr lang="en-US" smtClean="0"/>
              <a:t>William Harrod</a:t>
            </a:r>
            <a:endParaRPr lang="en-US" dirty="0"/>
          </a:p>
        </p:txBody>
      </p:sp>
      <p:sp>
        <p:nvSpPr>
          <p:cNvPr id="18" name="Slide Number Placeholder 17"/>
          <p:cNvSpPr>
            <a:spLocks noGrp="1"/>
          </p:cNvSpPr>
          <p:nvPr>
            <p:ph type="sldNum" sz="quarter" idx="4"/>
          </p:nvPr>
        </p:nvSpPr>
        <p:spPr/>
        <p:txBody>
          <a:bodyPr/>
          <a:lstStyle/>
          <a:p>
            <a:fld id="{1A2BC74A-AC62-7744-B3A5-B2ECE393C139}" type="slidenum">
              <a:rPr lang="en-US" smtClean="0"/>
              <a:pPr/>
              <a:t>12</a:t>
            </a:fld>
            <a:endParaRPr lang="en-US" dirty="0"/>
          </a:p>
        </p:txBody>
      </p:sp>
    </p:spTree>
    <p:extLst>
      <p:ext uri="{BB962C8B-B14F-4D97-AF65-F5344CB8AC3E}">
        <p14:creationId xmlns:p14="http://schemas.microsoft.com/office/powerpoint/2010/main" val="828567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 y="0"/>
            <a:ext cx="10515600" cy="1325563"/>
          </a:xfrm>
        </p:spPr>
        <p:txBody>
          <a:bodyPr>
            <a:normAutofit/>
          </a:bodyPr>
          <a:lstStyle/>
          <a:p>
            <a:r>
              <a:rPr lang="en-US" sz="4000" dirty="0" smtClean="0">
                <a:latin typeface="+mn-lt"/>
              </a:rPr>
              <a:t>Final Words</a:t>
            </a:r>
            <a:endParaRPr lang="en-US" sz="4000" dirty="0">
              <a:latin typeface="+mn-lt"/>
            </a:endParaRPr>
          </a:p>
        </p:txBody>
      </p:sp>
      <p:sp>
        <p:nvSpPr>
          <p:cNvPr id="3" name="Content Placeholder 2"/>
          <p:cNvSpPr>
            <a:spLocks noGrp="1"/>
          </p:cNvSpPr>
          <p:nvPr>
            <p:ph idx="1"/>
          </p:nvPr>
        </p:nvSpPr>
        <p:spPr>
          <a:xfrm>
            <a:off x="107631" y="1218079"/>
            <a:ext cx="11955781" cy="5127073"/>
          </a:xfrm>
        </p:spPr>
        <p:txBody>
          <a:bodyPr>
            <a:normAutofit fontScale="77500" lnSpcReduction="20000"/>
          </a:bodyPr>
          <a:lstStyle/>
          <a:p>
            <a:pPr>
              <a:lnSpc>
                <a:spcPct val="110000"/>
              </a:lnSpc>
            </a:pPr>
            <a:r>
              <a:rPr lang="en-US" dirty="0"/>
              <a:t>The semiconductor industry is crucial to the U.S. economy </a:t>
            </a:r>
            <a:r>
              <a:rPr lang="en-US" dirty="0" smtClean="0"/>
              <a:t>– </a:t>
            </a:r>
            <a:r>
              <a:rPr lang="en-US" i="1" dirty="0" smtClean="0">
                <a:solidFill>
                  <a:srgbClr val="FF0000"/>
                </a:solidFill>
              </a:rPr>
              <a:t>drives a &gt; $2T/</a:t>
            </a:r>
            <a:r>
              <a:rPr lang="en-US" i="1" dirty="0" err="1" smtClean="0">
                <a:solidFill>
                  <a:srgbClr val="FF0000"/>
                </a:solidFill>
              </a:rPr>
              <a:t>yr</a:t>
            </a:r>
            <a:r>
              <a:rPr lang="en-US" i="1" dirty="0" smtClean="0">
                <a:solidFill>
                  <a:srgbClr val="FF0000"/>
                </a:solidFill>
              </a:rPr>
              <a:t> IT market</a:t>
            </a:r>
          </a:p>
          <a:p>
            <a:pPr>
              <a:lnSpc>
                <a:spcPct val="110000"/>
              </a:lnSpc>
            </a:pPr>
            <a:r>
              <a:rPr lang="en-US" dirty="0" smtClean="0"/>
              <a:t>What’s after CMOS? – </a:t>
            </a:r>
            <a:r>
              <a:rPr lang="en-US" i="1" dirty="0" smtClean="0">
                <a:solidFill>
                  <a:srgbClr val="FF0000"/>
                </a:solidFill>
              </a:rPr>
              <a:t>augmented </a:t>
            </a:r>
            <a:r>
              <a:rPr lang="en-US" i="1" dirty="0">
                <a:solidFill>
                  <a:srgbClr val="FF0000"/>
                </a:solidFill>
              </a:rPr>
              <a:t>CMOS </a:t>
            </a:r>
            <a:r>
              <a:rPr lang="en-US" i="1" dirty="0" smtClean="0">
                <a:solidFill>
                  <a:srgbClr val="FF0000"/>
                </a:solidFill>
              </a:rPr>
              <a:t>&amp; substantially improved HW/SW architectures</a:t>
            </a:r>
          </a:p>
          <a:p>
            <a:pPr>
              <a:lnSpc>
                <a:spcPct val="110000"/>
              </a:lnSpc>
            </a:pPr>
            <a:r>
              <a:rPr lang="en-US" dirty="0" smtClean="0"/>
              <a:t>There is an exponentially increasing  demand for information technology – </a:t>
            </a:r>
            <a:r>
              <a:rPr lang="en-US" i="1" dirty="0" smtClean="0">
                <a:solidFill>
                  <a:srgbClr val="FF0000"/>
                </a:solidFill>
              </a:rPr>
              <a:t>new technologies are limited by cost to develop and manufacture, not due to a lack of innovations</a:t>
            </a:r>
          </a:p>
          <a:p>
            <a:pPr>
              <a:lnSpc>
                <a:spcPct val="110000"/>
              </a:lnSpc>
            </a:pPr>
            <a:r>
              <a:rPr lang="en-US" dirty="0" smtClean="0"/>
              <a:t>It isn’t clear what is the enabling technology for the “Post CMOS” | “Post Moore’s Law” epoch – </a:t>
            </a:r>
            <a:r>
              <a:rPr lang="en-US" i="1" dirty="0" smtClean="0">
                <a:solidFill>
                  <a:srgbClr val="FF0000"/>
                </a:solidFill>
              </a:rPr>
              <a:t>requires involvement from many different organizations, demands innovations in architecture</a:t>
            </a:r>
          </a:p>
          <a:p>
            <a:pPr>
              <a:lnSpc>
                <a:spcPct val="110000"/>
              </a:lnSpc>
            </a:pPr>
            <a:r>
              <a:rPr lang="en-US" b="1" dirty="0"/>
              <a:t>We need to stop trying to make tomorrow's computers look and operate like yesterday’s computers – </a:t>
            </a:r>
            <a:r>
              <a:rPr lang="en-US" b="1" i="1" dirty="0">
                <a:solidFill>
                  <a:srgbClr val="FF0000"/>
                </a:solidFill>
              </a:rPr>
              <a:t>don</a:t>
            </a:r>
            <a:r>
              <a:rPr lang="uk-UA" b="1" i="1" dirty="0">
                <a:solidFill>
                  <a:srgbClr val="FF0000"/>
                </a:solidFill>
              </a:rPr>
              <a:t>’</a:t>
            </a:r>
            <a:r>
              <a:rPr lang="en-US" b="1" i="1" dirty="0">
                <a:solidFill>
                  <a:srgbClr val="FF0000"/>
                </a:solidFill>
              </a:rPr>
              <a:t>t be constrained by the von Neumann paradigm</a:t>
            </a:r>
          </a:p>
          <a:p>
            <a:pPr>
              <a:lnSpc>
                <a:spcPct val="110000"/>
              </a:lnSpc>
            </a:pPr>
            <a:r>
              <a:rPr lang="en-US" b="1" i="1" dirty="0" smtClean="0">
                <a:solidFill>
                  <a:srgbClr val="FF0000"/>
                </a:solidFill>
              </a:rPr>
              <a:t>We </a:t>
            </a:r>
            <a:r>
              <a:rPr lang="en-US" b="1" i="1" dirty="0">
                <a:solidFill>
                  <a:srgbClr val="FF0000"/>
                </a:solidFill>
              </a:rPr>
              <a:t>need to start investing in new materials, innovative architectural designs and the development of high performance, energy efficient, heterogeneous systems</a:t>
            </a:r>
            <a:endParaRPr lang="en-US" b="1" dirty="0"/>
          </a:p>
          <a:p>
            <a:pPr>
              <a:lnSpc>
                <a:spcPct val="110000"/>
              </a:lnSpc>
            </a:pPr>
            <a:r>
              <a:rPr lang="en-US" sz="2900" b="1" i="1" dirty="0">
                <a:solidFill>
                  <a:srgbClr val="FF0000"/>
                </a:solidFill>
              </a:rPr>
              <a:t>Need government-DOE laboratory-university-industry public-private partnership to attack the “Post CMOS” challenges (</a:t>
            </a:r>
            <a:r>
              <a:rPr lang="en-US" sz="2900" b="1" i="1" u="sng" dirty="0">
                <a:solidFill>
                  <a:srgbClr val="FF0000"/>
                </a:solidFill>
              </a:rPr>
              <a:t>a new </a:t>
            </a:r>
            <a:r>
              <a:rPr lang="en-US" sz="2900" b="1" i="1" u="sng" dirty="0" err="1">
                <a:solidFill>
                  <a:srgbClr val="FF0000"/>
                </a:solidFill>
              </a:rPr>
              <a:t>Sematech</a:t>
            </a:r>
            <a:r>
              <a:rPr lang="en-US" sz="2900" b="1" i="1" u="sng" dirty="0">
                <a:solidFill>
                  <a:srgbClr val="FF0000"/>
                </a:solidFill>
              </a:rPr>
              <a:t>-like effort that protects USA interest</a:t>
            </a:r>
            <a:r>
              <a:rPr lang="en-US" sz="2900" b="1" i="1" dirty="0">
                <a:solidFill>
                  <a:srgbClr val="FF0000"/>
                </a:solidFill>
              </a:rPr>
              <a:t>)</a:t>
            </a:r>
          </a:p>
        </p:txBody>
      </p:sp>
      <p:sp>
        <p:nvSpPr>
          <p:cNvPr id="4" name="Date Placeholder 3"/>
          <p:cNvSpPr>
            <a:spLocks noGrp="1"/>
          </p:cNvSpPr>
          <p:nvPr>
            <p:ph type="dt" sz="half" idx="2"/>
          </p:nvPr>
        </p:nvSpPr>
        <p:spPr/>
        <p:txBody>
          <a:bodyPr/>
          <a:lstStyle/>
          <a:p>
            <a:fld id="{71B213A0-9F50-EC4E-8D15-978B289E8B5B}" type="datetime4">
              <a:rPr lang="en-US" smtClean="0"/>
              <a:t>July 27, 2016</a:t>
            </a:fld>
            <a:endParaRPr lang="en-US" dirty="0"/>
          </a:p>
        </p:txBody>
      </p:sp>
      <p:sp>
        <p:nvSpPr>
          <p:cNvPr id="5" name="Footer Placeholder 4"/>
          <p:cNvSpPr>
            <a:spLocks noGrp="1"/>
          </p:cNvSpPr>
          <p:nvPr>
            <p:ph type="ftr" sz="quarter" idx="3"/>
          </p:nvPr>
        </p:nvSpPr>
        <p:spPr/>
        <p:txBody>
          <a:bodyPr/>
          <a:lstStyle/>
          <a:p>
            <a:r>
              <a:rPr lang="en-US" smtClean="0"/>
              <a:t>William Harrod</a:t>
            </a:r>
            <a:endParaRPr lang="en-US" dirty="0"/>
          </a:p>
        </p:txBody>
      </p:sp>
      <p:sp>
        <p:nvSpPr>
          <p:cNvPr id="6" name="Slide Number Placeholder 5"/>
          <p:cNvSpPr>
            <a:spLocks noGrp="1"/>
          </p:cNvSpPr>
          <p:nvPr>
            <p:ph type="sldNum" sz="quarter" idx="4"/>
          </p:nvPr>
        </p:nvSpPr>
        <p:spPr/>
        <p:txBody>
          <a:bodyPr/>
          <a:lstStyle/>
          <a:p>
            <a:fld id="{1A2BC74A-AC62-7744-B3A5-B2ECE393C139}" type="slidenum">
              <a:rPr lang="en-US" smtClean="0"/>
              <a:pPr/>
              <a:t>13</a:t>
            </a:fld>
            <a:endParaRPr lang="en-US" dirty="0"/>
          </a:p>
        </p:txBody>
      </p:sp>
    </p:spTree>
    <p:extLst>
      <p:ext uri="{BB962C8B-B14F-4D97-AF65-F5344CB8AC3E}">
        <p14:creationId xmlns:p14="http://schemas.microsoft.com/office/powerpoint/2010/main" val="395814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 y="0"/>
            <a:ext cx="10515600" cy="1325563"/>
          </a:xfrm>
        </p:spPr>
        <p:txBody>
          <a:bodyPr/>
          <a:lstStyle/>
          <a:p>
            <a:r>
              <a:rPr lang="en-US" dirty="0" smtClean="0">
                <a:latin typeface="+mn-lt"/>
              </a:rPr>
              <a:t>Back Up</a:t>
            </a:r>
            <a:endParaRPr lang="en-US" dirty="0">
              <a:latin typeface="+mn-lt"/>
            </a:endParaRPr>
          </a:p>
        </p:txBody>
      </p:sp>
      <p:sp>
        <p:nvSpPr>
          <p:cNvPr id="6" name="Slide Number Placeholder 5"/>
          <p:cNvSpPr>
            <a:spLocks noGrp="1"/>
          </p:cNvSpPr>
          <p:nvPr>
            <p:ph type="sldNum" sz="quarter" idx="4"/>
          </p:nvPr>
        </p:nvSpPr>
        <p:spPr>
          <a:xfrm>
            <a:off x="10824016" y="6335467"/>
            <a:ext cx="1203960" cy="365125"/>
          </a:xfrm>
          <a:prstGeom prst="rect">
            <a:avLst/>
          </a:prstGeom>
        </p:spPr>
        <p:txBody>
          <a:bodyPr/>
          <a:lstStyle/>
          <a:p>
            <a:fld id="{1A2BC74A-AC62-7744-B3A5-B2ECE393C139}" type="slidenum">
              <a:rPr lang="en-US" smtClean="0"/>
              <a:t>14</a:t>
            </a:fld>
            <a:endParaRPr lang="en-US"/>
          </a:p>
        </p:txBody>
      </p:sp>
      <p:sp>
        <p:nvSpPr>
          <p:cNvPr id="3" name="Date Placeholder 2"/>
          <p:cNvSpPr>
            <a:spLocks noGrp="1"/>
          </p:cNvSpPr>
          <p:nvPr>
            <p:ph type="dt" sz="half" idx="2"/>
          </p:nvPr>
        </p:nvSpPr>
        <p:spPr/>
        <p:txBody>
          <a:bodyPr/>
          <a:lstStyle/>
          <a:p>
            <a:fld id="{752B760C-9F98-A64A-85C0-8CCB389A79BC}" type="datetime4">
              <a:rPr lang="en-US" smtClean="0"/>
              <a:t>July 27, 2016</a:t>
            </a:fld>
            <a:endParaRPr lang="en-US" dirty="0"/>
          </a:p>
        </p:txBody>
      </p:sp>
      <p:sp>
        <p:nvSpPr>
          <p:cNvPr id="4" name="Footer Placeholder 3"/>
          <p:cNvSpPr>
            <a:spLocks noGrp="1"/>
          </p:cNvSpPr>
          <p:nvPr>
            <p:ph type="ftr" sz="quarter" idx="3"/>
          </p:nvPr>
        </p:nvSpPr>
        <p:spPr/>
        <p:txBody>
          <a:bodyPr/>
          <a:lstStyle/>
          <a:p>
            <a:r>
              <a:rPr lang="en-US" smtClean="0"/>
              <a:t>William Harrod</a:t>
            </a:r>
            <a:endParaRPr lang="en-US" dirty="0"/>
          </a:p>
        </p:txBody>
      </p:sp>
    </p:spTree>
    <p:extLst>
      <p:ext uri="{BB962C8B-B14F-4D97-AF65-F5344CB8AC3E}">
        <p14:creationId xmlns:p14="http://schemas.microsoft.com/office/powerpoint/2010/main" val="3894619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0" y="117513"/>
            <a:ext cx="8410575" cy="604837"/>
          </a:xfrm>
          <a:effectLst/>
        </p:spPr>
        <p:txBody>
          <a:bodyPr>
            <a:normAutofit/>
          </a:bodyPr>
          <a:lstStyle/>
          <a:p>
            <a:r>
              <a:rPr lang="en-US" dirty="0" smtClean="0">
                <a:effectLst/>
              </a:rPr>
              <a:t>Memory Technology Score Card</a:t>
            </a:r>
            <a:endParaRPr lang="en-US" dirty="0">
              <a:effectLst/>
            </a:endParaRPr>
          </a:p>
        </p:txBody>
      </p:sp>
      <p:graphicFrame>
        <p:nvGraphicFramePr>
          <p:cNvPr id="5" name="Table 4"/>
          <p:cNvGraphicFramePr>
            <a:graphicFrameLocks noGrp="1"/>
          </p:cNvGraphicFramePr>
          <p:nvPr>
            <p:extLst/>
          </p:nvPr>
        </p:nvGraphicFramePr>
        <p:xfrm>
          <a:off x="140038" y="872906"/>
          <a:ext cx="8991600" cy="4389120"/>
        </p:xfrm>
        <a:graphic>
          <a:graphicData uri="http://schemas.openxmlformats.org/drawingml/2006/table">
            <a:tbl>
              <a:tblPr firstRow="1" bandRow="1">
                <a:tableStyleId>{5940675A-B579-460E-94D1-54222C63F5DA}</a:tableStyleId>
              </a:tblPr>
              <a:tblGrid>
                <a:gridCol w="1654949"/>
                <a:gridCol w="847868"/>
                <a:gridCol w="926969"/>
                <a:gridCol w="926969"/>
                <a:gridCol w="926969"/>
                <a:gridCol w="926969"/>
                <a:gridCol w="926969"/>
                <a:gridCol w="926969"/>
                <a:gridCol w="926969"/>
              </a:tblGrid>
              <a:tr h="548640">
                <a:tc>
                  <a:txBody>
                    <a:bodyPr/>
                    <a:lstStyle/>
                    <a:p>
                      <a:pPr algn="ctr"/>
                      <a:endParaRPr lang="en-US" sz="2000" dirty="0"/>
                    </a:p>
                  </a:txBody>
                  <a:tcPr anchor="ctr"/>
                </a:tc>
                <a:tc>
                  <a:txBody>
                    <a:bodyPr/>
                    <a:lstStyle/>
                    <a:p>
                      <a:pPr algn="ctr"/>
                      <a:r>
                        <a:rPr lang="en-US" sz="1800" b="0" dirty="0" smtClean="0"/>
                        <a:t>SRAM</a:t>
                      </a:r>
                      <a:endParaRPr lang="en-US" sz="1800" b="0" dirty="0"/>
                    </a:p>
                  </a:txBody>
                  <a:tcPr anchor="ctr"/>
                </a:tc>
                <a:tc>
                  <a:txBody>
                    <a:bodyPr/>
                    <a:lstStyle/>
                    <a:p>
                      <a:pPr algn="ctr"/>
                      <a:r>
                        <a:rPr lang="en-US" sz="1800" b="0" dirty="0" smtClean="0"/>
                        <a:t>DRAM</a:t>
                      </a:r>
                      <a:endParaRPr lang="en-US" sz="1800" b="0" dirty="0"/>
                    </a:p>
                  </a:txBody>
                  <a:tcPr anchor="ctr"/>
                </a:tc>
                <a:tc>
                  <a:txBody>
                    <a:bodyPr/>
                    <a:lstStyle/>
                    <a:p>
                      <a:pPr algn="ctr"/>
                      <a:r>
                        <a:rPr lang="en-US" sz="1800" b="0" dirty="0" smtClean="0"/>
                        <a:t>Flash</a:t>
                      </a:r>
                      <a:endParaRPr lang="en-US" sz="1800" b="0" dirty="0"/>
                    </a:p>
                  </a:txBody>
                  <a:tcPr anchor="ctr"/>
                </a:tc>
                <a:tc>
                  <a:txBody>
                    <a:bodyPr/>
                    <a:lstStyle/>
                    <a:p>
                      <a:pPr algn="ctr"/>
                      <a:r>
                        <a:rPr lang="en-US" sz="1800" b="0" dirty="0" smtClean="0"/>
                        <a:t>PCM</a:t>
                      </a:r>
                      <a:endParaRPr lang="en-US" sz="1800" b="0" dirty="0"/>
                    </a:p>
                  </a:txBody>
                  <a:tcPr anchor="ctr"/>
                </a:tc>
                <a:tc>
                  <a:txBody>
                    <a:bodyPr/>
                    <a:lstStyle/>
                    <a:p>
                      <a:pPr algn="ctr"/>
                      <a:r>
                        <a:rPr lang="en-US" sz="1800" b="0" dirty="0" smtClean="0"/>
                        <a:t>STT</a:t>
                      </a:r>
                      <a:endParaRPr lang="en-US" sz="1800" b="0" dirty="0"/>
                    </a:p>
                  </a:txBody>
                  <a:tcPr anchor="ctr"/>
                </a:tc>
                <a:tc>
                  <a:txBody>
                    <a:bodyPr/>
                    <a:lstStyle/>
                    <a:p>
                      <a:pPr algn="ctr"/>
                      <a:r>
                        <a:rPr lang="en-US" sz="1800" b="0" dirty="0" err="1" smtClean="0"/>
                        <a:t>FeR</a:t>
                      </a:r>
                      <a:endParaRPr lang="en-US" sz="1800" b="0" dirty="0"/>
                    </a:p>
                  </a:txBody>
                  <a:tcPr anchor="ctr"/>
                </a:tc>
                <a:tc>
                  <a:txBody>
                    <a:bodyPr/>
                    <a:lstStyle/>
                    <a:p>
                      <a:pPr algn="ctr"/>
                      <a:r>
                        <a:rPr lang="en-US" sz="1800" b="0" dirty="0" err="1" smtClean="0"/>
                        <a:t>Mram</a:t>
                      </a:r>
                      <a:endParaRPr lang="en-US" sz="1800" b="0" dirty="0"/>
                    </a:p>
                  </a:txBody>
                  <a:tcPr anchor="ctr"/>
                </a:tc>
                <a:tc>
                  <a:txBody>
                    <a:bodyPr/>
                    <a:lstStyle/>
                    <a:p>
                      <a:pPr algn="ctr"/>
                      <a:r>
                        <a:rPr lang="en-US" sz="1800" b="0" dirty="0" err="1" smtClean="0"/>
                        <a:t>Rram</a:t>
                      </a:r>
                      <a:endParaRPr lang="en-US" sz="1800" b="0" dirty="0"/>
                    </a:p>
                  </a:txBody>
                  <a:tcPr anchor="ctr"/>
                </a:tc>
              </a:tr>
              <a:tr h="548640">
                <a:tc>
                  <a:txBody>
                    <a:bodyPr/>
                    <a:lstStyle/>
                    <a:p>
                      <a:pPr algn="ctr"/>
                      <a:r>
                        <a:rPr lang="en-US" sz="1600" b="1" dirty="0" smtClean="0"/>
                        <a:t>Capacity</a:t>
                      </a:r>
                    </a:p>
                  </a:txBody>
                  <a:tcPr anchor="ct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V High</a:t>
                      </a:r>
                      <a:endParaRPr lang="en-US" sz="1600" dirty="0"/>
                    </a:p>
                  </a:txBody>
                  <a:tcPr anchor="ctr">
                    <a:solidFill>
                      <a:schemeClr val="tx2">
                        <a:lumMod val="20000"/>
                        <a:lumOff val="80000"/>
                      </a:schemeClr>
                    </a:solidFill>
                  </a:tcPr>
                </a:tc>
                <a:tc>
                  <a:txBody>
                    <a:bodyPr/>
                    <a:lstStyle/>
                    <a:p>
                      <a:pPr algn="ctr"/>
                      <a:r>
                        <a:rPr lang="en-US" sz="1600" dirty="0" smtClean="0"/>
                        <a:t>V High</a:t>
                      </a:r>
                      <a:endParaRPr lang="en-US" sz="1600" dirty="0"/>
                    </a:p>
                  </a:txBody>
                  <a:tcPr anchor="ctr">
                    <a:solidFill>
                      <a:schemeClr val="tx2">
                        <a:lumMod val="20000"/>
                        <a:lumOff val="80000"/>
                      </a:schemeClr>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High</a:t>
                      </a:r>
                      <a:endParaRPr lang="en-US" sz="1600" dirty="0"/>
                    </a:p>
                  </a:txBody>
                  <a:tcPr anchor="ctr">
                    <a:solidFill>
                      <a:srgbClr val="92D050"/>
                    </a:solidFill>
                  </a:tcPr>
                </a:tc>
              </a:tr>
              <a:tr h="548640">
                <a:tc>
                  <a:txBody>
                    <a:bodyPr/>
                    <a:lstStyle/>
                    <a:p>
                      <a:pPr algn="ctr"/>
                      <a:r>
                        <a:rPr lang="en-US" sz="1600" b="1" dirty="0" smtClean="0"/>
                        <a:t>Performance</a:t>
                      </a:r>
                      <a:endParaRPr lang="en-US" sz="1600" b="1" dirty="0"/>
                    </a:p>
                  </a:txBody>
                  <a:tcPr anchor="ct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Med</a:t>
                      </a:r>
                      <a:endParaRPr lang="en-US" sz="1600" dirty="0"/>
                    </a:p>
                  </a:txBody>
                  <a:tcPr anchor="ctr">
                    <a:solidFill>
                      <a:srgbClr val="FFFF00"/>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Med</a:t>
                      </a:r>
                      <a:endParaRPr lang="en-US" sz="1600" dirty="0"/>
                    </a:p>
                  </a:txBody>
                  <a:tcPr anchor="ctr">
                    <a:solidFill>
                      <a:srgbClr val="FFFF00"/>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Low</a:t>
                      </a:r>
                      <a:endParaRPr lang="en-US" sz="1600" dirty="0"/>
                    </a:p>
                  </a:txBody>
                  <a:tcPr anchor="ctr">
                    <a:solidFill>
                      <a:srgbClr val="FF0000"/>
                    </a:solidFill>
                  </a:tcPr>
                </a:tc>
              </a:tr>
              <a:tr h="548640">
                <a:tc>
                  <a:txBody>
                    <a:bodyPr/>
                    <a:lstStyle/>
                    <a:p>
                      <a:pPr algn="ctr"/>
                      <a:r>
                        <a:rPr lang="en-US" sz="1600" b="1" dirty="0" smtClean="0"/>
                        <a:t>Energy</a:t>
                      </a:r>
                      <a:endParaRPr lang="en-US" sz="1600" b="1" dirty="0"/>
                    </a:p>
                  </a:txBody>
                  <a:tcPr anchor="ctr"/>
                </a:tc>
                <a:tc>
                  <a:txBody>
                    <a:bodyPr/>
                    <a:lstStyle/>
                    <a:p>
                      <a:pPr algn="ctr"/>
                      <a:r>
                        <a:rPr lang="en-US" sz="1600" dirty="0" smtClean="0"/>
                        <a:t>Low</a:t>
                      </a:r>
                      <a:endParaRPr lang="en-US" sz="1600" dirty="0"/>
                    </a:p>
                  </a:txBody>
                  <a:tcPr anchor="ctr">
                    <a:solidFill>
                      <a:srgbClr val="92D050"/>
                    </a:solidFill>
                  </a:tcPr>
                </a:tc>
                <a:tc>
                  <a:txBody>
                    <a:bodyPr/>
                    <a:lstStyle/>
                    <a:p>
                      <a:pPr algn="ctr"/>
                      <a:r>
                        <a:rPr lang="en-US" sz="1600" dirty="0" smtClean="0"/>
                        <a:t>Med</a:t>
                      </a:r>
                      <a:endParaRPr lang="en-US" sz="1600" dirty="0"/>
                    </a:p>
                  </a:txBody>
                  <a:tcPr anchor="ctr">
                    <a:solidFill>
                      <a:srgbClr val="FFFF00"/>
                    </a:solidFill>
                  </a:tcPr>
                </a:tc>
                <a:tc>
                  <a:txBody>
                    <a:bodyPr/>
                    <a:lstStyle/>
                    <a:p>
                      <a:pPr algn="ctr"/>
                      <a:r>
                        <a:rPr lang="en-US" sz="1600" dirty="0" smtClean="0"/>
                        <a:t>High</a:t>
                      </a:r>
                      <a:endParaRPr lang="en-US" sz="1600" dirty="0"/>
                    </a:p>
                  </a:txBody>
                  <a:tcPr anchor="ctr">
                    <a:solidFill>
                      <a:srgbClr val="FF0000"/>
                    </a:solidFill>
                  </a:tcPr>
                </a:tc>
                <a:tc>
                  <a:txBody>
                    <a:bodyPr/>
                    <a:lstStyle/>
                    <a:p>
                      <a:pPr algn="ctr"/>
                      <a:r>
                        <a:rPr lang="en-US" sz="1600" dirty="0" smtClean="0"/>
                        <a:t>High</a:t>
                      </a:r>
                      <a:endParaRPr lang="en-US" sz="1600" dirty="0"/>
                    </a:p>
                  </a:txBody>
                  <a:tcPr anchor="ctr">
                    <a:solidFill>
                      <a:srgbClr val="FF0000"/>
                    </a:solidFill>
                  </a:tcPr>
                </a:tc>
                <a:tc>
                  <a:txBody>
                    <a:bodyPr/>
                    <a:lstStyle/>
                    <a:p>
                      <a:pPr algn="ctr"/>
                      <a:r>
                        <a:rPr lang="en-US" sz="1600" dirty="0" smtClean="0"/>
                        <a:t>Med</a:t>
                      </a:r>
                      <a:endParaRPr lang="en-US" sz="1600" dirty="0"/>
                    </a:p>
                  </a:txBody>
                  <a:tcPr anchor="ctr">
                    <a:solidFill>
                      <a:srgbClr val="FFFF00"/>
                    </a:solidFill>
                  </a:tcPr>
                </a:tc>
                <a:tc>
                  <a:txBody>
                    <a:bodyPr/>
                    <a:lstStyle/>
                    <a:p>
                      <a:pPr algn="ctr"/>
                      <a:r>
                        <a:rPr lang="en-US" sz="1600" dirty="0" smtClean="0"/>
                        <a:t>?</a:t>
                      </a:r>
                      <a:endParaRPr lang="en-US" sz="1600" dirty="0"/>
                    </a:p>
                  </a:txBody>
                  <a:tcPr anchor="ctr">
                    <a:noFill/>
                  </a:tcPr>
                </a:tc>
                <a:tc>
                  <a:txBody>
                    <a:bodyPr/>
                    <a:lstStyle/>
                    <a:p>
                      <a:pPr algn="ctr"/>
                      <a:r>
                        <a:rPr lang="en-US" sz="1600" dirty="0" smtClean="0"/>
                        <a:t>High</a:t>
                      </a:r>
                      <a:endParaRPr lang="en-US" sz="1600" dirty="0"/>
                    </a:p>
                  </a:txBody>
                  <a:tcPr anchor="ctr">
                    <a:solidFill>
                      <a:srgbClr val="FF0000"/>
                    </a:solidFill>
                  </a:tcPr>
                </a:tc>
                <a:tc>
                  <a:txBody>
                    <a:bodyPr/>
                    <a:lstStyle/>
                    <a:p>
                      <a:pPr algn="ctr"/>
                      <a:r>
                        <a:rPr lang="en-US" sz="1600" dirty="0" smtClean="0"/>
                        <a:t>?</a:t>
                      </a:r>
                      <a:endParaRPr lang="en-US" sz="1600" dirty="0"/>
                    </a:p>
                  </a:txBody>
                  <a:tcPr anchor="ctr">
                    <a:noFill/>
                  </a:tcPr>
                </a:tc>
              </a:tr>
              <a:tr h="548640">
                <a:tc>
                  <a:txBody>
                    <a:bodyPr/>
                    <a:lstStyle/>
                    <a:p>
                      <a:pPr algn="ctr"/>
                      <a:r>
                        <a:rPr lang="en-US" sz="1600" b="1" dirty="0" smtClean="0"/>
                        <a:t>Endurance</a:t>
                      </a:r>
                      <a:endParaRPr lang="en-US" sz="1600" b="1" dirty="0"/>
                    </a:p>
                  </a:txBody>
                  <a:tcPr anchor="ct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Med</a:t>
                      </a:r>
                      <a:endParaRPr lang="en-US" sz="1600" dirty="0"/>
                    </a:p>
                  </a:txBody>
                  <a:tcPr anchor="ctr">
                    <a:solidFill>
                      <a:srgbClr val="FFFF00"/>
                    </a:solidFill>
                  </a:tcP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Med</a:t>
                      </a:r>
                      <a:endParaRPr lang="en-US" sz="1600" dirty="0"/>
                    </a:p>
                  </a:txBody>
                  <a:tcPr anchor="ctr">
                    <a:solidFill>
                      <a:srgbClr val="FFFF00"/>
                    </a:solidFill>
                  </a:tcPr>
                </a:tc>
              </a:tr>
              <a:tr h="548640">
                <a:tc>
                  <a:txBody>
                    <a:bodyPr/>
                    <a:lstStyle/>
                    <a:p>
                      <a:pPr algn="ctr"/>
                      <a:r>
                        <a:rPr lang="en-US" sz="1600" b="1" dirty="0" smtClean="0"/>
                        <a:t>NV</a:t>
                      </a:r>
                      <a:endParaRPr lang="en-US" sz="1600" b="1" dirty="0"/>
                    </a:p>
                  </a:txBody>
                  <a:tcPr anchor="ctr"/>
                </a:tc>
                <a:tc>
                  <a:txBody>
                    <a:bodyPr/>
                    <a:lstStyle/>
                    <a:p>
                      <a:pPr algn="ctr"/>
                      <a:r>
                        <a:rPr lang="en-US" sz="1600" dirty="0" smtClean="0"/>
                        <a:t>No</a:t>
                      </a:r>
                      <a:endParaRPr lang="en-US" sz="1600" dirty="0"/>
                    </a:p>
                  </a:txBody>
                  <a:tcPr anchor="ctr">
                    <a:solidFill>
                      <a:srgbClr val="FFFF00"/>
                    </a:solidFill>
                  </a:tcPr>
                </a:tc>
                <a:tc>
                  <a:txBody>
                    <a:bodyPr/>
                    <a:lstStyle/>
                    <a:p>
                      <a:pPr algn="ctr"/>
                      <a:r>
                        <a:rPr lang="en-US" sz="1600" dirty="0" smtClean="0"/>
                        <a:t>No</a:t>
                      </a:r>
                      <a:endParaRPr lang="en-US" sz="1600" dirty="0"/>
                    </a:p>
                  </a:txBody>
                  <a:tcPr anchor="ctr">
                    <a:solidFill>
                      <a:srgbClr val="FFFF00"/>
                    </a:solidFill>
                  </a:tcP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600" dirty="0" smtClean="0"/>
                        <a:t>Yes</a:t>
                      </a:r>
                      <a:endParaRPr lang="en-US" sz="1600" dirty="0"/>
                    </a:p>
                  </a:txBody>
                  <a:tcPr anchor="ctr">
                    <a:solidFill>
                      <a:srgbClr val="92D050"/>
                    </a:solidFill>
                  </a:tcPr>
                </a:tc>
              </a:tr>
              <a:tr h="548640">
                <a:tc>
                  <a:txBody>
                    <a:bodyPr/>
                    <a:lstStyle/>
                    <a:p>
                      <a:pPr algn="ctr"/>
                      <a:r>
                        <a:rPr lang="en-US" sz="1600" b="1" dirty="0" smtClean="0"/>
                        <a:t>Scalable</a:t>
                      </a:r>
                      <a:endParaRPr lang="en-US" sz="1600" b="1" dirty="0"/>
                    </a:p>
                  </a:txBody>
                  <a:tcPr anchor="ct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600" dirty="0" smtClean="0"/>
                        <a:t>Yes</a:t>
                      </a:r>
                      <a:endParaRPr lang="en-US" sz="1600" dirty="0"/>
                    </a:p>
                  </a:txBody>
                  <a:tcPr anchor="ctr">
                    <a:solidFill>
                      <a:srgbClr val="92D050"/>
                    </a:solidFill>
                  </a:tcPr>
                </a:tc>
                <a:tc>
                  <a:txBody>
                    <a:bodyPr/>
                    <a:lstStyle/>
                    <a:p>
                      <a:pPr algn="ctr"/>
                      <a:r>
                        <a:rPr lang="en-US" sz="1400" dirty="0" smtClean="0"/>
                        <a:t>Limited</a:t>
                      </a:r>
                      <a:endParaRPr lang="en-US" sz="1400" dirty="0"/>
                    </a:p>
                  </a:txBody>
                  <a:tcPr anchor="ctr">
                    <a:solidFill>
                      <a:srgbClr val="FFFF00"/>
                    </a:solidFill>
                  </a:tcPr>
                </a:tc>
                <a:tc>
                  <a:txBody>
                    <a:bodyPr/>
                    <a:lstStyle/>
                    <a:p>
                      <a:pPr algn="ctr"/>
                      <a:r>
                        <a:rPr lang="en-US" sz="1400" dirty="0" smtClean="0"/>
                        <a:t>Limited</a:t>
                      </a:r>
                      <a:endParaRPr lang="en-US" sz="1400" dirty="0"/>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Limited</a:t>
                      </a:r>
                    </a:p>
                  </a:txBody>
                  <a:tcPr anchor="ctr">
                    <a:solidFill>
                      <a:srgbClr val="FFFF00"/>
                    </a:solidFill>
                  </a:tcPr>
                </a:tc>
              </a:tr>
              <a:tr h="548640">
                <a:tc>
                  <a:txBody>
                    <a:bodyPr/>
                    <a:lstStyle/>
                    <a:p>
                      <a:pPr algn="ctr"/>
                      <a:r>
                        <a:rPr lang="en-US" sz="1600" b="1" dirty="0" smtClean="0"/>
                        <a:t>Maturity</a:t>
                      </a:r>
                      <a:endParaRPr lang="en-US" sz="1600" b="1" dirty="0"/>
                    </a:p>
                  </a:txBody>
                  <a:tcPr anchor="ct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Med</a:t>
                      </a:r>
                      <a:endParaRPr lang="en-US" sz="1600" dirty="0"/>
                    </a:p>
                  </a:txBody>
                  <a:tcPr anchor="ctr">
                    <a:solidFill>
                      <a:srgbClr val="FFFF00"/>
                    </a:solidFill>
                  </a:tcPr>
                </a:tc>
                <a:tc>
                  <a:txBody>
                    <a:bodyPr/>
                    <a:lstStyle/>
                    <a:p>
                      <a:pPr algn="ctr"/>
                      <a:r>
                        <a:rPr lang="en-US" sz="1600" dirty="0" smtClean="0"/>
                        <a:t>Low</a:t>
                      </a:r>
                      <a:endParaRPr lang="en-US" sz="1600" dirty="0"/>
                    </a:p>
                  </a:txBody>
                  <a:tcPr anchor="ctr">
                    <a:solidFill>
                      <a:srgbClr val="FF0000"/>
                    </a:solidFill>
                  </a:tcPr>
                </a:tc>
                <a:tc>
                  <a:txBody>
                    <a:bodyPr/>
                    <a:lstStyle/>
                    <a:p>
                      <a:pPr algn="ctr"/>
                      <a:r>
                        <a:rPr lang="en-US" sz="1600" dirty="0" smtClean="0"/>
                        <a:t>High</a:t>
                      </a:r>
                      <a:endParaRPr lang="en-US" sz="1600" dirty="0"/>
                    </a:p>
                  </a:txBody>
                  <a:tcPr anchor="ctr">
                    <a:solidFill>
                      <a:srgbClr val="92D050"/>
                    </a:solidFill>
                  </a:tcPr>
                </a:tc>
                <a:tc>
                  <a:txBody>
                    <a:bodyPr/>
                    <a:lstStyle/>
                    <a:p>
                      <a:pPr algn="ctr"/>
                      <a:r>
                        <a:rPr lang="en-US" sz="1600" dirty="0" smtClean="0"/>
                        <a:t>Med</a:t>
                      </a:r>
                      <a:endParaRPr lang="en-US" sz="1600" dirty="0"/>
                    </a:p>
                  </a:txBody>
                  <a:tcPr anchor="ctr">
                    <a:solidFill>
                      <a:srgbClr val="FFC000"/>
                    </a:solidFill>
                  </a:tcPr>
                </a:tc>
                <a:tc>
                  <a:txBody>
                    <a:bodyPr/>
                    <a:lstStyle/>
                    <a:p>
                      <a:pPr algn="ctr"/>
                      <a:r>
                        <a:rPr lang="en-US" sz="1600" dirty="0" smtClean="0"/>
                        <a:t>Low</a:t>
                      </a:r>
                      <a:endParaRPr lang="en-US" sz="1600" dirty="0"/>
                    </a:p>
                  </a:txBody>
                  <a:tcPr anchor="ctr">
                    <a:solidFill>
                      <a:srgbClr val="FF0000"/>
                    </a:solidFill>
                  </a:tcPr>
                </a:tc>
              </a:tr>
            </a:tbl>
          </a:graphicData>
        </a:graphic>
      </p:graphicFrame>
      <p:sp>
        <p:nvSpPr>
          <p:cNvPr id="7" name="TextBox 6"/>
          <p:cNvSpPr txBox="1"/>
          <p:nvPr/>
        </p:nvSpPr>
        <p:spPr>
          <a:xfrm>
            <a:off x="444839" y="5486400"/>
            <a:ext cx="2699329" cy="523220"/>
          </a:xfrm>
          <a:prstGeom prst="rect">
            <a:avLst/>
          </a:prstGeom>
          <a:noFill/>
        </p:spPr>
        <p:txBody>
          <a:bodyPr wrap="none" rtlCol="0">
            <a:spAutoFit/>
          </a:bodyPr>
          <a:lstStyle/>
          <a:p>
            <a:r>
              <a:rPr lang="en-US" sz="1400" dirty="0"/>
              <a:t>Small and fast</a:t>
            </a:r>
          </a:p>
          <a:p>
            <a:r>
              <a:rPr lang="en-US" sz="1400" dirty="0"/>
              <a:t>Balanced (capacity, speed, energy)</a:t>
            </a:r>
          </a:p>
        </p:txBody>
      </p:sp>
      <p:cxnSp>
        <p:nvCxnSpPr>
          <p:cNvPr id="9" name="Straight Arrow Connector 8"/>
          <p:cNvCxnSpPr/>
          <p:nvPr/>
        </p:nvCxnSpPr>
        <p:spPr>
          <a:xfrm flipV="1">
            <a:off x="1816438" y="53340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54638" y="52578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73838" y="5525869"/>
            <a:ext cx="2133600" cy="523220"/>
          </a:xfrm>
          <a:prstGeom prst="rect">
            <a:avLst/>
          </a:prstGeom>
          <a:noFill/>
        </p:spPr>
        <p:txBody>
          <a:bodyPr wrap="square" rtlCol="0">
            <a:spAutoFit/>
          </a:bodyPr>
          <a:lstStyle/>
          <a:p>
            <a:r>
              <a:rPr lang="en-US" sz="1400" dirty="0"/>
              <a:t>High capacity with less activity</a:t>
            </a:r>
          </a:p>
        </p:txBody>
      </p:sp>
      <p:cxnSp>
        <p:nvCxnSpPr>
          <p:cNvPr id="14" name="Straight Arrow Connector 13"/>
          <p:cNvCxnSpPr/>
          <p:nvPr/>
        </p:nvCxnSpPr>
        <p:spPr>
          <a:xfrm flipH="1" flipV="1">
            <a:off x="4178638" y="5257800"/>
            <a:ext cx="1524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64438" y="5257800"/>
            <a:ext cx="1524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rot="5400000" flipV="1">
            <a:off x="7188538" y="3695700"/>
            <a:ext cx="304800" cy="35814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7003100" y="5562601"/>
            <a:ext cx="612668" cy="461665"/>
          </a:xfrm>
          <a:prstGeom prst="rect">
            <a:avLst/>
          </a:prstGeom>
          <a:noFill/>
        </p:spPr>
        <p:txBody>
          <a:bodyPr wrap="none" rtlCol="0">
            <a:spAutoFit/>
          </a:bodyPr>
          <a:lstStyle/>
          <a:p>
            <a:r>
              <a:rPr lang="en-US" sz="2400" dirty="0"/>
              <a:t>???</a:t>
            </a:r>
          </a:p>
        </p:txBody>
      </p:sp>
      <p:sp>
        <p:nvSpPr>
          <p:cNvPr id="12" name="Content Placeholder 1"/>
          <p:cNvSpPr txBox="1">
            <a:spLocks/>
          </p:cNvSpPr>
          <p:nvPr/>
        </p:nvSpPr>
        <p:spPr>
          <a:xfrm>
            <a:off x="9131638" y="872906"/>
            <a:ext cx="2911947" cy="53875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20713" indent="-228600" algn="l" defTabSz="914400" rtl="0" eaLnBrk="1" latinLnBrk="0" hangingPunct="1">
              <a:lnSpc>
                <a:spcPct val="90000"/>
              </a:lnSpc>
              <a:spcBef>
                <a:spcPts val="500"/>
              </a:spcBef>
              <a:buFont typeface="Lucida Grande"/>
              <a:buChar char="-"/>
              <a:tabLst/>
              <a:defRPr sz="2400" kern="1200">
                <a:solidFill>
                  <a:schemeClr val="tx1"/>
                </a:solidFill>
                <a:latin typeface="+mn-lt"/>
                <a:ea typeface="+mn-ea"/>
                <a:cs typeface="+mn-cs"/>
              </a:defRPr>
            </a:lvl2pPr>
            <a:lvl3pPr marL="906463" indent="-157163" algn="l" defTabSz="914400" rtl="0" eaLnBrk="1" latinLnBrk="0" hangingPunct="1">
              <a:lnSpc>
                <a:spcPct val="90000"/>
              </a:lnSpc>
              <a:spcBef>
                <a:spcPts val="500"/>
              </a:spcBef>
              <a:buSzPct val="75000"/>
              <a:buFont typeface="Courier New"/>
              <a:buChar char="o"/>
              <a:tabLst/>
              <a:defRPr sz="2000" kern="1200">
                <a:solidFill>
                  <a:schemeClr val="tx1"/>
                </a:solidFill>
                <a:latin typeface="+mn-lt"/>
                <a:ea typeface="+mn-ea"/>
                <a:cs typeface="+mn-cs"/>
              </a:defRPr>
            </a:lvl3pPr>
            <a:lvl4pPr marL="1319213" indent="-228600" algn="l" defTabSz="914400" rtl="0" eaLnBrk="1" latinLnBrk="0" hangingPunct="1">
              <a:lnSpc>
                <a:spcPct val="90000"/>
              </a:lnSpc>
              <a:spcBef>
                <a:spcPts val="500"/>
              </a:spcBef>
              <a:buFont typeface="Arial"/>
              <a:buChar char="•"/>
              <a:tabLst/>
              <a:defRPr sz="1800" kern="1200">
                <a:solidFill>
                  <a:schemeClr val="tx1"/>
                </a:solidFill>
                <a:latin typeface="+mn-lt"/>
                <a:ea typeface="+mn-ea"/>
                <a:cs typeface="+mn-cs"/>
              </a:defRPr>
            </a:lvl4pPr>
            <a:lvl5pPr marL="1711325" indent="-228600" algn="l" defTabSz="850900" rtl="0" eaLnBrk="1" latinLnBrk="0" hangingPunct="1">
              <a:lnSpc>
                <a:spcPct val="90000"/>
              </a:lnSpc>
              <a:spcBef>
                <a:spcPts val="500"/>
              </a:spcBef>
              <a:buSzPct val="50000"/>
              <a:buFont typeface="Wingdings"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mtClean="0"/>
              <a:t>SRAM, DRAM, NAND, and PCM will be the only mature technologies (10 Years)</a:t>
            </a:r>
          </a:p>
          <a:p>
            <a:pPr>
              <a:spcBef>
                <a:spcPts val="1800"/>
              </a:spcBef>
            </a:pPr>
            <a:r>
              <a:rPr lang="en-US" smtClean="0"/>
              <a:t>Primary high endurance memory technologies remain SRAM and DRAM</a:t>
            </a:r>
          </a:p>
          <a:p>
            <a:pPr>
              <a:spcBef>
                <a:spcPts val="1800"/>
              </a:spcBef>
            </a:pPr>
            <a:r>
              <a:rPr lang="en-US" smtClean="0"/>
              <a:t>DRAM likely to remain the best choice for capacity memory</a:t>
            </a:r>
          </a:p>
          <a:p>
            <a:pPr>
              <a:spcBef>
                <a:spcPts val="1800"/>
              </a:spcBef>
            </a:pPr>
            <a:r>
              <a:rPr lang="en-US" smtClean="0"/>
              <a:t>Advances in platform architecture needed for NAND, PCM based storage class memories</a:t>
            </a:r>
            <a:endParaRPr lang="en-US" dirty="0" smtClean="0"/>
          </a:p>
        </p:txBody>
      </p:sp>
      <p:sp>
        <p:nvSpPr>
          <p:cNvPr id="15" name="Title 2"/>
          <p:cNvSpPr txBox="1">
            <a:spLocks/>
          </p:cNvSpPr>
          <p:nvPr/>
        </p:nvSpPr>
        <p:spPr>
          <a:xfrm>
            <a:off x="9131638" y="89974"/>
            <a:ext cx="3057697" cy="757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effectLst>
                  <a:outerShdw blurRad="38100" dist="38100" dir="2700000" algn="tl">
                    <a:srgbClr val="000000">
                      <a:alpha val="43137"/>
                    </a:srgbClr>
                  </a:outerShdw>
                </a:effectLst>
                <a:latin typeface="+mn-lt"/>
                <a:ea typeface="+mj-ea"/>
                <a:cs typeface="+mj-cs"/>
              </a:defRPr>
            </a:lvl1pPr>
          </a:lstStyle>
          <a:p>
            <a:r>
              <a:rPr lang="en-US" smtClean="0"/>
              <a:t>Summary</a:t>
            </a:r>
            <a:endParaRPr lang="en-US" dirty="0"/>
          </a:p>
        </p:txBody>
      </p:sp>
      <p:sp>
        <p:nvSpPr>
          <p:cNvPr id="3" name="Date Placeholder 2"/>
          <p:cNvSpPr>
            <a:spLocks noGrp="1"/>
          </p:cNvSpPr>
          <p:nvPr>
            <p:ph type="dt" sz="half" idx="10"/>
          </p:nvPr>
        </p:nvSpPr>
        <p:spPr>
          <a:xfrm>
            <a:off x="144651" y="6513696"/>
            <a:ext cx="2743200" cy="259062"/>
          </a:xfrm>
        </p:spPr>
        <p:txBody>
          <a:bodyPr/>
          <a:lstStyle/>
          <a:p>
            <a:fld id="{B6EBA2D0-D51C-8744-BD45-6DF9DDD54F47}" type="datetime4">
              <a:rPr lang="en-US" smtClean="0"/>
              <a:t>July 27, 2016</a:t>
            </a:fld>
            <a:endParaRPr lang="en-US" dirty="0"/>
          </a:p>
        </p:txBody>
      </p:sp>
      <p:sp>
        <p:nvSpPr>
          <p:cNvPr id="4" name="Footer Placeholder 3"/>
          <p:cNvSpPr>
            <a:spLocks noGrp="1"/>
          </p:cNvSpPr>
          <p:nvPr>
            <p:ph type="ftr" sz="quarter" idx="11"/>
          </p:nvPr>
        </p:nvSpPr>
        <p:spPr>
          <a:xfrm>
            <a:off x="5060385" y="6513696"/>
            <a:ext cx="3591098" cy="259062"/>
          </a:xfrm>
        </p:spPr>
        <p:txBody>
          <a:bodyPr/>
          <a:lstStyle/>
          <a:p>
            <a:r>
              <a:rPr lang="en-US" smtClean="0"/>
              <a:t>William Harrod</a:t>
            </a:r>
            <a:endParaRPr lang="en-US" dirty="0"/>
          </a:p>
        </p:txBody>
      </p:sp>
      <p:sp>
        <p:nvSpPr>
          <p:cNvPr id="6" name="Slide Number Placeholder 5"/>
          <p:cNvSpPr>
            <a:spLocks noGrp="1"/>
          </p:cNvSpPr>
          <p:nvPr>
            <p:ph type="sldNum" sz="quarter" idx="12"/>
          </p:nvPr>
        </p:nvSpPr>
        <p:spPr>
          <a:xfrm>
            <a:off x="10824016" y="6513696"/>
            <a:ext cx="1203960" cy="259062"/>
          </a:xfrm>
        </p:spPr>
        <p:txBody>
          <a:bodyPr/>
          <a:lstStyle/>
          <a:p>
            <a:fld id="{1A2BC74A-AC62-7744-B3A5-B2ECE393C139}" type="slidenum">
              <a:rPr lang="en-US" smtClean="0"/>
              <a:pPr/>
              <a:t>15</a:t>
            </a:fld>
            <a:endParaRPr lang="en-US" dirty="0"/>
          </a:p>
        </p:txBody>
      </p:sp>
    </p:spTree>
    <p:extLst>
      <p:ext uri="{BB962C8B-B14F-4D97-AF65-F5344CB8AC3E}">
        <p14:creationId xmlns:p14="http://schemas.microsoft.com/office/powerpoint/2010/main" val="113843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54" y="174325"/>
            <a:ext cx="10056324" cy="906587"/>
          </a:xfrm>
        </p:spPr>
        <p:txBody>
          <a:bodyPr vert="horz" lIns="91440" tIns="45720" rIns="91440" bIns="45720" rtlCol="0" anchor="ctr">
            <a:normAutofit/>
          </a:bodyPr>
          <a:lstStyle/>
          <a:p>
            <a:pPr>
              <a:lnSpc>
                <a:spcPct val="85000"/>
              </a:lnSpc>
            </a:pPr>
            <a:r>
              <a:rPr lang="en-US" sz="4000" dirty="0" smtClean="0">
                <a:latin typeface="+mn-lt"/>
              </a:rPr>
              <a:t>Introduction</a:t>
            </a:r>
            <a:endParaRPr lang="en-US" sz="2800" dirty="0">
              <a:latin typeface="+mn-lt"/>
            </a:endParaRPr>
          </a:p>
        </p:txBody>
      </p:sp>
      <p:sp>
        <p:nvSpPr>
          <p:cNvPr id="4" name="Text Box 9"/>
          <p:cNvSpPr txBox="1">
            <a:spLocks noGrp="1" noChangeArrowheads="1"/>
          </p:cNvSpPr>
          <p:nvPr>
            <p:ph idx="1"/>
          </p:nvPr>
        </p:nvSpPr>
        <p:spPr bwMode="auto">
          <a:xfrm>
            <a:off x="448801" y="957344"/>
            <a:ext cx="11293504" cy="5454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marL="177800" indent="-177800">
              <a:defRPr>
                <a:solidFill>
                  <a:schemeClr val="tx1"/>
                </a:solidFill>
                <a:latin typeface="Arial" charset="0"/>
                <a:ea typeface="ＭＳ Ｐゴシック" charset="0"/>
              </a:defRPr>
            </a:lvl1pPr>
            <a:lvl2pPr marL="460375" indent="-16827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marL="233363" indent="-233363" eaLnBrk="0" hangingPunct="0">
              <a:lnSpc>
                <a:spcPct val="85000"/>
              </a:lnSpc>
              <a:spcBef>
                <a:spcPts val="1500"/>
              </a:spcBef>
              <a:buClr>
                <a:srgbClr val="0000CC"/>
              </a:buClr>
              <a:buSzPct val="110000"/>
            </a:pPr>
            <a:r>
              <a:rPr lang="en-US" sz="2400" dirty="0" smtClean="0">
                <a:solidFill>
                  <a:srgbClr val="000000"/>
                </a:solidFill>
                <a:latin typeface="+mn-lt"/>
              </a:rPr>
              <a:t>Computing is the backbone of national security (and the foundation of today’s world) </a:t>
            </a:r>
            <a:r>
              <a:rPr lang="en-US" sz="2400" dirty="0" smtClean="0">
                <a:solidFill>
                  <a:srgbClr val="0000FF"/>
                </a:solidFill>
                <a:latin typeface="+mn-lt"/>
              </a:rPr>
              <a:t>– there is a relentless need for increasing performance, capacities and capabilities</a:t>
            </a:r>
          </a:p>
          <a:p>
            <a:pPr marL="233363" indent="-233363" eaLnBrk="0" hangingPunct="0">
              <a:lnSpc>
                <a:spcPct val="85000"/>
              </a:lnSpc>
              <a:spcBef>
                <a:spcPts val="1500"/>
              </a:spcBef>
              <a:buClr>
                <a:srgbClr val="0000CC"/>
              </a:buClr>
              <a:buSzPct val="110000"/>
            </a:pPr>
            <a:r>
              <a:rPr lang="en-US" sz="2400" dirty="0" smtClean="0">
                <a:solidFill>
                  <a:srgbClr val="000000"/>
                </a:solidFill>
                <a:latin typeface="+mn-lt"/>
              </a:rPr>
              <a:t>We are now at a major turning point in semiconductor technology </a:t>
            </a:r>
            <a:r>
              <a:rPr lang="en-US" sz="2400" dirty="0" smtClean="0">
                <a:solidFill>
                  <a:srgbClr val="0000FF"/>
                </a:solidFill>
                <a:latin typeface="+mn-lt"/>
              </a:rPr>
              <a:t>– it is unclear what directions “</a:t>
            </a:r>
            <a:r>
              <a:rPr lang="en-US" sz="2400" i="1" dirty="0" smtClean="0">
                <a:solidFill>
                  <a:srgbClr val="0000FF"/>
                </a:solidFill>
                <a:latin typeface="+mn-lt"/>
              </a:rPr>
              <a:t>post-CMOS technology</a:t>
            </a:r>
            <a:r>
              <a:rPr lang="en-US" sz="2400" dirty="0" smtClean="0">
                <a:solidFill>
                  <a:srgbClr val="0000FF"/>
                </a:solidFill>
                <a:latin typeface="+mn-lt"/>
              </a:rPr>
              <a:t>” will take, but </a:t>
            </a:r>
            <a:r>
              <a:rPr lang="is-IS" sz="2400" dirty="0" smtClean="0">
                <a:solidFill>
                  <a:srgbClr val="0000FF"/>
                </a:solidFill>
                <a:latin typeface="+mn-lt"/>
              </a:rPr>
              <a:t>… </a:t>
            </a:r>
            <a:r>
              <a:rPr lang="en-US" sz="2400" dirty="0" smtClean="0">
                <a:solidFill>
                  <a:srgbClr val="0000FF"/>
                </a:solidFill>
                <a:latin typeface="+mn-lt"/>
              </a:rPr>
              <a:t>this period of flux </a:t>
            </a:r>
            <a:r>
              <a:rPr lang="en-US" sz="2400" dirty="0">
                <a:solidFill>
                  <a:srgbClr val="0000FF"/>
                </a:solidFill>
                <a:latin typeface="+mn-lt"/>
              </a:rPr>
              <a:t>offers the opportunity to partner with </a:t>
            </a:r>
            <a:r>
              <a:rPr lang="en-US" sz="2400" dirty="0" smtClean="0">
                <a:solidFill>
                  <a:srgbClr val="0000FF"/>
                </a:solidFill>
                <a:latin typeface="+mn-lt"/>
              </a:rPr>
              <a:t>industry – CMOS lives beyond Moore’s Law</a:t>
            </a:r>
          </a:p>
          <a:p>
            <a:pPr marL="233363" indent="-233363" eaLnBrk="0" hangingPunct="0">
              <a:lnSpc>
                <a:spcPct val="85000"/>
              </a:lnSpc>
              <a:spcBef>
                <a:spcPts val="1500"/>
              </a:spcBef>
              <a:buClr>
                <a:srgbClr val="0000CC"/>
              </a:buClr>
              <a:buSzPct val="110000"/>
            </a:pPr>
            <a:r>
              <a:rPr lang="en-US" sz="2400" dirty="0">
                <a:latin typeface="+mn-lt"/>
              </a:rPr>
              <a:t>The previously </a:t>
            </a:r>
            <a:r>
              <a:rPr lang="en-US" sz="2400" dirty="0" smtClean="0">
                <a:latin typeface="+mn-lt"/>
              </a:rPr>
              <a:t>reliable </a:t>
            </a:r>
            <a:r>
              <a:rPr lang="en-US" sz="2400" dirty="0">
                <a:solidFill>
                  <a:srgbClr val="000000"/>
                </a:solidFill>
                <a:latin typeface="+mn-lt"/>
              </a:rPr>
              <a:t>advances achieved by Moore’s Law has engendered laziness in design </a:t>
            </a:r>
            <a:r>
              <a:rPr lang="en-US" sz="2400" dirty="0" smtClean="0">
                <a:solidFill>
                  <a:srgbClr val="000000"/>
                </a:solidFill>
                <a:latin typeface="+mn-lt"/>
              </a:rPr>
              <a:t>efforts </a:t>
            </a:r>
            <a:r>
              <a:rPr lang="en-US" sz="2400" dirty="0" smtClean="0">
                <a:solidFill>
                  <a:srgbClr val="0000FF"/>
                </a:solidFill>
                <a:latin typeface="+mn-lt"/>
              </a:rPr>
              <a:t>– which has made architectural innovation now ripe for exploitation</a:t>
            </a:r>
          </a:p>
          <a:p>
            <a:pPr marL="233363" indent="-233363" eaLnBrk="0" hangingPunct="0">
              <a:lnSpc>
                <a:spcPct val="85000"/>
              </a:lnSpc>
              <a:spcBef>
                <a:spcPts val="1500"/>
              </a:spcBef>
              <a:buClr>
                <a:srgbClr val="0000CC"/>
              </a:buClr>
              <a:buSzPct val="110000"/>
            </a:pPr>
            <a:r>
              <a:rPr lang="en-US" sz="2400" dirty="0" smtClean="0">
                <a:solidFill>
                  <a:srgbClr val="000000"/>
                </a:solidFill>
                <a:latin typeface="+mn-lt"/>
              </a:rPr>
              <a:t>Almost </a:t>
            </a:r>
            <a:r>
              <a:rPr lang="en-US" sz="2400" dirty="0">
                <a:solidFill>
                  <a:srgbClr val="000000"/>
                </a:solidFill>
                <a:latin typeface="+mn-lt"/>
              </a:rPr>
              <a:t>all new computing platforms will face the following </a:t>
            </a:r>
            <a:r>
              <a:rPr lang="en-US" sz="2400" dirty="0" smtClean="0">
                <a:solidFill>
                  <a:srgbClr val="000000"/>
                </a:solidFill>
                <a:latin typeface="+mn-lt"/>
              </a:rPr>
              <a:t>five fundamental </a:t>
            </a:r>
            <a:r>
              <a:rPr lang="en-US" sz="2400" dirty="0">
                <a:solidFill>
                  <a:srgbClr val="000000"/>
                </a:solidFill>
                <a:latin typeface="+mn-lt"/>
              </a:rPr>
              <a:t>challenges: </a:t>
            </a:r>
            <a:r>
              <a:rPr lang="en-US" sz="2400" dirty="0">
                <a:solidFill>
                  <a:srgbClr val="0000FF"/>
                </a:solidFill>
                <a:latin typeface="+mn-lt"/>
              </a:rPr>
              <a:t>Performance, Efficiency, Memory/Storage, Resilience, </a:t>
            </a:r>
            <a:r>
              <a:rPr lang="en-US" sz="2400" dirty="0" smtClean="0">
                <a:solidFill>
                  <a:srgbClr val="0000FF"/>
                </a:solidFill>
                <a:latin typeface="+mn-lt"/>
              </a:rPr>
              <a:t>and Concurrency</a:t>
            </a:r>
            <a:endParaRPr lang="en-US" sz="2400" dirty="0">
              <a:solidFill>
                <a:srgbClr val="0000FF"/>
              </a:solidFill>
              <a:latin typeface="+mn-lt"/>
            </a:endParaRPr>
          </a:p>
          <a:p>
            <a:pPr marL="233363" indent="-233363" eaLnBrk="0" hangingPunct="0">
              <a:lnSpc>
                <a:spcPct val="85000"/>
              </a:lnSpc>
              <a:spcBef>
                <a:spcPts val="1500"/>
              </a:spcBef>
              <a:buClr>
                <a:srgbClr val="0000CC"/>
              </a:buClr>
              <a:buSzPct val="110000"/>
            </a:pPr>
            <a:r>
              <a:rPr lang="en-US" sz="2400" dirty="0" smtClean="0">
                <a:solidFill>
                  <a:srgbClr val="0000FF"/>
                </a:solidFill>
                <a:latin typeface="+mn-lt"/>
              </a:rPr>
              <a:t> </a:t>
            </a:r>
            <a:r>
              <a:rPr lang="en-US" sz="2400" dirty="0" smtClean="0">
                <a:solidFill>
                  <a:srgbClr val="000000"/>
                </a:solidFill>
                <a:latin typeface="+mn-lt"/>
              </a:rPr>
              <a:t>Manufacturability and Cost of new device technology are the </a:t>
            </a:r>
            <a:r>
              <a:rPr lang="en-US" sz="2400" dirty="0" smtClean="0">
                <a:solidFill>
                  <a:srgbClr val="0000FF"/>
                </a:solidFill>
                <a:latin typeface="+mn-lt"/>
              </a:rPr>
              <a:t>ultimate challenges</a:t>
            </a:r>
            <a:endParaRPr lang="en-US" sz="2400" dirty="0">
              <a:solidFill>
                <a:srgbClr val="0000FF"/>
              </a:solidFill>
              <a:latin typeface="+mn-lt"/>
            </a:endParaRPr>
          </a:p>
        </p:txBody>
      </p:sp>
      <p:sp>
        <p:nvSpPr>
          <p:cNvPr id="3" name="Date Placeholder 2"/>
          <p:cNvSpPr>
            <a:spLocks noGrp="1"/>
          </p:cNvSpPr>
          <p:nvPr>
            <p:ph type="dt" sz="half" idx="2"/>
          </p:nvPr>
        </p:nvSpPr>
        <p:spPr/>
        <p:txBody>
          <a:bodyPr/>
          <a:lstStyle/>
          <a:p>
            <a:fld id="{0E64543F-9765-2B41-A1E6-B1B21F865F00}" type="datetime4">
              <a:rPr lang="en-US" smtClean="0"/>
              <a:t>July 27, 2016</a:t>
            </a:fld>
            <a:endParaRPr lang="en-US" dirty="0"/>
          </a:p>
        </p:txBody>
      </p:sp>
      <p:sp>
        <p:nvSpPr>
          <p:cNvPr id="5" name="Footer Placeholder 4"/>
          <p:cNvSpPr>
            <a:spLocks noGrp="1"/>
          </p:cNvSpPr>
          <p:nvPr>
            <p:ph type="ftr" sz="quarter" idx="3"/>
          </p:nvPr>
        </p:nvSpPr>
        <p:spPr/>
        <p:txBody>
          <a:bodyPr/>
          <a:lstStyle/>
          <a:p>
            <a:r>
              <a:rPr lang="en-US" dirty="0" smtClean="0"/>
              <a:t>William Harrod</a:t>
            </a:r>
            <a:endParaRPr lang="en-US" dirty="0"/>
          </a:p>
        </p:txBody>
      </p:sp>
      <p:sp>
        <p:nvSpPr>
          <p:cNvPr id="6" name="Slide Number Placeholder 5"/>
          <p:cNvSpPr>
            <a:spLocks noGrp="1"/>
          </p:cNvSpPr>
          <p:nvPr>
            <p:ph type="sldNum" sz="quarter" idx="4"/>
          </p:nvPr>
        </p:nvSpPr>
        <p:spPr/>
        <p:txBody>
          <a:bodyPr/>
          <a:lstStyle/>
          <a:p>
            <a:fld id="{1A2BC74A-AC62-7744-B3A5-B2ECE393C139}" type="slidenum">
              <a:rPr lang="en-US" smtClean="0"/>
              <a:pPr/>
              <a:t>1</a:t>
            </a:fld>
            <a:endParaRPr lang="en-US" dirty="0"/>
          </a:p>
        </p:txBody>
      </p:sp>
    </p:spTree>
    <p:extLst>
      <p:ext uri="{BB962C8B-B14F-4D97-AF65-F5344CB8AC3E}">
        <p14:creationId xmlns:p14="http://schemas.microsoft.com/office/powerpoint/2010/main" val="205824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2" y="10008"/>
            <a:ext cx="11610743" cy="1143000"/>
          </a:xfrm>
        </p:spPr>
        <p:txBody>
          <a:bodyPr>
            <a:normAutofit/>
          </a:bodyPr>
          <a:lstStyle/>
          <a:p>
            <a:pPr>
              <a:lnSpc>
                <a:spcPct val="85000"/>
              </a:lnSpc>
            </a:pPr>
            <a:r>
              <a:rPr lang="en-US" sz="4000" dirty="0">
                <a:latin typeface="+mn-lt"/>
              </a:rPr>
              <a:t>Convergence of Compute and Data-intensive Science</a:t>
            </a:r>
            <a:r>
              <a:rPr lang="en-US" dirty="0">
                <a:latin typeface="+mn-lt"/>
              </a:rPr>
              <a:t/>
            </a:r>
            <a:br>
              <a:rPr lang="en-US" dirty="0">
                <a:latin typeface="+mn-lt"/>
              </a:rPr>
            </a:br>
            <a:r>
              <a:rPr lang="en-US" sz="2800" dirty="0">
                <a:solidFill>
                  <a:srgbClr val="FF0000"/>
                </a:solidFill>
                <a:latin typeface="+mn-lt"/>
              </a:rPr>
              <a:t>Critical to 21</a:t>
            </a:r>
            <a:r>
              <a:rPr lang="en-US" sz="2800" baseline="30000" dirty="0">
                <a:solidFill>
                  <a:srgbClr val="FF0000"/>
                </a:solidFill>
                <a:latin typeface="+mn-lt"/>
              </a:rPr>
              <a:t>st</a:t>
            </a:r>
            <a:r>
              <a:rPr lang="en-US" sz="2800" dirty="0">
                <a:solidFill>
                  <a:srgbClr val="FF0000"/>
                </a:solidFill>
                <a:latin typeface="+mn-lt"/>
              </a:rPr>
              <a:t> Century </a:t>
            </a:r>
            <a:r>
              <a:rPr lang="en-US" sz="2800" dirty="0" smtClean="0">
                <a:solidFill>
                  <a:srgbClr val="FF0000"/>
                </a:solidFill>
                <a:latin typeface="+mn-lt"/>
              </a:rPr>
              <a:t>Science, National Security, Economic Competiveness</a:t>
            </a:r>
            <a:endParaRPr lang="en-US" dirty="0">
              <a:solidFill>
                <a:srgbClr val="FF0000"/>
              </a:solidFill>
              <a:latin typeface="+mn-lt"/>
            </a:endParaRPr>
          </a:p>
        </p:txBody>
      </p:sp>
      <p:sp>
        <p:nvSpPr>
          <p:cNvPr id="10" name="TextBox 9"/>
          <p:cNvSpPr txBox="1"/>
          <p:nvPr/>
        </p:nvSpPr>
        <p:spPr>
          <a:xfrm>
            <a:off x="497113" y="5588355"/>
            <a:ext cx="11015070" cy="923330"/>
          </a:xfrm>
          <a:prstGeom prst="rect">
            <a:avLst/>
          </a:prstGeom>
          <a:solidFill>
            <a:srgbClr val="9DC3E6"/>
          </a:solidFill>
        </p:spPr>
        <p:txBody>
          <a:bodyPr wrap="square" rtlCol="0">
            <a:spAutoFit/>
          </a:bodyPr>
          <a:lstStyle/>
          <a:p>
            <a:pPr marL="0" lvl="2"/>
            <a:r>
              <a:rPr lang="en-US" dirty="0"/>
              <a:t>“… it would be a mistake to think of them [“big data” and “big compute”] as independent activities. Instead, their requirements are tightly intertwined since they both contribute to a shared goal of scientific discovery.</a:t>
            </a:r>
            <a:r>
              <a:rPr lang="en-US" dirty="0" smtClean="0"/>
              <a:t>”</a:t>
            </a:r>
            <a:r>
              <a:rPr lang="en-US" sz="1600" dirty="0" smtClean="0"/>
              <a:t/>
            </a:r>
            <a:br>
              <a:rPr lang="en-US" sz="1600" dirty="0" smtClean="0"/>
            </a:br>
            <a:r>
              <a:rPr lang="en-US" sz="1600" dirty="0" smtClean="0"/>
              <a:t>(</a:t>
            </a:r>
            <a:r>
              <a:rPr lang="en-US" sz="1600" dirty="0"/>
              <a:t>ASCAC report on Synergistic Challenges in Data-Intensive Science and Exascale Computing page 5)</a:t>
            </a:r>
            <a:endParaRPr lang="en-US" dirty="0"/>
          </a:p>
        </p:txBody>
      </p:sp>
      <p:pic>
        <p:nvPicPr>
          <p:cNvPr id="5" name="Picture 4"/>
          <p:cNvPicPr>
            <a:picLocks noChangeAspect="1"/>
          </p:cNvPicPr>
          <p:nvPr/>
        </p:nvPicPr>
        <p:blipFill>
          <a:blip r:embed="rId2"/>
          <a:stretch>
            <a:fillRect/>
          </a:stretch>
        </p:blipFill>
        <p:spPr>
          <a:xfrm>
            <a:off x="618755" y="1274788"/>
            <a:ext cx="3612177" cy="2013797"/>
          </a:xfrm>
          <a:prstGeom prst="rect">
            <a:avLst/>
          </a:prstGeom>
        </p:spPr>
      </p:pic>
      <p:pic>
        <p:nvPicPr>
          <p:cNvPr id="9" name="Content Placeholder 6"/>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618755" y="3465220"/>
            <a:ext cx="3615712" cy="1943341"/>
          </a:xfrm>
          <a:prstGeom prst="rect">
            <a:avLst/>
          </a:prstGeom>
        </p:spPr>
      </p:pic>
      <p:pic>
        <p:nvPicPr>
          <p:cNvPr id="11" name="Picture 10"/>
          <p:cNvPicPr>
            <a:picLocks noChangeAspect="1"/>
          </p:cNvPicPr>
          <p:nvPr/>
        </p:nvPicPr>
        <p:blipFill>
          <a:blip r:embed="rId4"/>
          <a:stretch>
            <a:fillRect/>
          </a:stretch>
        </p:blipFill>
        <p:spPr>
          <a:xfrm>
            <a:off x="8620042" y="1274788"/>
            <a:ext cx="3376716" cy="3456064"/>
          </a:xfrm>
          <a:prstGeom prst="rect">
            <a:avLst/>
          </a:prstGeom>
        </p:spPr>
      </p:pic>
      <p:sp>
        <p:nvSpPr>
          <p:cNvPr id="7" name="Content Placeholder 1"/>
          <p:cNvSpPr txBox="1">
            <a:spLocks/>
          </p:cNvSpPr>
          <p:nvPr/>
        </p:nvSpPr>
        <p:spPr>
          <a:xfrm>
            <a:off x="4456703" y="1107584"/>
            <a:ext cx="3992619" cy="4352492"/>
          </a:xfrm>
          <a:prstGeom prst="rect">
            <a:avLst/>
          </a:prstGeom>
        </p:spPr>
        <p:txBody>
          <a:bodyPr>
            <a:noAutofit/>
          </a:bodyPr>
          <a:lstStyle/>
          <a:p>
            <a:pPr marL="230188" lvl="1" indent="-230188">
              <a:lnSpc>
                <a:spcPct val="95000"/>
              </a:lnSpc>
              <a:spcBef>
                <a:spcPts val="400"/>
              </a:spcBef>
              <a:buFont typeface="Arial" pitchFamily="34" charset="0"/>
              <a:buChar char="•"/>
            </a:pPr>
            <a:r>
              <a:rPr lang="en-US" sz="2000" b="1" dirty="0" smtClean="0">
                <a:solidFill>
                  <a:srgbClr val="2E75B6"/>
                </a:solidFill>
                <a:cs typeface="Arial" pitchFamily="34" charset="0"/>
              </a:rPr>
              <a:t>Compute-intensive has always involved data-intensive</a:t>
            </a:r>
            <a:endParaRPr lang="en-US" sz="2000" b="1" dirty="0">
              <a:solidFill>
                <a:srgbClr val="2E75B6"/>
              </a:solidFill>
              <a:cs typeface="Arial" pitchFamily="34" charset="0"/>
            </a:endParaRPr>
          </a:p>
          <a:p>
            <a:pPr marL="460375" lvl="1" indent="-230188">
              <a:lnSpc>
                <a:spcPct val="95000"/>
              </a:lnSpc>
              <a:spcBef>
                <a:spcPts val="400"/>
              </a:spcBef>
              <a:buFont typeface="Arial" pitchFamily="34" charset="0"/>
              <a:buChar char="–"/>
            </a:pPr>
            <a:r>
              <a:rPr lang="en-US" dirty="0">
                <a:cs typeface="Arial" pitchFamily="34" charset="0"/>
              </a:rPr>
              <a:t>Can’t be decoupled even if we could afford to do so</a:t>
            </a:r>
          </a:p>
          <a:p>
            <a:pPr marL="230188" lvl="1" indent="-230188">
              <a:lnSpc>
                <a:spcPct val="95000"/>
              </a:lnSpc>
              <a:spcBef>
                <a:spcPts val="1600"/>
              </a:spcBef>
              <a:buFont typeface="Arial" pitchFamily="34" charset="0"/>
              <a:buChar char="•"/>
              <a:defRPr/>
            </a:pPr>
            <a:r>
              <a:rPr lang="en-US" sz="2000" b="1" dirty="0">
                <a:solidFill>
                  <a:srgbClr val="2E75B6"/>
                </a:solidFill>
                <a:cs typeface="Arial" pitchFamily="34" charset="0"/>
              </a:rPr>
              <a:t>Data-intensive </a:t>
            </a:r>
            <a:r>
              <a:rPr lang="en-US" sz="2000" b="1" dirty="0" smtClean="0">
                <a:solidFill>
                  <a:srgbClr val="2E75B6"/>
                </a:solidFill>
                <a:cs typeface="Arial" pitchFamily="34" charset="0"/>
              </a:rPr>
              <a:t>problems face </a:t>
            </a:r>
            <a:r>
              <a:rPr lang="en-US" sz="2000" b="1" dirty="0">
                <a:solidFill>
                  <a:srgbClr val="2E75B6"/>
                </a:solidFill>
                <a:cs typeface="Arial" pitchFamily="34" charset="0"/>
              </a:rPr>
              <a:t>many of </a:t>
            </a:r>
            <a:r>
              <a:rPr lang="en-US" sz="2000" b="1" dirty="0" smtClean="0">
                <a:solidFill>
                  <a:srgbClr val="2E75B6"/>
                </a:solidFill>
                <a:cs typeface="Arial" pitchFamily="34" charset="0"/>
              </a:rPr>
              <a:t>the </a:t>
            </a:r>
            <a:r>
              <a:rPr lang="en-US" sz="2000" b="1" dirty="0">
                <a:solidFill>
                  <a:srgbClr val="2E75B6"/>
                </a:solidFill>
                <a:cs typeface="Arial" pitchFamily="34" charset="0"/>
              </a:rPr>
              <a:t>same technology </a:t>
            </a:r>
            <a:r>
              <a:rPr lang="en-US" sz="2000" b="1" dirty="0" smtClean="0">
                <a:solidFill>
                  <a:srgbClr val="2E75B6"/>
                </a:solidFill>
                <a:cs typeface="Arial" pitchFamily="34" charset="0"/>
              </a:rPr>
              <a:t>challenges as compute-intensive</a:t>
            </a:r>
            <a:endParaRPr lang="en-US" sz="2000" b="1" dirty="0">
              <a:solidFill>
                <a:srgbClr val="2E75B6"/>
              </a:solidFill>
              <a:cs typeface="Arial" pitchFamily="34" charset="0"/>
            </a:endParaRPr>
          </a:p>
          <a:p>
            <a:pPr marL="460375" lvl="1" indent="-230188">
              <a:lnSpc>
                <a:spcPct val="95000"/>
              </a:lnSpc>
              <a:spcBef>
                <a:spcPts val="400"/>
              </a:spcBef>
              <a:buFont typeface="Arial" pitchFamily="34" charset="0"/>
              <a:buChar char="–"/>
            </a:pPr>
            <a:r>
              <a:rPr lang="en-US" dirty="0">
                <a:cs typeface="Arial" pitchFamily="34" charset="0"/>
              </a:rPr>
              <a:t>Some are even worse for “big-data”</a:t>
            </a:r>
          </a:p>
          <a:p>
            <a:pPr marL="460375" lvl="1" indent="-230188">
              <a:lnSpc>
                <a:spcPct val="95000"/>
              </a:lnSpc>
              <a:spcBef>
                <a:spcPts val="400"/>
              </a:spcBef>
              <a:buFont typeface="Arial" pitchFamily="34" charset="0"/>
              <a:buChar char="–"/>
            </a:pPr>
            <a:r>
              <a:rPr lang="en-US" dirty="0">
                <a:cs typeface="Arial" pitchFamily="34" charset="0"/>
              </a:rPr>
              <a:t>Energy use is the grand </a:t>
            </a:r>
            <a:r>
              <a:rPr lang="en-US" dirty="0" smtClean="0">
                <a:cs typeface="Arial" pitchFamily="34" charset="0"/>
              </a:rPr>
              <a:t>challenge</a:t>
            </a:r>
          </a:p>
          <a:p>
            <a:pPr marL="230188" lvl="1" indent="-230188">
              <a:lnSpc>
                <a:spcPct val="95000"/>
              </a:lnSpc>
              <a:spcBef>
                <a:spcPts val="1600"/>
              </a:spcBef>
              <a:buFont typeface="Arial" pitchFamily="34" charset="0"/>
              <a:buChar char="•"/>
              <a:defRPr/>
            </a:pPr>
            <a:r>
              <a:rPr lang="en-US" sz="2000" b="1" dirty="0">
                <a:solidFill>
                  <a:srgbClr val="2E75B6"/>
                </a:solidFill>
                <a:cs typeface="Arial" pitchFamily="34" charset="0"/>
              </a:rPr>
              <a:t>Data movement and memory issues dominate computing, resulting in computing inefficiencies</a:t>
            </a:r>
          </a:p>
          <a:p>
            <a:pPr marL="3175" indent="-230188">
              <a:lnSpc>
                <a:spcPct val="95000"/>
              </a:lnSpc>
              <a:spcBef>
                <a:spcPts val="1200"/>
              </a:spcBef>
              <a:buFont typeface="Arial" pitchFamily="34" charset="0"/>
              <a:buChar char="–"/>
            </a:pPr>
            <a:endParaRPr lang="en-US" dirty="0">
              <a:cs typeface="Arial" pitchFamily="34" charset="0"/>
            </a:endParaRPr>
          </a:p>
        </p:txBody>
      </p:sp>
      <p:sp>
        <p:nvSpPr>
          <p:cNvPr id="3" name="Date Placeholder 2"/>
          <p:cNvSpPr>
            <a:spLocks noGrp="1"/>
          </p:cNvSpPr>
          <p:nvPr>
            <p:ph type="dt" sz="half" idx="2"/>
          </p:nvPr>
        </p:nvSpPr>
        <p:spPr/>
        <p:txBody>
          <a:bodyPr/>
          <a:lstStyle/>
          <a:p>
            <a:fld id="{98773B81-5850-9740-A822-31E460CEDA1E}" type="datetime4">
              <a:rPr lang="en-US" smtClean="0"/>
              <a:t>July 27, 2016</a:t>
            </a:fld>
            <a:endParaRPr lang="en-US" dirty="0"/>
          </a:p>
        </p:txBody>
      </p:sp>
      <p:sp>
        <p:nvSpPr>
          <p:cNvPr id="4" name="Footer Placeholder 3"/>
          <p:cNvSpPr>
            <a:spLocks noGrp="1"/>
          </p:cNvSpPr>
          <p:nvPr>
            <p:ph type="ftr" sz="quarter" idx="3"/>
          </p:nvPr>
        </p:nvSpPr>
        <p:spPr/>
        <p:txBody>
          <a:bodyPr/>
          <a:lstStyle/>
          <a:p>
            <a:r>
              <a:rPr lang="en-US" smtClean="0"/>
              <a:t>William Harrod</a:t>
            </a:r>
            <a:endParaRPr lang="en-US" dirty="0"/>
          </a:p>
        </p:txBody>
      </p:sp>
      <p:sp>
        <p:nvSpPr>
          <p:cNvPr id="6" name="Slide Number Placeholder 5"/>
          <p:cNvSpPr>
            <a:spLocks noGrp="1"/>
          </p:cNvSpPr>
          <p:nvPr>
            <p:ph type="sldNum" sz="quarter" idx="4"/>
          </p:nvPr>
        </p:nvSpPr>
        <p:spPr/>
        <p:txBody>
          <a:bodyPr/>
          <a:lstStyle/>
          <a:p>
            <a:fld id="{1A2BC74A-AC62-7744-B3A5-B2ECE393C139}" type="slidenum">
              <a:rPr lang="en-US" smtClean="0"/>
              <a:pPr/>
              <a:t>2</a:t>
            </a:fld>
            <a:endParaRPr lang="en-US" dirty="0"/>
          </a:p>
        </p:txBody>
      </p:sp>
    </p:spTree>
    <p:extLst>
      <p:ext uri="{BB962C8B-B14F-4D97-AF65-F5344CB8AC3E}">
        <p14:creationId xmlns:p14="http://schemas.microsoft.com/office/powerpoint/2010/main" val="525405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00" y="127127"/>
            <a:ext cx="9054848" cy="556092"/>
          </a:xfrm>
        </p:spPr>
        <p:txBody>
          <a:bodyPr>
            <a:noAutofit/>
          </a:bodyPr>
          <a:lstStyle/>
          <a:p>
            <a:r>
              <a:rPr lang="en-US" sz="4000" dirty="0">
                <a:latin typeface="+mn-lt"/>
              </a:rPr>
              <a:t>From Giga to </a:t>
            </a:r>
            <a:r>
              <a:rPr lang="en-US" sz="4000" dirty="0" err="1">
                <a:latin typeface="+mn-lt"/>
              </a:rPr>
              <a:t>Exa</a:t>
            </a:r>
            <a:r>
              <a:rPr lang="en-US" sz="4000" dirty="0">
                <a:latin typeface="+mn-lt"/>
              </a:rPr>
              <a:t>, via </a:t>
            </a:r>
            <a:r>
              <a:rPr lang="en-US" sz="4000" dirty="0" err="1">
                <a:latin typeface="+mn-lt"/>
              </a:rPr>
              <a:t>Tera</a:t>
            </a:r>
            <a:r>
              <a:rPr lang="en-US" sz="4000" dirty="0">
                <a:latin typeface="+mn-lt"/>
              </a:rPr>
              <a:t> &amp; </a:t>
            </a:r>
            <a:r>
              <a:rPr lang="en-US" sz="4000" dirty="0" err="1">
                <a:latin typeface="+mn-lt"/>
              </a:rPr>
              <a:t>Peta</a:t>
            </a:r>
            <a:endParaRPr lang="en-US" sz="4000" dirty="0">
              <a:latin typeface="+mn-lt"/>
            </a:endParaRPr>
          </a:p>
        </p:txBody>
      </p:sp>
      <p:graphicFrame>
        <p:nvGraphicFramePr>
          <p:cNvPr id="16" name="Chart 15"/>
          <p:cNvGraphicFramePr>
            <a:graphicFrameLocks noChangeAspect="1"/>
          </p:cNvGraphicFramePr>
          <p:nvPr>
            <p:extLst/>
          </p:nvPr>
        </p:nvGraphicFramePr>
        <p:xfrm>
          <a:off x="197541" y="1074417"/>
          <a:ext cx="7071360" cy="471424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905464" y="4632875"/>
            <a:ext cx="598754" cy="369332"/>
          </a:xfrm>
          <a:prstGeom prst="rect">
            <a:avLst/>
          </a:prstGeom>
          <a:noFill/>
        </p:spPr>
        <p:txBody>
          <a:bodyPr wrap="none" rtlCol="0">
            <a:spAutoFit/>
          </a:bodyPr>
          <a:lstStyle/>
          <a:p>
            <a:r>
              <a:rPr lang="en-US">
                <a:effectLst>
                  <a:outerShdw blurRad="38100" dist="38100" dir="2700000" algn="tl">
                    <a:srgbClr val="000000">
                      <a:alpha val="43137"/>
                    </a:srgbClr>
                  </a:outerShdw>
                </a:effectLst>
              </a:rPr>
              <a:t>Giga</a:t>
            </a:r>
          </a:p>
        </p:txBody>
      </p:sp>
      <p:sp>
        <p:nvSpPr>
          <p:cNvPr id="18" name="TextBox 17"/>
          <p:cNvSpPr txBox="1"/>
          <p:nvPr/>
        </p:nvSpPr>
        <p:spPr>
          <a:xfrm>
            <a:off x="2208239" y="2867985"/>
            <a:ext cx="577787" cy="369332"/>
          </a:xfrm>
          <a:prstGeom prst="rect">
            <a:avLst/>
          </a:prstGeom>
          <a:noFill/>
        </p:spPr>
        <p:txBody>
          <a:bodyPr wrap="none" rtlCol="0">
            <a:spAutoFit/>
          </a:bodyPr>
          <a:lstStyle/>
          <a:p>
            <a:r>
              <a:rPr lang="en-US" err="1">
                <a:effectLst>
                  <a:outerShdw blurRad="38100" dist="38100" dir="2700000" algn="tl">
                    <a:srgbClr val="000000">
                      <a:alpha val="43137"/>
                    </a:srgbClr>
                  </a:outerShdw>
                </a:effectLst>
              </a:rPr>
              <a:t>Tera</a:t>
            </a:r>
            <a:endParaRPr lang="en-US">
              <a:effectLst>
                <a:outerShdw blurRad="38100" dist="38100" dir="2700000" algn="tl">
                  <a:srgbClr val="000000">
                    <a:alpha val="43137"/>
                  </a:srgbClr>
                </a:outerShdw>
              </a:effectLst>
            </a:endParaRPr>
          </a:p>
        </p:txBody>
      </p:sp>
      <p:sp>
        <p:nvSpPr>
          <p:cNvPr id="19" name="TextBox 18"/>
          <p:cNvSpPr txBox="1"/>
          <p:nvPr/>
        </p:nvSpPr>
        <p:spPr>
          <a:xfrm>
            <a:off x="4076368" y="1612610"/>
            <a:ext cx="597599" cy="369332"/>
          </a:xfrm>
          <a:prstGeom prst="rect">
            <a:avLst/>
          </a:prstGeom>
          <a:noFill/>
        </p:spPr>
        <p:txBody>
          <a:bodyPr wrap="none" rtlCol="0">
            <a:spAutoFit/>
          </a:bodyPr>
          <a:lstStyle/>
          <a:p>
            <a:r>
              <a:rPr lang="en-US" err="1">
                <a:effectLst>
                  <a:outerShdw blurRad="38100" dist="38100" dir="2700000" algn="tl">
                    <a:srgbClr val="000000">
                      <a:alpha val="43137"/>
                    </a:srgbClr>
                  </a:outerShdw>
                </a:effectLst>
              </a:rPr>
              <a:t>Peta</a:t>
            </a:r>
            <a:endParaRPr lang="en-US">
              <a:effectLst>
                <a:outerShdw blurRad="38100" dist="38100" dir="2700000" algn="tl">
                  <a:srgbClr val="000000">
                    <a:alpha val="43137"/>
                  </a:srgbClr>
                </a:outerShdw>
              </a:effectLst>
            </a:endParaRPr>
          </a:p>
        </p:txBody>
      </p:sp>
      <p:sp>
        <p:nvSpPr>
          <p:cNvPr id="20" name="TextBox 19"/>
          <p:cNvSpPr txBox="1"/>
          <p:nvPr/>
        </p:nvSpPr>
        <p:spPr>
          <a:xfrm>
            <a:off x="6308290" y="1381777"/>
            <a:ext cx="502702" cy="369332"/>
          </a:xfrm>
          <a:prstGeom prst="rect">
            <a:avLst/>
          </a:prstGeom>
          <a:noFill/>
        </p:spPr>
        <p:txBody>
          <a:bodyPr wrap="none" rtlCol="0">
            <a:spAutoFit/>
          </a:bodyPr>
          <a:lstStyle/>
          <a:p>
            <a:r>
              <a:rPr lang="en-US" err="1">
                <a:effectLst>
                  <a:outerShdw blurRad="38100" dist="38100" dir="2700000" algn="tl">
                    <a:srgbClr val="000000">
                      <a:alpha val="43137"/>
                    </a:srgbClr>
                  </a:outerShdw>
                </a:effectLst>
              </a:rPr>
              <a:t>Exa</a:t>
            </a:r>
            <a:endParaRPr lang="en-US">
              <a:effectLst>
                <a:outerShdw blurRad="38100" dist="38100" dir="2700000" algn="tl">
                  <a:srgbClr val="000000">
                    <a:alpha val="43137"/>
                  </a:srgbClr>
                </a:outerShdw>
              </a:effectLst>
            </a:endParaRPr>
          </a:p>
        </p:txBody>
      </p:sp>
      <p:cxnSp>
        <p:nvCxnSpPr>
          <p:cNvPr id="22" name="Straight Arrow Connector 21"/>
          <p:cNvCxnSpPr/>
          <p:nvPr/>
        </p:nvCxnSpPr>
        <p:spPr bwMode="auto">
          <a:xfrm flipV="1">
            <a:off x="2930909" y="3453004"/>
            <a:ext cx="9832" cy="1759974"/>
          </a:xfrm>
          <a:prstGeom prst="straightConnector1">
            <a:avLst/>
          </a:prstGeom>
          <a:noFill/>
          <a:ln w="50800" cap="flat" cmpd="sng" algn="ctr">
            <a:solidFill>
              <a:schemeClr val="accent1"/>
            </a:solidFill>
            <a:prstDash val="solid"/>
            <a:round/>
            <a:headEnd type="none" w="sm" len="sm"/>
            <a:tailEnd type="triangle"/>
          </a:ln>
          <a:effectLst/>
        </p:spPr>
      </p:cxnSp>
      <p:sp>
        <p:nvSpPr>
          <p:cNvPr id="24" name="TextBox 23"/>
          <p:cNvSpPr txBox="1"/>
          <p:nvPr/>
        </p:nvSpPr>
        <p:spPr>
          <a:xfrm>
            <a:off x="2940741" y="4114588"/>
            <a:ext cx="2096600" cy="646331"/>
          </a:xfrm>
          <a:prstGeom prst="rect">
            <a:avLst/>
          </a:prstGeom>
          <a:noFill/>
        </p:spPr>
        <p:txBody>
          <a:bodyPr wrap="none" rtlCol="0">
            <a:spAutoFit/>
          </a:bodyPr>
          <a:lstStyle/>
          <a:p>
            <a:r>
              <a:rPr lang="en-US">
                <a:solidFill>
                  <a:srgbClr val="003399"/>
                </a:solidFill>
              </a:rPr>
              <a:t>32x from transistor</a:t>
            </a:r>
          </a:p>
          <a:p>
            <a:r>
              <a:rPr lang="en-US">
                <a:solidFill>
                  <a:srgbClr val="003399"/>
                </a:solidFill>
              </a:rPr>
              <a:t>32x from parallelism</a:t>
            </a:r>
          </a:p>
        </p:txBody>
      </p:sp>
      <p:cxnSp>
        <p:nvCxnSpPr>
          <p:cNvPr id="25" name="Straight Arrow Connector 24"/>
          <p:cNvCxnSpPr/>
          <p:nvPr/>
        </p:nvCxnSpPr>
        <p:spPr bwMode="auto">
          <a:xfrm flipV="1">
            <a:off x="4681759" y="2145090"/>
            <a:ext cx="10539" cy="1307915"/>
          </a:xfrm>
          <a:prstGeom prst="straightConnector1">
            <a:avLst/>
          </a:prstGeom>
          <a:noFill/>
          <a:ln w="50800" cap="flat" cmpd="sng" algn="ctr">
            <a:solidFill>
              <a:schemeClr val="accent1"/>
            </a:solidFill>
            <a:prstDash val="solid"/>
            <a:round/>
            <a:headEnd type="none" w="sm" len="sm"/>
            <a:tailEnd type="triangle"/>
          </a:ln>
          <a:effectLst/>
        </p:spPr>
      </p:cxnSp>
      <p:cxnSp>
        <p:nvCxnSpPr>
          <p:cNvPr id="28" name="Straight Connector 27"/>
          <p:cNvCxnSpPr/>
          <p:nvPr/>
        </p:nvCxnSpPr>
        <p:spPr bwMode="auto">
          <a:xfrm>
            <a:off x="3042122" y="3453004"/>
            <a:ext cx="1756917" cy="0"/>
          </a:xfrm>
          <a:prstGeom prst="line">
            <a:avLst/>
          </a:prstGeom>
          <a:noFill/>
          <a:ln w="50800" cap="flat" cmpd="sng" algn="ctr">
            <a:solidFill>
              <a:schemeClr val="accent1"/>
            </a:solidFill>
            <a:prstDash val="sysDot"/>
            <a:round/>
            <a:headEnd type="none" w="sm" len="sm"/>
            <a:tailEnd type="none" w="sm" len="sm"/>
          </a:ln>
          <a:effectLst/>
        </p:spPr>
      </p:cxnSp>
      <p:sp>
        <p:nvSpPr>
          <p:cNvPr id="29" name="TextBox 28"/>
          <p:cNvSpPr txBox="1"/>
          <p:nvPr/>
        </p:nvSpPr>
        <p:spPr>
          <a:xfrm>
            <a:off x="4796724" y="2667487"/>
            <a:ext cx="2213619" cy="646331"/>
          </a:xfrm>
          <a:prstGeom prst="rect">
            <a:avLst/>
          </a:prstGeom>
          <a:noFill/>
        </p:spPr>
        <p:txBody>
          <a:bodyPr wrap="none" rtlCol="0">
            <a:spAutoFit/>
          </a:bodyPr>
          <a:lstStyle/>
          <a:p>
            <a:r>
              <a:rPr lang="en-US">
                <a:solidFill>
                  <a:srgbClr val="003399"/>
                </a:solidFill>
              </a:rPr>
              <a:t>8x from transistor</a:t>
            </a:r>
          </a:p>
          <a:p>
            <a:r>
              <a:rPr lang="en-US">
                <a:solidFill>
                  <a:srgbClr val="003399"/>
                </a:solidFill>
              </a:rPr>
              <a:t>128x from parallelism</a:t>
            </a:r>
          </a:p>
        </p:txBody>
      </p:sp>
      <p:cxnSp>
        <p:nvCxnSpPr>
          <p:cNvPr id="30" name="Straight Arrow Connector 29"/>
          <p:cNvCxnSpPr/>
          <p:nvPr/>
        </p:nvCxnSpPr>
        <p:spPr bwMode="auto">
          <a:xfrm flipV="1">
            <a:off x="6528705" y="1827628"/>
            <a:ext cx="10644" cy="409617"/>
          </a:xfrm>
          <a:prstGeom prst="straightConnector1">
            <a:avLst/>
          </a:prstGeom>
          <a:noFill/>
          <a:ln w="50800" cap="flat" cmpd="sng" algn="ctr">
            <a:solidFill>
              <a:schemeClr val="accent1"/>
            </a:solidFill>
            <a:prstDash val="solid"/>
            <a:round/>
            <a:headEnd type="none" w="sm" len="sm"/>
            <a:tailEnd type="triangle"/>
          </a:ln>
          <a:effectLst/>
        </p:spPr>
      </p:cxnSp>
      <p:cxnSp>
        <p:nvCxnSpPr>
          <p:cNvPr id="31" name="Straight Connector 30"/>
          <p:cNvCxnSpPr/>
          <p:nvPr/>
        </p:nvCxnSpPr>
        <p:spPr bwMode="auto">
          <a:xfrm>
            <a:off x="4889067" y="2237242"/>
            <a:ext cx="1756917" cy="0"/>
          </a:xfrm>
          <a:prstGeom prst="line">
            <a:avLst/>
          </a:prstGeom>
          <a:noFill/>
          <a:ln w="50800" cap="flat" cmpd="sng" algn="ctr">
            <a:solidFill>
              <a:schemeClr val="accent1"/>
            </a:solidFill>
            <a:prstDash val="sysDot"/>
            <a:round/>
            <a:headEnd type="none" w="sm" len="sm"/>
            <a:tailEnd type="none" w="sm" len="sm"/>
          </a:ln>
          <a:effectLst/>
        </p:spPr>
      </p:cxnSp>
      <p:sp>
        <p:nvSpPr>
          <p:cNvPr id="36" name="TextBox 35"/>
          <p:cNvSpPr txBox="1"/>
          <p:nvPr/>
        </p:nvSpPr>
        <p:spPr>
          <a:xfrm>
            <a:off x="5421895" y="915643"/>
            <a:ext cx="2213619" cy="646331"/>
          </a:xfrm>
          <a:prstGeom prst="rect">
            <a:avLst/>
          </a:prstGeom>
          <a:noFill/>
        </p:spPr>
        <p:txBody>
          <a:bodyPr wrap="none" rtlCol="0">
            <a:spAutoFit/>
          </a:bodyPr>
          <a:lstStyle/>
          <a:p>
            <a:r>
              <a:rPr lang="en-US">
                <a:solidFill>
                  <a:srgbClr val="003399"/>
                </a:solidFill>
              </a:rPr>
              <a:t>1.5x from transistor</a:t>
            </a:r>
          </a:p>
          <a:p>
            <a:r>
              <a:rPr lang="en-US">
                <a:solidFill>
                  <a:srgbClr val="003399"/>
                </a:solidFill>
              </a:rPr>
              <a:t>670x from parallelism</a:t>
            </a: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06027" y="3052651"/>
            <a:ext cx="4985973" cy="338682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93153" y="1314734"/>
            <a:ext cx="3193824" cy="1922583"/>
          </a:xfrm>
          <a:prstGeom prst="rect">
            <a:avLst/>
          </a:prstGeom>
        </p:spPr>
      </p:pic>
      <p:sp>
        <p:nvSpPr>
          <p:cNvPr id="23" name="TextBox 22"/>
          <p:cNvSpPr txBox="1"/>
          <p:nvPr/>
        </p:nvSpPr>
        <p:spPr>
          <a:xfrm>
            <a:off x="9114478" y="953099"/>
            <a:ext cx="1951175" cy="323165"/>
          </a:xfrm>
          <a:prstGeom prst="rect">
            <a:avLst/>
          </a:prstGeom>
          <a:noFill/>
        </p:spPr>
        <p:txBody>
          <a:bodyPr wrap="none" rtlCol="0">
            <a:spAutoFit/>
          </a:bodyPr>
          <a:lstStyle/>
          <a:p>
            <a:r>
              <a:rPr lang="en-US" sz="1500" b="1">
                <a:solidFill>
                  <a:srgbClr val="002060"/>
                </a:solidFill>
              </a:rPr>
              <a:t>Basic compute loop</a:t>
            </a:r>
          </a:p>
        </p:txBody>
      </p:sp>
      <p:sp>
        <p:nvSpPr>
          <p:cNvPr id="4" name="TextBox 3"/>
          <p:cNvSpPr txBox="1"/>
          <p:nvPr/>
        </p:nvSpPr>
        <p:spPr>
          <a:xfrm>
            <a:off x="5171012" y="5833280"/>
            <a:ext cx="2409699" cy="400110"/>
          </a:xfrm>
          <a:prstGeom prst="rect">
            <a:avLst/>
          </a:prstGeom>
          <a:noFill/>
        </p:spPr>
        <p:txBody>
          <a:bodyPr wrap="none" rtlCol="0">
            <a:spAutoFit/>
          </a:bodyPr>
          <a:lstStyle/>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sz="2000" b="1" err="1" smtClean="0">
                <a:solidFill>
                  <a:schemeClr val="bg1">
                    <a:lumMod val="65000"/>
                  </a:schemeClr>
                </a:solidFill>
              </a:rPr>
              <a:t>Shekhar</a:t>
            </a:r>
            <a:r>
              <a:rPr lang="en-US" sz="2000" b="1" smtClean="0">
                <a:solidFill>
                  <a:schemeClr val="bg1">
                    <a:lumMod val="65000"/>
                  </a:schemeClr>
                </a:solidFill>
              </a:rPr>
              <a:t> </a:t>
            </a:r>
            <a:r>
              <a:rPr lang="en-US" sz="2000" b="1" err="1" smtClean="0">
                <a:solidFill>
                  <a:schemeClr val="bg1">
                    <a:lumMod val="65000"/>
                  </a:schemeClr>
                </a:solidFill>
              </a:rPr>
              <a:t>Borkar</a:t>
            </a:r>
            <a:r>
              <a:rPr lang="en-US" sz="2000" b="1" smtClean="0">
                <a:solidFill>
                  <a:schemeClr val="bg1">
                    <a:lumMod val="65000"/>
                  </a:schemeClr>
                </a:solidFill>
              </a:rPr>
              <a:t>, Intel</a:t>
            </a:r>
            <a:endParaRPr lang="en-US" sz="2000" b="1">
              <a:solidFill>
                <a:schemeClr val="bg1">
                  <a:lumMod val="65000"/>
                </a:schemeClr>
              </a:solidFill>
            </a:endParaRPr>
          </a:p>
        </p:txBody>
      </p:sp>
      <p:sp>
        <p:nvSpPr>
          <p:cNvPr id="5" name="Date Placeholder 4"/>
          <p:cNvSpPr>
            <a:spLocks noGrp="1"/>
          </p:cNvSpPr>
          <p:nvPr>
            <p:ph type="dt" sz="half" idx="10"/>
          </p:nvPr>
        </p:nvSpPr>
        <p:spPr>
          <a:xfrm>
            <a:off x="144651" y="6513696"/>
            <a:ext cx="2743200" cy="259062"/>
          </a:xfrm>
        </p:spPr>
        <p:txBody>
          <a:bodyPr/>
          <a:lstStyle/>
          <a:p>
            <a:fld id="{C09E8AE0-3E34-6047-B4EC-A2A3E2C8A90B}" type="datetime4">
              <a:rPr lang="en-US" smtClean="0"/>
              <a:t>July 27, 2016</a:t>
            </a:fld>
            <a:endParaRPr lang="en-US" dirty="0"/>
          </a:p>
        </p:txBody>
      </p:sp>
      <p:sp>
        <p:nvSpPr>
          <p:cNvPr id="6" name="Footer Placeholder 5"/>
          <p:cNvSpPr>
            <a:spLocks noGrp="1"/>
          </p:cNvSpPr>
          <p:nvPr>
            <p:ph type="ftr" sz="quarter" idx="11"/>
          </p:nvPr>
        </p:nvSpPr>
        <p:spPr>
          <a:xfrm>
            <a:off x="5060385" y="6513696"/>
            <a:ext cx="3591098" cy="259062"/>
          </a:xfrm>
        </p:spPr>
        <p:txBody>
          <a:bodyPr/>
          <a:lstStyle/>
          <a:p>
            <a:r>
              <a:rPr lang="en-US" smtClean="0"/>
              <a:t>William Harrod</a:t>
            </a:r>
            <a:endParaRPr lang="en-US" dirty="0"/>
          </a:p>
        </p:txBody>
      </p:sp>
      <p:sp>
        <p:nvSpPr>
          <p:cNvPr id="7" name="Slide Number Placeholder 6"/>
          <p:cNvSpPr>
            <a:spLocks noGrp="1"/>
          </p:cNvSpPr>
          <p:nvPr>
            <p:ph type="sldNum" sz="quarter" idx="12"/>
          </p:nvPr>
        </p:nvSpPr>
        <p:spPr>
          <a:xfrm>
            <a:off x="10824016" y="6513696"/>
            <a:ext cx="1203960" cy="259062"/>
          </a:xfrm>
        </p:spPr>
        <p:txBody>
          <a:bodyPr/>
          <a:lstStyle/>
          <a:p>
            <a:fld id="{1A2BC74A-AC62-7744-B3A5-B2ECE393C139}" type="slidenum">
              <a:rPr lang="en-US" smtClean="0"/>
              <a:pPr/>
              <a:t>3</a:t>
            </a:fld>
            <a:endParaRPr lang="en-US" dirty="0"/>
          </a:p>
        </p:txBody>
      </p:sp>
    </p:spTree>
    <p:extLst>
      <p:ext uri="{BB962C8B-B14F-4D97-AF65-F5344CB8AC3E}">
        <p14:creationId xmlns:p14="http://schemas.microsoft.com/office/powerpoint/2010/main" val="1158243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Executive Order - July 29, 2015</a:t>
            </a:r>
            <a:endParaRPr lang="en-US" b="1" dirty="0"/>
          </a:p>
        </p:txBody>
      </p:sp>
      <p:sp>
        <p:nvSpPr>
          <p:cNvPr id="4" name="Slide Number Placeholder 3"/>
          <p:cNvSpPr>
            <a:spLocks noGrp="1"/>
          </p:cNvSpPr>
          <p:nvPr>
            <p:ph type="sldNum" sz="quarter" idx="12"/>
          </p:nvPr>
        </p:nvSpPr>
        <p:spPr>
          <a:prstGeom prst="rect">
            <a:avLst/>
          </a:prstGeom>
        </p:spPr>
        <p:txBody>
          <a:bodyPr/>
          <a:lstStyle/>
          <a:p>
            <a:fld id="{98C807A1-FFF6-4153-ACA2-F19D45944EBB}" type="slidenum">
              <a:rPr lang="en-US" smtClean="0"/>
              <a:t>4</a:t>
            </a:fld>
            <a:endParaRPr lang="en-US"/>
          </a:p>
        </p:txBody>
      </p:sp>
      <p:sp>
        <p:nvSpPr>
          <p:cNvPr id="5" name="TextBox 4"/>
          <p:cNvSpPr txBox="1"/>
          <p:nvPr/>
        </p:nvSpPr>
        <p:spPr>
          <a:xfrm>
            <a:off x="3581400" y="1371600"/>
            <a:ext cx="5105400" cy="2800766"/>
          </a:xfrm>
          <a:prstGeom prst="rect">
            <a:avLst/>
          </a:prstGeom>
          <a:solidFill>
            <a:schemeClr val="bg1">
              <a:lumMod val="85000"/>
            </a:schemeClr>
          </a:solidFill>
          <a:ln/>
          <a:effectLst>
            <a:outerShdw blurRad="50800" dist="762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a:t>EXECUTIVE ORDER</a:t>
            </a:r>
          </a:p>
          <a:p>
            <a:pPr algn="ctr"/>
            <a:r>
              <a:rPr lang="en-US" sz="1600" dirty="0"/>
              <a:t>- - - - - - -</a:t>
            </a:r>
          </a:p>
          <a:p>
            <a:pPr algn="ctr"/>
            <a:r>
              <a:rPr lang="en-US" sz="1600" dirty="0"/>
              <a:t>CREATING A NATIONAL STRATEGIC COMPUTING INITIATIVE</a:t>
            </a:r>
          </a:p>
          <a:p>
            <a:r>
              <a:rPr lang="en-US" sz="1600" dirty="0"/>
              <a:t> </a:t>
            </a:r>
          </a:p>
          <a:p>
            <a:r>
              <a:rPr lang="en-US" sz="1600" dirty="0"/>
              <a:t>By the authority vested in me as President by the Constitution and the laws of the United States of America, and to maximize benefits of high-performance computing (HPC) research, development, and deployment, it is hereby ordered as follows:</a:t>
            </a:r>
          </a:p>
          <a:p>
            <a:endParaRPr lang="en-US" sz="1600" dirty="0"/>
          </a:p>
          <a:p>
            <a:endParaRPr lang="en-US" sz="1600" dirty="0"/>
          </a:p>
        </p:txBody>
      </p:sp>
      <p:sp>
        <p:nvSpPr>
          <p:cNvPr id="6" name="TextBox 5"/>
          <p:cNvSpPr txBox="1"/>
          <p:nvPr/>
        </p:nvSpPr>
        <p:spPr>
          <a:xfrm>
            <a:off x="3581400" y="4724401"/>
            <a:ext cx="5105400" cy="1323439"/>
          </a:xfrm>
          <a:prstGeom prst="rect">
            <a:avLst/>
          </a:prstGeom>
          <a:solidFill>
            <a:schemeClr val="bg1">
              <a:lumMod val="85000"/>
            </a:schemeClr>
          </a:solidFill>
          <a:effectLst>
            <a:outerShdw blurRad="50800" dist="762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dirty="0"/>
              <a:t>The NSCI is a whole-of-government effort designed to create a cohesive, multi-agency strategic vision and Federal investment strategy, executed in collaboration with industry and academia, to maximize the benefits of HPC for the United States.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180" y="2521158"/>
            <a:ext cx="2531971" cy="2501979"/>
          </a:xfrm>
          <a:prstGeom prst="rect">
            <a:avLst/>
          </a:prstGeom>
        </p:spPr>
      </p:pic>
    </p:spTree>
    <p:extLst>
      <p:ext uri="{BB962C8B-B14F-4D97-AF65-F5344CB8AC3E}">
        <p14:creationId xmlns:p14="http://schemas.microsoft.com/office/powerpoint/2010/main" val="274528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34" y="0"/>
            <a:ext cx="11817866" cy="1234742"/>
          </a:xfrm>
        </p:spPr>
        <p:txBody>
          <a:bodyPr>
            <a:noAutofit/>
          </a:bodyPr>
          <a:lstStyle/>
          <a:p>
            <a:pPr>
              <a:lnSpc>
                <a:spcPct val="80000"/>
              </a:lnSpc>
            </a:pPr>
            <a:r>
              <a:rPr lang="en-US" dirty="0" smtClean="0">
                <a:latin typeface="+mn-lt"/>
                <a:cs typeface="Calibri"/>
              </a:rPr>
              <a:t>National Strategic Computing Initiative</a:t>
            </a:r>
            <a:br>
              <a:rPr lang="en-US" dirty="0" smtClean="0">
                <a:latin typeface="+mn-lt"/>
                <a:cs typeface="Calibri"/>
              </a:rPr>
            </a:br>
            <a:r>
              <a:rPr lang="en-US" sz="3600" dirty="0" smtClean="0">
                <a:latin typeface="+mn-lt"/>
                <a:cs typeface="Calibri"/>
              </a:rPr>
              <a:t> </a:t>
            </a:r>
            <a:r>
              <a:rPr lang="en-US" sz="2800" dirty="0">
                <a:latin typeface="+mn-lt"/>
                <a:cs typeface="Calibri"/>
              </a:rPr>
              <a:t>July 29, </a:t>
            </a:r>
            <a:r>
              <a:rPr lang="en-US" sz="2800" dirty="0" smtClean="0">
                <a:latin typeface="+mn-lt"/>
                <a:cs typeface="Calibri"/>
              </a:rPr>
              <a:t>2015</a:t>
            </a:r>
            <a:endParaRPr lang="en-US" sz="2800" dirty="0">
              <a:latin typeface="+mn-lt"/>
              <a:cs typeface="Calibri"/>
            </a:endParaRPr>
          </a:p>
        </p:txBody>
      </p:sp>
      <p:sp>
        <p:nvSpPr>
          <p:cNvPr id="3" name="Content Placeholder 2"/>
          <p:cNvSpPr>
            <a:spLocks noGrp="1"/>
          </p:cNvSpPr>
          <p:nvPr>
            <p:ph idx="1"/>
          </p:nvPr>
        </p:nvSpPr>
        <p:spPr>
          <a:xfrm>
            <a:off x="594484" y="913076"/>
            <a:ext cx="5539515" cy="4762224"/>
          </a:xfrm>
        </p:spPr>
        <p:txBody>
          <a:bodyPr>
            <a:noAutofit/>
          </a:bodyPr>
          <a:lstStyle/>
          <a:p>
            <a:pPr marL="0" indent="0" algn="ctr">
              <a:spcBef>
                <a:spcPts val="0"/>
              </a:spcBef>
              <a:buNone/>
            </a:pPr>
            <a:r>
              <a:rPr lang="en-US" sz="2400" b="1" i="1" u="sng" dirty="0" smtClean="0"/>
              <a:t>INTENT</a:t>
            </a:r>
          </a:p>
          <a:p>
            <a:pPr>
              <a:spcBef>
                <a:spcPts val="1200"/>
              </a:spcBef>
            </a:pPr>
            <a:r>
              <a:rPr lang="en-US" sz="1800" b="1" dirty="0" smtClean="0"/>
              <a:t>National</a:t>
            </a:r>
          </a:p>
          <a:p>
            <a:pPr marL="566738" lvl="1" indent="-217488">
              <a:spcBef>
                <a:spcPts val="200"/>
              </a:spcBef>
              <a:buFont typeface="Lucida Grande"/>
              <a:buChar char="-"/>
            </a:pPr>
            <a:r>
              <a:rPr lang="en-US" sz="1600" dirty="0" smtClean="0"/>
              <a:t>“</a:t>
            </a:r>
            <a:r>
              <a:rPr lang="en-US" sz="1600" dirty="0"/>
              <a:t>Whole-of-government” / “whole-of-Nation” approach</a:t>
            </a:r>
          </a:p>
          <a:p>
            <a:pPr marL="566738" lvl="1" indent="-217488">
              <a:spcBef>
                <a:spcPts val="200"/>
              </a:spcBef>
              <a:buFont typeface="Lucida Grande"/>
              <a:buChar char="-"/>
            </a:pPr>
            <a:r>
              <a:rPr lang="en-US" sz="1600" dirty="0"/>
              <a:t>Public/private </a:t>
            </a:r>
            <a:r>
              <a:rPr lang="en-US" sz="1600" dirty="0">
                <a:solidFill>
                  <a:srgbClr val="4472C4"/>
                </a:solidFill>
              </a:rPr>
              <a:t>partnership with industry and academia</a:t>
            </a:r>
          </a:p>
          <a:p>
            <a:pPr>
              <a:spcBef>
                <a:spcPts val="600"/>
              </a:spcBef>
            </a:pPr>
            <a:r>
              <a:rPr lang="en-US" sz="1800" b="1" dirty="0" smtClean="0"/>
              <a:t>Strategic</a:t>
            </a:r>
          </a:p>
          <a:p>
            <a:pPr marL="566738" lvl="1" indent="-217488">
              <a:spcBef>
                <a:spcPts val="200"/>
              </a:spcBef>
              <a:buFont typeface="Lucida Grande"/>
              <a:buChar char="-"/>
            </a:pPr>
            <a:r>
              <a:rPr lang="en-US" sz="1600" dirty="0"/>
              <a:t>Leverage beyond individual programs</a:t>
            </a:r>
          </a:p>
          <a:p>
            <a:pPr marL="566738" lvl="1" indent="-217488">
              <a:spcBef>
                <a:spcPts val="200"/>
              </a:spcBef>
              <a:buFont typeface="Lucida Grande"/>
              <a:buChar char="-"/>
            </a:pPr>
            <a:r>
              <a:rPr lang="en-US" sz="1600" dirty="0"/>
              <a:t>Long time horizon (decade or more)</a:t>
            </a:r>
          </a:p>
          <a:p>
            <a:pPr>
              <a:spcBef>
                <a:spcPts val="600"/>
              </a:spcBef>
            </a:pPr>
            <a:r>
              <a:rPr lang="en-US" sz="1800" b="1" dirty="0" smtClean="0"/>
              <a:t>Computing</a:t>
            </a:r>
          </a:p>
          <a:p>
            <a:pPr marL="566738" lvl="1" indent="-217488">
              <a:spcBef>
                <a:spcPts val="200"/>
              </a:spcBef>
              <a:buFont typeface="Lucida Grande"/>
              <a:buChar char="-"/>
            </a:pPr>
            <a:r>
              <a:rPr lang="en-US" sz="1600" dirty="0"/>
              <a:t>HPC = </a:t>
            </a:r>
            <a:r>
              <a:rPr lang="en-US" sz="1600" u="sng" dirty="0">
                <a:solidFill>
                  <a:srgbClr val="4472C4"/>
                </a:solidFill>
              </a:rPr>
              <a:t>most advanced, capable computing technology available in a given era</a:t>
            </a:r>
          </a:p>
          <a:p>
            <a:pPr marL="566738" lvl="1" indent="-217488">
              <a:spcBef>
                <a:spcPts val="200"/>
              </a:spcBef>
              <a:buFont typeface="Lucida Grande"/>
              <a:buChar char="-"/>
            </a:pPr>
            <a:r>
              <a:rPr lang="en-US" sz="1600" dirty="0"/>
              <a:t>Multiple styles of computing /</a:t>
            </a:r>
            <a:r>
              <a:rPr lang="en-US" sz="1600" dirty="0" smtClean="0"/>
              <a:t> </a:t>
            </a:r>
            <a:r>
              <a:rPr lang="en-US" sz="1600" dirty="0"/>
              <a:t>all necessary infrastructure</a:t>
            </a:r>
          </a:p>
          <a:p>
            <a:pPr marL="566738" lvl="1" indent="-217488">
              <a:spcBef>
                <a:spcPts val="200"/>
              </a:spcBef>
              <a:buFont typeface="Lucida Grande"/>
              <a:buChar char="-"/>
            </a:pPr>
            <a:r>
              <a:rPr lang="en-US" sz="1600" dirty="0" smtClean="0"/>
              <a:t>Scope: everything </a:t>
            </a:r>
            <a:r>
              <a:rPr lang="en-US" sz="1600" dirty="0"/>
              <a:t>necessary </a:t>
            </a:r>
            <a:r>
              <a:rPr lang="en-US" sz="1600" dirty="0" smtClean="0"/>
              <a:t>for </a:t>
            </a:r>
            <a:r>
              <a:rPr lang="en-US" sz="1600" dirty="0"/>
              <a:t>fully integrated capability</a:t>
            </a:r>
          </a:p>
          <a:p>
            <a:pPr marL="800100" lvl="2" indent="-177800">
              <a:spcBef>
                <a:spcPts val="0"/>
              </a:spcBef>
              <a:buFont typeface="Wingdings" charset="2"/>
              <a:buChar char="§"/>
            </a:pPr>
            <a:r>
              <a:rPr lang="en-US" sz="1400" dirty="0" smtClean="0"/>
              <a:t>Theory and practice, software and hardware</a:t>
            </a:r>
          </a:p>
          <a:p>
            <a:pPr>
              <a:spcBef>
                <a:spcPts val="600"/>
              </a:spcBef>
            </a:pPr>
            <a:r>
              <a:rPr lang="en-US" sz="1800" b="1" dirty="0" smtClean="0"/>
              <a:t>Initiative</a:t>
            </a:r>
          </a:p>
          <a:p>
            <a:pPr marL="566738" lvl="1" indent="-217488">
              <a:spcBef>
                <a:spcPts val="200"/>
              </a:spcBef>
              <a:buFont typeface="Lucida Grande"/>
              <a:buChar char="-"/>
            </a:pPr>
            <a:r>
              <a:rPr lang="en-US" sz="1600" dirty="0"/>
              <a:t>Above baseline effort</a:t>
            </a:r>
          </a:p>
          <a:p>
            <a:pPr marL="566738" lvl="1" indent="-217488">
              <a:spcBef>
                <a:spcPts val="200"/>
              </a:spcBef>
              <a:buFont typeface="Lucida Grande"/>
              <a:buChar char="-"/>
            </a:pPr>
            <a:r>
              <a:rPr lang="en-US" sz="1600" dirty="0"/>
              <a:t>Link and lift efforts</a:t>
            </a:r>
          </a:p>
          <a:p>
            <a:pPr>
              <a:spcBef>
                <a:spcPts val="0"/>
              </a:spcBef>
            </a:pPr>
            <a:endParaRPr lang="en-US" sz="1800" dirty="0"/>
          </a:p>
        </p:txBody>
      </p:sp>
      <p:sp>
        <p:nvSpPr>
          <p:cNvPr id="9" name="Content Placeholder 3"/>
          <p:cNvSpPr txBox="1">
            <a:spLocks/>
          </p:cNvSpPr>
          <p:nvPr/>
        </p:nvSpPr>
        <p:spPr>
          <a:xfrm>
            <a:off x="6458265" y="918219"/>
            <a:ext cx="5215250" cy="3682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1800"/>
              </a:spcBef>
              <a:buNone/>
            </a:pPr>
            <a:r>
              <a:rPr lang="en-US" sz="2400" b="1" i="1" u="sng" dirty="0" smtClean="0"/>
              <a:t>STRATEGIC THEMES</a:t>
            </a:r>
            <a:endParaRPr lang="en-US" sz="2000" b="1" i="1" u="sng" dirty="0" smtClean="0"/>
          </a:p>
          <a:p>
            <a:pPr>
              <a:spcBef>
                <a:spcPts val="2400"/>
              </a:spcBef>
            </a:pPr>
            <a:r>
              <a:rPr lang="en-US" sz="1800" dirty="0" smtClean="0"/>
              <a:t>Create systems that can apply </a:t>
            </a:r>
            <a:r>
              <a:rPr lang="en-US" sz="1800" dirty="0" err="1" smtClean="0"/>
              <a:t>exaflops</a:t>
            </a:r>
            <a:r>
              <a:rPr lang="en-US" sz="1800" dirty="0" smtClean="0"/>
              <a:t> of computing power to </a:t>
            </a:r>
            <a:r>
              <a:rPr lang="en-US" sz="1800" dirty="0" err="1" smtClean="0"/>
              <a:t>exabytes</a:t>
            </a:r>
            <a:r>
              <a:rPr lang="en-US" sz="1800" dirty="0" smtClean="0"/>
              <a:t> of data</a:t>
            </a:r>
          </a:p>
          <a:p>
            <a:pPr>
              <a:spcBef>
                <a:spcPts val="2400"/>
              </a:spcBef>
            </a:pPr>
            <a:r>
              <a:rPr lang="en-US" sz="1800" b="1" dirty="0" smtClean="0">
                <a:solidFill>
                  <a:srgbClr val="FF0000"/>
                </a:solidFill>
              </a:rPr>
              <a:t>Keep the U.S. at the forefront of HPC capabilities</a:t>
            </a:r>
          </a:p>
          <a:p>
            <a:pPr>
              <a:spcBef>
                <a:spcPts val="2400"/>
              </a:spcBef>
            </a:pPr>
            <a:r>
              <a:rPr lang="en-US" sz="1800" dirty="0" smtClean="0"/>
              <a:t>Improve HPC application developer productivity </a:t>
            </a:r>
          </a:p>
          <a:p>
            <a:pPr>
              <a:spcBef>
                <a:spcPts val="2400"/>
              </a:spcBef>
            </a:pPr>
            <a:r>
              <a:rPr lang="en-US" sz="1800" dirty="0" smtClean="0"/>
              <a:t>Make HPC readily available</a:t>
            </a:r>
          </a:p>
          <a:p>
            <a:pPr>
              <a:spcBef>
                <a:spcPts val="2400"/>
              </a:spcBef>
            </a:pPr>
            <a:r>
              <a:rPr lang="en-US" sz="1800" b="1" dirty="0" smtClean="0">
                <a:solidFill>
                  <a:srgbClr val="FF0000"/>
                </a:solidFill>
              </a:rPr>
              <a:t>Establish hardware technology for future HPC systems</a:t>
            </a:r>
            <a:endParaRPr lang="en-US" sz="1800" b="1" dirty="0">
              <a:solidFill>
                <a:srgbClr val="FF0000"/>
              </a:solidFill>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76552" y="4601107"/>
            <a:ext cx="2071573" cy="2047021"/>
          </a:xfrm>
          <a:prstGeom prst="rect">
            <a:avLst/>
          </a:prstGeom>
        </p:spPr>
      </p:pic>
      <p:sp>
        <p:nvSpPr>
          <p:cNvPr id="5" name="Date Placeholder 4"/>
          <p:cNvSpPr>
            <a:spLocks noGrp="1"/>
          </p:cNvSpPr>
          <p:nvPr>
            <p:ph type="dt" sz="half" idx="2"/>
          </p:nvPr>
        </p:nvSpPr>
        <p:spPr/>
        <p:txBody>
          <a:bodyPr/>
          <a:lstStyle/>
          <a:p>
            <a:fld id="{A50661B4-4E74-DB49-B882-CF07A6F1C79B}" type="datetime4">
              <a:rPr lang="en-US" smtClean="0"/>
              <a:t>July 27, 2016</a:t>
            </a:fld>
            <a:endParaRPr lang="en-US" dirty="0"/>
          </a:p>
        </p:txBody>
      </p:sp>
      <p:sp>
        <p:nvSpPr>
          <p:cNvPr id="7" name="Footer Placeholder 6"/>
          <p:cNvSpPr>
            <a:spLocks noGrp="1"/>
          </p:cNvSpPr>
          <p:nvPr>
            <p:ph type="ftr" sz="quarter" idx="3"/>
          </p:nvPr>
        </p:nvSpPr>
        <p:spPr/>
        <p:txBody>
          <a:bodyPr/>
          <a:lstStyle/>
          <a:p>
            <a:r>
              <a:rPr lang="en-US" smtClean="0"/>
              <a:t>William Harrod</a:t>
            </a:r>
            <a:endParaRPr lang="en-US" dirty="0"/>
          </a:p>
        </p:txBody>
      </p:sp>
      <p:sp>
        <p:nvSpPr>
          <p:cNvPr id="8" name="Slide Number Placeholder 7"/>
          <p:cNvSpPr>
            <a:spLocks noGrp="1"/>
          </p:cNvSpPr>
          <p:nvPr>
            <p:ph type="sldNum" sz="quarter" idx="4"/>
          </p:nvPr>
        </p:nvSpPr>
        <p:spPr/>
        <p:txBody>
          <a:bodyPr/>
          <a:lstStyle/>
          <a:p>
            <a:fld id="{1A2BC74A-AC62-7744-B3A5-B2ECE393C139}" type="slidenum">
              <a:rPr lang="en-US" smtClean="0"/>
              <a:pPr/>
              <a:t>5</a:t>
            </a:fld>
            <a:endParaRPr lang="en-US" dirty="0"/>
          </a:p>
        </p:txBody>
      </p:sp>
    </p:spTree>
    <p:extLst>
      <p:ext uri="{BB962C8B-B14F-4D97-AF65-F5344CB8AC3E}">
        <p14:creationId xmlns:p14="http://schemas.microsoft.com/office/powerpoint/2010/main" val="380226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Hardware Technology Challenges</a:t>
            </a:r>
            <a:br>
              <a:rPr lang="en-US" dirty="0" smtClean="0"/>
            </a:br>
            <a:r>
              <a:rPr lang="en-US" sz="2400" dirty="0" smtClean="0"/>
              <a:t>NSCI</a:t>
            </a:r>
            <a:endParaRPr lang="en-US" sz="2400" dirty="0"/>
          </a:p>
        </p:txBody>
      </p:sp>
      <p:sp>
        <p:nvSpPr>
          <p:cNvPr id="3" name="Content Placeholder 2"/>
          <p:cNvSpPr>
            <a:spLocks noGrp="1"/>
          </p:cNvSpPr>
          <p:nvPr>
            <p:ph idx="1"/>
          </p:nvPr>
        </p:nvSpPr>
        <p:spPr/>
        <p:txBody>
          <a:bodyPr>
            <a:normAutofit lnSpcReduction="10000"/>
          </a:bodyPr>
          <a:lstStyle/>
          <a:p>
            <a:r>
              <a:rPr lang="en-US" dirty="0" smtClean="0"/>
              <a:t>Extending CMOS</a:t>
            </a:r>
          </a:p>
          <a:p>
            <a:pPr lvl="1"/>
            <a:r>
              <a:rPr lang="en-US" dirty="0" smtClean="0"/>
              <a:t>Serious problems as transistor lengths approach 5nm (Feature size 1.5nm)</a:t>
            </a:r>
          </a:p>
          <a:p>
            <a:pPr lvl="1"/>
            <a:r>
              <a:rPr lang="en-US" dirty="0" smtClean="0"/>
              <a:t>International Technology Roadmap for Semiconductors predicts 2028</a:t>
            </a:r>
          </a:p>
          <a:p>
            <a:r>
              <a:rPr lang="en-US" dirty="0" smtClean="0"/>
              <a:t>Other Possibilities</a:t>
            </a:r>
          </a:p>
          <a:p>
            <a:pPr lvl="1"/>
            <a:r>
              <a:rPr lang="en-US" dirty="0" err="1" smtClean="0"/>
              <a:t>Memristors</a:t>
            </a:r>
            <a:r>
              <a:rPr lang="en-US" dirty="0" smtClean="0"/>
              <a:t>, carbon nanotubes, cryogenic operation, quantum computing</a:t>
            </a:r>
          </a:p>
          <a:p>
            <a:pPr lvl="1"/>
            <a:r>
              <a:rPr lang="en-US" dirty="0" smtClean="0"/>
              <a:t>All show promise, but nowhere near commercial deployment</a:t>
            </a:r>
          </a:p>
          <a:p>
            <a:pPr lvl="1"/>
            <a:r>
              <a:rPr lang="en-US" dirty="0" smtClean="0"/>
              <a:t>HPC technology must fit within much larger context of consumer products</a:t>
            </a:r>
          </a:p>
          <a:p>
            <a:r>
              <a:rPr lang="en-US" dirty="0" smtClean="0"/>
              <a:t>Other Impacts</a:t>
            </a:r>
          </a:p>
          <a:p>
            <a:pPr lvl="1"/>
            <a:r>
              <a:rPr lang="en-US" dirty="0" smtClean="0"/>
              <a:t>New architectures</a:t>
            </a:r>
          </a:p>
          <a:p>
            <a:pPr lvl="1"/>
            <a:r>
              <a:rPr lang="en-US" dirty="0" smtClean="0"/>
              <a:t>New programming models based on localized data</a:t>
            </a:r>
          </a:p>
          <a:p>
            <a:pPr lvl="1"/>
            <a:r>
              <a:rPr lang="en-US" dirty="0" smtClean="0"/>
              <a:t>Need for fault tolerance at higher hardware and software layers</a:t>
            </a:r>
          </a:p>
          <a:p>
            <a:pPr lvl="1"/>
            <a:r>
              <a:rPr lang="en-US" dirty="0" smtClean="0"/>
              <a:t>New algorithms, languages, software</a:t>
            </a:r>
          </a:p>
          <a:p>
            <a:pPr lvl="1"/>
            <a:endParaRPr lang="en-US" dirty="0" smtClean="0"/>
          </a:p>
        </p:txBody>
      </p:sp>
      <p:sp>
        <p:nvSpPr>
          <p:cNvPr id="4" name="Date Placeholder 3"/>
          <p:cNvSpPr>
            <a:spLocks noGrp="1"/>
          </p:cNvSpPr>
          <p:nvPr>
            <p:ph type="dt" sz="half" idx="2"/>
          </p:nvPr>
        </p:nvSpPr>
        <p:spPr/>
        <p:txBody>
          <a:bodyPr/>
          <a:lstStyle/>
          <a:p>
            <a:fld id="{52EEFB65-29B1-804C-91B8-4BCF468A1DC0}" type="datetime4">
              <a:rPr lang="en-US" smtClean="0"/>
              <a:t>July 27, 2016</a:t>
            </a:fld>
            <a:endParaRPr lang="en-US" dirty="0"/>
          </a:p>
        </p:txBody>
      </p:sp>
      <p:sp>
        <p:nvSpPr>
          <p:cNvPr id="5" name="Footer Placeholder 4"/>
          <p:cNvSpPr>
            <a:spLocks noGrp="1"/>
          </p:cNvSpPr>
          <p:nvPr>
            <p:ph type="ftr" sz="quarter" idx="3"/>
          </p:nvPr>
        </p:nvSpPr>
        <p:spPr/>
        <p:txBody>
          <a:bodyPr/>
          <a:lstStyle/>
          <a:p>
            <a:r>
              <a:rPr lang="en-US" smtClean="0"/>
              <a:t>William Harrod</a:t>
            </a:r>
            <a:endParaRPr lang="en-US" dirty="0"/>
          </a:p>
        </p:txBody>
      </p:sp>
      <p:sp>
        <p:nvSpPr>
          <p:cNvPr id="6" name="Slide Number Placeholder 5"/>
          <p:cNvSpPr>
            <a:spLocks noGrp="1"/>
          </p:cNvSpPr>
          <p:nvPr>
            <p:ph type="sldNum" sz="quarter" idx="4"/>
          </p:nvPr>
        </p:nvSpPr>
        <p:spPr/>
        <p:txBody>
          <a:bodyPr/>
          <a:lstStyle/>
          <a:p>
            <a:fld id="{1A2BC74A-AC62-7744-B3A5-B2ECE393C139}" type="slidenum">
              <a:rPr lang="en-US" smtClean="0"/>
              <a:pPr/>
              <a:t>6</a:t>
            </a:fld>
            <a:endParaRPr lang="en-US" dirty="0"/>
          </a:p>
        </p:txBody>
      </p:sp>
    </p:spTree>
    <p:extLst>
      <p:ext uri="{BB962C8B-B14F-4D97-AF65-F5344CB8AC3E}">
        <p14:creationId xmlns:p14="http://schemas.microsoft.com/office/powerpoint/2010/main" val="147541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7800" y="0"/>
            <a:ext cx="5398247" cy="1325563"/>
          </a:xfrm>
        </p:spPr>
        <p:txBody>
          <a:bodyPr>
            <a:normAutofit/>
          </a:bodyPr>
          <a:lstStyle/>
          <a:p>
            <a:pPr>
              <a:lnSpc>
                <a:spcPct val="80000"/>
              </a:lnSpc>
              <a:defRPr/>
            </a:pPr>
            <a:r>
              <a:rPr lang="en-US" sz="4000" dirty="0">
                <a:latin typeface="Calibri" charset="0"/>
                <a:cs typeface="Calibri" charset="0"/>
                <a:sym typeface="Calibri" charset="0"/>
              </a:rPr>
              <a:t>Uncertainty Threatens </a:t>
            </a:r>
            <a:r>
              <a:rPr lang="en-US" sz="4000" dirty="0" smtClean="0">
                <a:latin typeface="Calibri" charset="0"/>
                <a:cs typeface="Calibri" charset="0"/>
                <a:sym typeface="Calibri" charset="0"/>
              </a:rPr>
              <a:t/>
            </a:r>
            <a:br>
              <a:rPr lang="en-US" sz="4000" dirty="0" smtClean="0">
                <a:latin typeface="Calibri" charset="0"/>
                <a:cs typeface="Calibri" charset="0"/>
                <a:sym typeface="Calibri" charset="0"/>
              </a:rPr>
            </a:br>
            <a:r>
              <a:rPr lang="en-US" sz="4000" dirty="0" smtClean="0">
                <a:latin typeface="Calibri" charset="0"/>
                <a:cs typeface="Calibri" charset="0"/>
                <a:sym typeface="Calibri" charset="0"/>
              </a:rPr>
              <a:t>US Economic Growth</a:t>
            </a:r>
            <a:endParaRPr lang="en-US" sz="4800" dirty="0" smtClean="0"/>
          </a:p>
        </p:txBody>
      </p:sp>
      <p:sp>
        <p:nvSpPr>
          <p:cNvPr id="35841" name="Rectangle 1"/>
          <p:cNvSpPr>
            <a:spLocks noGrp="1"/>
          </p:cNvSpPr>
          <p:nvPr>
            <p:ph idx="1"/>
          </p:nvPr>
        </p:nvSpPr>
        <p:spPr bwMode="auto">
          <a:xfrm>
            <a:off x="205049" y="1372009"/>
            <a:ext cx="5032434" cy="495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rtlCol="0" anchor="t" anchorCtr="0" compatLnSpc="1">
            <a:prstTxWarp prst="textNoShape">
              <a:avLst/>
            </a:prstTxWarp>
            <a:normAutofit fontScale="92500" lnSpcReduction="20000"/>
          </a:bodyPr>
          <a:lstStyle/>
          <a:p>
            <a:pPr marL="165100" indent="-165100">
              <a:lnSpc>
                <a:spcPct val="95000"/>
              </a:lnSpc>
              <a:spcBef>
                <a:spcPts val="600"/>
              </a:spcBef>
              <a:buFont typeface="Arial" charset="0"/>
              <a:buChar char="•"/>
              <a:defRPr/>
            </a:pPr>
            <a:r>
              <a:rPr lang="en-US" sz="2000" dirty="0">
                <a:solidFill>
                  <a:srgbClr val="3B65B3"/>
                </a:solidFill>
                <a:cs typeface="Calibri" charset="0"/>
                <a:sym typeface="Calibri" charset="0"/>
              </a:rPr>
              <a:t>The world has changed – technology is changing </a:t>
            </a:r>
            <a:r>
              <a:rPr lang="en-US" sz="2000" dirty="0" smtClean="0">
                <a:solidFill>
                  <a:srgbClr val="3B65B3"/>
                </a:solidFill>
                <a:cs typeface="Calibri" charset="0"/>
                <a:sym typeface="Calibri" charset="0"/>
              </a:rPr>
              <a:t/>
            </a:r>
            <a:br>
              <a:rPr lang="en-US" sz="2000" dirty="0" smtClean="0">
                <a:solidFill>
                  <a:srgbClr val="3B65B3"/>
                </a:solidFill>
                <a:cs typeface="Calibri" charset="0"/>
                <a:sym typeface="Calibri" charset="0"/>
              </a:rPr>
            </a:br>
            <a:r>
              <a:rPr lang="en-US" sz="2000" dirty="0" smtClean="0">
                <a:solidFill>
                  <a:srgbClr val="3B65B3"/>
                </a:solidFill>
                <a:cs typeface="Calibri" charset="0"/>
                <a:sym typeface="Calibri" charset="0"/>
              </a:rPr>
              <a:t>at </a:t>
            </a:r>
            <a:r>
              <a:rPr lang="en-US" sz="2000" dirty="0">
                <a:solidFill>
                  <a:srgbClr val="3B65B3"/>
                </a:solidFill>
                <a:cs typeface="Calibri" charset="0"/>
                <a:sym typeface="Calibri" charset="0"/>
              </a:rPr>
              <a:t>a dramatic rate</a:t>
            </a:r>
          </a:p>
          <a:p>
            <a:pPr marL="395288" lvl="1" indent="-163513">
              <a:lnSpc>
                <a:spcPct val="95000"/>
              </a:lnSpc>
              <a:spcBef>
                <a:spcPts val="400"/>
              </a:spcBef>
              <a:buFont typeface="Arial" charset="0"/>
              <a:buChar char="–"/>
              <a:tabLst>
                <a:tab pos="457200" algn="l"/>
              </a:tabLst>
              <a:defRPr/>
            </a:pPr>
            <a:r>
              <a:rPr lang="en-US" sz="2100" dirty="0">
                <a:solidFill>
                  <a:srgbClr val="3B65B3"/>
                </a:solidFill>
                <a:ea typeface="ＭＳ Ｐゴシック" charset="0"/>
                <a:cs typeface="Calibri" charset="0"/>
                <a:sym typeface="Calibri" charset="0"/>
              </a:rPr>
              <a:t>Dennard Scaling has ended</a:t>
            </a:r>
          </a:p>
          <a:p>
            <a:pPr marL="395288" lvl="1" indent="-163513">
              <a:lnSpc>
                <a:spcPct val="95000"/>
              </a:lnSpc>
              <a:spcBef>
                <a:spcPts val="400"/>
              </a:spcBef>
              <a:buFont typeface="Arial" charset="0"/>
              <a:buChar char="–"/>
              <a:tabLst>
                <a:tab pos="457200" algn="l"/>
              </a:tabLst>
              <a:defRPr/>
            </a:pPr>
            <a:r>
              <a:rPr lang="en-US" sz="2100" dirty="0">
                <a:solidFill>
                  <a:srgbClr val="3B65B3"/>
                </a:solidFill>
                <a:ea typeface="ＭＳ Ｐゴシック" charset="0"/>
                <a:cs typeface="Calibri" charset="0"/>
                <a:sym typeface="Calibri" charset="0"/>
              </a:rPr>
              <a:t>End of Moore</a:t>
            </a:r>
            <a:r>
              <a:rPr lang="fr-FR" altLang="ja-JP" sz="2100" dirty="0">
                <a:solidFill>
                  <a:srgbClr val="3B65B3"/>
                </a:solidFill>
                <a:ea typeface="ＭＳ Ｐゴシック" charset="0"/>
                <a:cs typeface="Calibri" charset="0"/>
                <a:sym typeface="Calibri" charset="0"/>
              </a:rPr>
              <a:t>'</a:t>
            </a:r>
            <a:r>
              <a:rPr lang="en-US" sz="2100" dirty="0">
                <a:solidFill>
                  <a:srgbClr val="3B65B3"/>
                </a:solidFill>
                <a:ea typeface="ＭＳ Ｐゴシック" charset="0"/>
                <a:cs typeface="Calibri" charset="0"/>
                <a:sym typeface="Calibri" charset="0"/>
              </a:rPr>
              <a:t>s Law looming</a:t>
            </a:r>
          </a:p>
          <a:p>
            <a:pPr marL="165100" indent="-165100">
              <a:lnSpc>
                <a:spcPct val="95000"/>
              </a:lnSpc>
              <a:spcBef>
                <a:spcPts val="1200"/>
              </a:spcBef>
              <a:buFont typeface="Arial" charset="0"/>
              <a:buChar char="•"/>
              <a:defRPr/>
            </a:pPr>
            <a:r>
              <a:rPr lang="en-US" sz="2000" dirty="0">
                <a:solidFill>
                  <a:srgbClr val="3B65B3"/>
                </a:solidFill>
                <a:cs typeface="Calibri" charset="0"/>
                <a:sym typeface="Calibri" charset="0"/>
              </a:rPr>
              <a:t>The IT </a:t>
            </a:r>
            <a:r>
              <a:rPr lang="en-US" sz="2100" dirty="0">
                <a:solidFill>
                  <a:srgbClr val="3B65B3"/>
                </a:solidFill>
                <a:ea typeface="ＭＳ Ｐゴシック" charset="0"/>
                <a:cs typeface="Calibri" charset="0"/>
                <a:sym typeface="Calibri" charset="0"/>
              </a:rPr>
              <a:t>marketplace</a:t>
            </a:r>
            <a:r>
              <a:rPr lang="en-US" sz="2000" dirty="0">
                <a:solidFill>
                  <a:srgbClr val="3B65B3"/>
                </a:solidFill>
                <a:cs typeface="Calibri" charset="0"/>
                <a:sym typeface="Calibri" charset="0"/>
              </a:rPr>
              <a:t> is also </a:t>
            </a:r>
            <a:r>
              <a:rPr lang="en-US" sz="2000" dirty="0" smtClean="0">
                <a:solidFill>
                  <a:srgbClr val="3B65B3"/>
                </a:solidFill>
                <a:cs typeface="Calibri" charset="0"/>
                <a:sym typeface="Calibri" charset="0"/>
              </a:rPr>
              <a:t>changing </a:t>
            </a:r>
            <a:r>
              <a:rPr lang="en-US" sz="2000" dirty="0">
                <a:solidFill>
                  <a:srgbClr val="3B65B3"/>
                </a:solidFill>
                <a:cs typeface="Calibri" charset="0"/>
                <a:sym typeface="Calibri" charset="0"/>
              </a:rPr>
              <a:t>dramatically</a:t>
            </a:r>
          </a:p>
          <a:p>
            <a:pPr marL="395288" lvl="1" indent="-163513">
              <a:lnSpc>
                <a:spcPct val="95000"/>
              </a:lnSpc>
              <a:spcBef>
                <a:spcPts val="400"/>
              </a:spcBef>
              <a:buFont typeface="Arial" charset="0"/>
              <a:buChar char="–"/>
              <a:tabLst>
                <a:tab pos="457200" algn="l"/>
              </a:tabLst>
              <a:defRPr/>
            </a:pPr>
            <a:r>
              <a:rPr lang="en-US" sz="2000" dirty="0" smtClean="0">
                <a:solidFill>
                  <a:srgbClr val="3B65B3"/>
                </a:solidFill>
                <a:ea typeface="ＭＳ Ｐゴシック" charset="0"/>
                <a:cs typeface="Calibri" charset="0"/>
                <a:sym typeface="Calibri" charset="0"/>
              </a:rPr>
              <a:t>PC sales have flattened</a:t>
            </a:r>
          </a:p>
          <a:p>
            <a:pPr marL="395288" lvl="1" indent="-163513">
              <a:lnSpc>
                <a:spcPct val="95000"/>
              </a:lnSpc>
              <a:spcBef>
                <a:spcPts val="400"/>
              </a:spcBef>
              <a:buFont typeface="Arial" charset="0"/>
              <a:buChar char="–"/>
              <a:tabLst>
                <a:tab pos="457200" algn="l"/>
              </a:tabLst>
              <a:defRPr/>
            </a:pPr>
            <a:r>
              <a:rPr lang="en-US" sz="2000" dirty="0" smtClean="0">
                <a:solidFill>
                  <a:srgbClr val="3B65B3"/>
                </a:solidFill>
                <a:ea typeface="ＭＳ Ｐゴシック" charset="0"/>
                <a:cs typeface="Calibri" charset="0"/>
                <a:sym typeface="Calibri" charset="0"/>
              </a:rPr>
              <a:t>Handhelds dominate growth, H/W  and S/W</a:t>
            </a:r>
          </a:p>
          <a:p>
            <a:pPr marL="395288" lvl="1" indent="-163513">
              <a:lnSpc>
                <a:spcPct val="95000"/>
              </a:lnSpc>
              <a:spcBef>
                <a:spcPts val="400"/>
              </a:spcBef>
              <a:buFont typeface="Arial" charset="0"/>
              <a:buChar char="–"/>
              <a:tabLst>
                <a:tab pos="457200" algn="l"/>
              </a:tabLst>
              <a:defRPr/>
            </a:pPr>
            <a:r>
              <a:rPr lang="en-US" sz="2000" dirty="0">
                <a:solidFill>
                  <a:srgbClr val="3B65B3"/>
                </a:solidFill>
                <a:ea typeface="ＭＳ Ｐゴシック" charset="0"/>
                <a:cs typeface="Calibri" charset="0"/>
              </a:rPr>
              <a:t>Internet of Things (</a:t>
            </a:r>
            <a:r>
              <a:rPr lang="en-US" sz="2000" dirty="0" err="1">
                <a:solidFill>
                  <a:srgbClr val="3B65B3"/>
                </a:solidFill>
                <a:ea typeface="ＭＳ Ｐゴシック" charset="0"/>
                <a:cs typeface="Calibri" charset="0"/>
              </a:rPr>
              <a:t>IoT</a:t>
            </a:r>
            <a:r>
              <a:rPr lang="en-US" sz="2000" dirty="0" smtClean="0">
                <a:solidFill>
                  <a:srgbClr val="3B65B3"/>
                </a:solidFill>
                <a:ea typeface="ＭＳ Ｐゴシック" charset="0"/>
                <a:cs typeface="Calibri" charset="0"/>
              </a:rPr>
              <a:t>): explosive growth</a:t>
            </a:r>
            <a:endParaRPr lang="en-US" sz="2000" dirty="0">
              <a:solidFill>
                <a:srgbClr val="3B65B3"/>
              </a:solidFill>
              <a:ea typeface="ＭＳ Ｐゴシック" charset="0"/>
              <a:cs typeface="Calibri" charset="0"/>
              <a:sym typeface="Calibri" charset="0"/>
            </a:endParaRPr>
          </a:p>
          <a:p>
            <a:pPr marL="395288" lvl="1" indent="-163513">
              <a:lnSpc>
                <a:spcPct val="95000"/>
              </a:lnSpc>
              <a:spcBef>
                <a:spcPts val="400"/>
              </a:spcBef>
              <a:buFont typeface="Arial" charset="0"/>
              <a:buChar char="–"/>
              <a:tabLst>
                <a:tab pos="457200" algn="l"/>
              </a:tabLst>
              <a:defRPr/>
            </a:pPr>
            <a:r>
              <a:rPr lang="en-US" sz="2000" dirty="0" smtClean="0">
                <a:solidFill>
                  <a:srgbClr val="3B65B3"/>
                </a:solidFill>
                <a:ea typeface="ＭＳ Ｐゴシック" charset="0"/>
                <a:cs typeface="Calibri" charset="0"/>
                <a:sym typeface="Calibri" charset="0"/>
              </a:rPr>
              <a:t>HPC vendor uncertainty</a:t>
            </a:r>
          </a:p>
          <a:p>
            <a:pPr marL="165100" indent="-165100">
              <a:lnSpc>
                <a:spcPct val="95000"/>
              </a:lnSpc>
              <a:spcBef>
                <a:spcPts val="600"/>
              </a:spcBef>
              <a:buFont typeface="Arial" charset="0"/>
              <a:buChar char="•"/>
              <a:tabLst>
                <a:tab pos="457200" algn="l"/>
              </a:tabLst>
              <a:defRPr/>
            </a:pPr>
            <a:r>
              <a:rPr lang="en-US" sz="2000" dirty="0" smtClean="0">
                <a:solidFill>
                  <a:srgbClr val="3B65B3"/>
                </a:solidFill>
                <a:cs typeface="Calibri" charset="0"/>
                <a:sym typeface="Calibri" charset="0"/>
              </a:rPr>
              <a:t>Semiconductors </a:t>
            </a:r>
            <a:r>
              <a:rPr lang="en-US" sz="2000" dirty="0">
                <a:solidFill>
                  <a:srgbClr val="3B65B3"/>
                </a:solidFill>
                <a:cs typeface="Calibri" charset="0"/>
                <a:sym typeface="Calibri" charset="0"/>
              </a:rPr>
              <a:t>were America’s number three manufactured export over the last five </a:t>
            </a:r>
            <a:r>
              <a:rPr lang="en-US" sz="2000" dirty="0" smtClean="0">
                <a:solidFill>
                  <a:srgbClr val="3B65B3"/>
                </a:solidFill>
                <a:cs typeface="Calibri" charset="0"/>
                <a:sym typeface="Calibri" charset="0"/>
              </a:rPr>
              <a:t>years</a:t>
            </a:r>
          </a:p>
          <a:p>
            <a:pPr marL="395288" lvl="1" indent="-163513">
              <a:lnSpc>
                <a:spcPct val="95000"/>
              </a:lnSpc>
              <a:spcBef>
                <a:spcPts val="400"/>
              </a:spcBef>
              <a:buFont typeface="Arial" charset="0"/>
              <a:buChar char="–"/>
              <a:tabLst>
                <a:tab pos="457200" algn="l"/>
              </a:tabLst>
              <a:defRPr/>
            </a:pPr>
            <a:r>
              <a:rPr lang="en-US" sz="2100" dirty="0">
                <a:solidFill>
                  <a:srgbClr val="3B65B3"/>
                </a:solidFill>
                <a:ea typeface="ＭＳ Ｐゴシック" charset="0"/>
                <a:cs typeface="Calibri" charset="0"/>
                <a:sym typeface="Calibri" charset="0"/>
              </a:rPr>
              <a:t>2014 sales were $172.9 billion</a:t>
            </a:r>
          </a:p>
          <a:p>
            <a:pPr marL="395288" lvl="1" indent="-163513">
              <a:lnSpc>
                <a:spcPct val="95000"/>
              </a:lnSpc>
              <a:spcBef>
                <a:spcPts val="400"/>
              </a:spcBef>
              <a:buFont typeface="Arial" charset="0"/>
              <a:buChar char="–"/>
              <a:tabLst>
                <a:tab pos="457200" algn="l"/>
              </a:tabLst>
              <a:defRPr/>
            </a:pPr>
            <a:r>
              <a:rPr lang="en-US" sz="2100" dirty="0">
                <a:solidFill>
                  <a:srgbClr val="3B65B3"/>
                </a:solidFill>
                <a:ea typeface="ＭＳ Ｐゴシック" charset="0"/>
                <a:cs typeface="Calibri" charset="0"/>
                <a:sym typeface="Calibri" charset="0"/>
              </a:rPr>
              <a:t>51 percent of the $335.8 billion global market</a:t>
            </a:r>
          </a:p>
          <a:p>
            <a:pPr marL="165100" indent="-165100">
              <a:lnSpc>
                <a:spcPct val="95000"/>
              </a:lnSpc>
              <a:spcBef>
                <a:spcPts val="1200"/>
              </a:spcBef>
              <a:buFont typeface="Arial" charset="0"/>
              <a:buChar char="•"/>
              <a:tabLst>
                <a:tab pos="457200" algn="l"/>
              </a:tabLst>
              <a:defRPr/>
            </a:pPr>
            <a:r>
              <a:rPr lang="en-US" sz="2000" dirty="0" smtClean="0">
                <a:solidFill>
                  <a:srgbClr val="3B65B3"/>
                </a:solidFill>
                <a:cs typeface="Calibri" charset="0"/>
                <a:sym typeface="Calibri" charset="0"/>
              </a:rPr>
              <a:t>Nine </a:t>
            </a:r>
            <a:r>
              <a:rPr lang="en-US" sz="2000" dirty="0">
                <a:solidFill>
                  <a:srgbClr val="3B65B3"/>
                </a:solidFill>
                <a:cs typeface="Calibri" charset="0"/>
                <a:sym typeface="Calibri" charset="0"/>
              </a:rPr>
              <a:t>out of the top 20 semiconductor companies are </a:t>
            </a:r>
            <a:r>
              <a:rPr lang="en-US" sz="2000" dirty="0" smtClean="0">
                <a:solidFill>
                  <a:srgbClr val="3B65B3"/>
                </a:solidFill>
                <a:cs typeface="Calibri" charset="0"/>
                <a:sym typeface="Calibri" charset="0"/>
              </a:rPr>
              <a:t>American</a:t>
            </a:r>
          </a:p>
          <a:p>
            <a:pPr marL="165100" indent="-165100">
              <a:lnSpc>
                <a:spcPct val="95000"/>
              </a:lnSpc>
              <a:spcBef>
                <a:spcPts val="1200"/>
              </a:spcBef>
              <a:buFont typeface="Arial" charset="0"/>
              <a:buChar char="•"/>
              <a:tabLst>
                <a:tab pos="457200" algn="l"/>
              </a:tabLst>
              <a:defRPr/>
            </a:pPr>
            <a:r>
              <a:rPr lang="en-US" sz="2100" dirty="0">
                <a:solidFill>
                  <a:srgbClr val="3B65B3"/>
                </a:solidFill>
                <a:cs typeface="Calibri" charset="0"/>
              </a:rPr>
              <a:t>Worldwide OEM Electronics Assembly Market 2015 - </a:t>
            </a:r>
            <a:r>
              <a:rPr lang="en-US" sz="2100" dirty="0" smtClean="0">
                <a:solidFill>
                  <a:srgbClr val="3B65B3"/>
                </a:solidFill>
                <a:cs typeface="Calibri" charset="0"/>
              </a:rPr>
              <a:t>Estimated </a:t>
            </a:r>
            <a:r>
              <a:rPr lang="en-US" sz="2100" dirty="0">
                <a:solidFill>
                  <a:srgbClr val="3B65B3"/>
                </a:solidFill>
                <a:cs typeface="Calibri" charset="0"/>
              </a:rPr>
              <a:t>at </a:t>
            </a:r>
            <a:r>
              <a:rPr lang="en-US" sz="2100" dirty="0" smtClean="0">
                <a:solidFill>
                  <a:srgbClr val="3B65B3"/>
                </a:solidFill>
                <a:cs typeface="Calibri" charset="0"/>
              </a:rPr>
              <a:t> &gt; $</a:t>
            </a:r>
            <a:r>
              <a:rPr lang="en-US" sz="2100" dirty="0">
                <a:solidFill>
                  <a:srgbClr val="3B65B3"/>
                </a:solidFill>
                <a:cs typeface="Calibri" charset="0"/>
              </a:rPr>
              <a:t>1.4 Trillion</a:t>
            </a:r>
            <a:endParaRPr lang="en-US" sz="2100" dirty="0">
              <a:solidFill>
                <a:srgbClr val="3B65B3"/>
              </a:solidFill>
              <a:cs typeface="Calibri" charset="0"/>
              <a:sym typeface="Calibri"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35603" y="2640656"/>
            <a:ext cx="6481156" cy="3898722"/>
          </a:xfrm>
          <a:prstGeom prst="rect">
            <a:avLst/>
          </a:prstGeom>
        </p:spPr>
      </p:pic>
      <p:sp>
        <p:nvSpPr>
          <p:cNvPr id="7" name="TextBox 6"/>
          <p:cNvSpPr txBox="1"/>
          <p:nvPr/>
        </p:nvSpPr>
        <p:spPr>
          <a:xfrm>
            <a:off x="9911059" y="3219499"/>
            <a:ext cx="1360116" cy="369332"/>
          </a:xfrm>
          <a:prstGeom prst="rect">
            <a:avLst/>
          </a:prstGeom>
          <a:noFill/>
        </p:spPr>
        <p:txBody>
          <a:bodyPr wrap="none" rtlCol="0">
            <a:spAutoFit/>
          </a:bodyPr>
          <a:lstStyle/>
          <a:p>
            <a:r>
              <a:rPr lang="en-US" i="1" dirty="0" smtClean="0">
                <a:solidFill>
                  <a:schemeClr val="bg1"/>
                </a:solidFill>
              </a:rPr>
              <a:t>Source: Intel</a:t>
            </a:r>
            <a:endParaRPr lang="en-US" i="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1851970"/>
              </p:ext>
            </p:extLst>
          </p:nvPr>
        </p:nvGraphicFramePr>
        <p:xfrm>
          <a:off x="5462079" y="232316"/>
          <a:ext cx="6565897" cy="1672090"/>
        </p:xfrm>
        <a:graphic>
          <a:graphicData uri="http://schemas.openxmlformats.org/drawingml/2006/table">
            <a:tbl>
              <a:tblPr firstRow="1" firstCol="1" bandRow="1">
                <a:tableStyleId>{5C22544A-7EE6-4342-B048-85BDC9FD1C3A}</a:tableStyleId>
              </a:tblPr>
              <a:tblGrid>
                <a:gridCol w="1780985"/>
                <a:gridCol w="663388"/>
                <a:gridCol w="609600"/>
                <a:gridCol w="663379"/>
                <a:gridCol w="627539"/>
                <a:gridCol w="511879"/>
                <a:gridCol w="569709"/>
                <a:gridCol w="569709"/>
                <a:gridCol w="569709"/>
              </a:tblGrid>
              <a:tr h="238870">
                <a:tc rowSpan="2">
                  <a:txBody>
                    <a:bodyPr/>
                    <a:lstStyle/>
                    <a:p>
                      <a:pPr marL="0" marR="0" algn="ctr">
                        <a:spcBef>
                          <a:spcPts val="0"/>
                        </a:spcBef>
                        <a:spcAft>
                          <a:spcPts val="0"/>
                        </a:spcAft>
                      </a:pPr>
                      <a:r>
                        <a:rPr lang="de-DE" sz="1200" dirty="0" smtClean="0">
                          <a:effectLst/>
                        </a:rPr>
                        <a:t>2015 </a:t>
                      </a:r>
                      <a:r>
                        <a:rPr lang="de-DE" sz="1200" dirty="0">
                          <a:effectLst/>
                        </a:rPr>
                        <a:t>- Q4 update</a:t>
                      </a:r>
                      <a:endParaRPr lang="en-US" sz="1800" dirty="0">
                        <a:effectLst/>
                        <a:latin typeface="Times New Roman" charset="0"/>
                        <a:ea typeface="Batang" charset="-127"/>
                      </a:endParaRPr>
                    </a:p>
                  </a:txBody>
                  <a:tcPr marL="44450" marR="44450" marT="0" marB="0" anchor="ctr"/>
                </a:tc>
                <a:tc gridSpan="4">
                  <a:txBody>
                    <a:bodyPr/>
                    <a:lstStyle/>
                    <a:p>
                      <a:pPr marL="0" marR="0" algn="ctr">
                        <a:spcBef>
                          <a:spcPts val="0"/>
                        </a:spcBef>
                        <a:spcAft>
                          <a:spcPts val="0"/>
                        </a:spcAft>
                      </a:pPr>
                      <a:r>
                        <a:rPr lang="de-DE" sz="1200" dirty="0" err="1" smtClean="0">
                          <a:effectLst/>
                        </a:rPr>
                        <a:t>Amounts</a:t>
                      </a:r>
                      <a:r>
                        <a:rPr lang="de-DE" sz="1200" dirty="0" smtClean="0">
                          <a:effectLst/>
                        </a:rPr>
                        <a:t> </a:t>
                      </a:r>
                      <a:r>
                        <a:rPr lang="de-DE" sz="1200" dirty="0">
                          <a:effectLst/>
                        </a:rPr>
                        <a:t>in US$M</a:t>
                      </a:r>
                      <a:endParaRPr lang="en-US" sz="1800" dirty="0">
                        <a:effectLst/>
                        <a:latin typeface="Times New Roman" charset="0"/>
                        <a:ea typeface="Batang" charset="-127"/>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200">
                          <a:effectLst/>
                        </a:rPr>
                        <a:t>Year on Year Growth in %</a:t>
                      </a:r>
                      <a:endParaRPr lang="en-US" sz="1800">
                        <a:effectLst/>
                        <a:latin typeface="Times New Roman" charset="0"/>
                        <a:ea typeface="Batang" charset="-127"/>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38870">
                <a:tc vMerge="1">
                  <a:txBody>
                    <a:bodyPr/>
                    <a:lstStyle/>
                    <a:p>
                      <a:endParaRPr lang="en-US"/>
                    </a:p>
                  </a:txBody>
                  <a:tcPr/>
                </a:tc>
                <a:tc>
                  <a:txBody>
                    <a:bodyPr/>
                    <a:lstStyle/>
                    <a:p>
                      <a:pPr marL="0" marR="0" algn="ctr">
                        <a:spcBef>
                          <a:spcPts val="0"/>
                        </a:spcBef>
                        <a:spcAft>
                          <a:spcPts val="0"/>
                        </a:spcAft>
                      </a:pPr>
                      <a:r>
                        <a:rPr lang="de-DE" sz="1200" b="1" dirty="0">
                          <a:effectLst/>
                        </a:rPr>
                        <a:t>2014</a:t>
                      </a:r>
                      <a:endParaRPr lang="en-US" sz="1800" b="1" dirty="0">
                        <a:effectLst/>
                        <a:latin typeface="Times New Roman" charset="0"/>
                        <a:ea typeface="Batang" charset="-127"/>
                      </a:endParaRPr>
                    </a:p>
                  </a:txBody>
                  <a:tcPr marL="44450" marR="44450" marT="0" marB="0" anchor="b"/>
                </a:tc>
                <a:tc>
                  <a:txBody>
                    <a:bodyPr/>
                    <a:lstStyle/>
                    <a:p>
                      <a:pPr marL="0" marR="0" algn="ctr">
                        <a:spcBef>
                          <a:spcPts val="0"/>
                        </a:spcBef>
                        <a:spcAft>
                          <a:spcPts val="0"/>
                        </a:spcAft>
                      </a:pPr>
                      <a:r>
                        <a:rPr lang="de-DE" sz="1200" b="1" dirty="0">
                          <a:effectLst/>
                        </a:rPr>
                        <a:t>2015</a:t>
                      </a:r>
                      <a:endParaRPr lang="en-US" sz="1800" b="1" dirty="0">
                        <a:effectLst/>
                        <a:latin typeface="Times New Roman" charset="0"/>
                        <a:ea typeface="Batang" charset="-127"/>
                      </a:endParaRPr>
                    </a:p>
                  </a:txBody>
                  <a:tcPr marL="44450" marR="44450" marT="0" marB="0" anchor="b"/>
                </a:tc>
                <a:tc>
                  <a:txBody>
                    <a:bodyPr/>
                    <a:lstStyle/>
                    <a:p>
                      <a:pPr marL="0" marR="0" algn="ctr">
                        <a:spcBef>
                          <a:spcPts val="0"/>
                        </a:spcBef>
                        <a:spcAft>
                          <a:spcPts val="0"/>
                        </a:spcAft>
                      </a:pPr>
                      <a:r>
                        <a:rPr lang="de-DE" sz="1200" b="1" dirty="0">
                          <a:effectLst/>
                        </a:rPr>
                        <a:t>2016</a:t>
                      </a:r>
                      <a:endParaRPr lang="en-US" sz="1800" b="1" dirty="0">
                        <a:effectLst/>
                        <a:latin typeface="Times New Roman" charset="0"/>
                        <a:ea typeface="Batang" charset="-127"/>
                      </a:endParaRPr>
                    </a:p>
                  </a:txBody>
                  <a:tcPr marL="44450" marR="44450" marT="0" marB="0" anchor="b"/>
                </a:tc>
                <a:tc>
                  <a:txBody>
                    <a:bodyPr/>
                    <a:lstStyle/>
                    <a:p>
                      <a:pPr marL="0" marR="0" algn="ctr">
                        <a:spcBef>
                          <a:spcPts val="0"/>
                        </a:spcBef>
                        <a:spcAft>
                          <a:spcPts val="0"/>
                        </a:spcAft>
                      </a:pPr>
                      <a:r>
                        <a:rPr lang="de-DE" sz="1200" b="1" dirty="0">
                          <a:effectLst/>
                        </a:rPr>
                        <a:t>2017</a:t>
                      </a:r>
                      <a:endParaRPr lang="en-US" sz="1800" b="1" dirty="0">
                        <a:effectLst/>
                        <a:latin typeface="Times New Roman" charset="0"/>
                        <a:ea typeface="Batang" charset="-127"/>
                      </a:endParaRPr>
                    </a:p>
                  </a:txBody>
                  <a:tcPr marL="44450" marR="44450" marT="0" marB="0" anchor="b"/>
                </a:tc>
                <a:tc>
                  <a:txBody>
                    <a:bodyPr/>
                    <a:lstStyle/>
                    <a:p>
                      <a:pPr marL="0" marR="0" algn="ctr">
                        <a:spcBef>
                          <a:spcPts val="0"/>
                        </a:spcBef>
                        <a:spcAft>
                          <a:spcPts val="0"/>
                        </a:spcAft>
                      </a:pPr>
                      <a:r>
                        <a:rPr lang="de-DE" sz="1200" b="1" dirty="0">
                          <a:effectLst/>
                        </a:rPr>
                        <a:t>2014</a:t>
                      </a:r>
                      <a:endParaRPr lang="en-US" sz="1800" b="1" dirty="0">
                        <a:effectLst/>
                        <a:latin typeface="Times New Roman" charset="0"/>
                        <a:ea typeface="Batang" charset="-127"/>
                      </a:endParaRPr>
                    </a:p>
                  </a:txBody>
                  <a:tcPr marL="44450" marR="44450" marT="0" marB="0" anchor="b"/>
                </a:tc>
                <a:tc>
                  <a:txBody>
                    <a:bodyPr/>
                    <a:lstStyle/>
                    <a:p>
                      <a:pPr marL="0" marR="0" algn="ctr">
                        <a:spcBef>
                          <a:spcPts val="0"/>
                        </a:spcBef>
                        <a:spcAft>
                          <a:spcPts val="0"/>
                        </a:spcAft>
                      </a:pPr>
                      <a:r>
                        <a:rPr lang="de-DE" sz="1200" b="1" dirty="0">
                          <a:effectLst/>
                        </a:rPr>
                        <a:t>2015</a:t>
                      </a:r>
                      <a:endParaRPr lang="en-US" sz="1800" b="1" dirty="0">
                        <a:effectLst/>
                        <a:latin typeface="Times New Roman" charset="0"/>
                        <a:ea typeface="Batang" charset="-127"/>
                      </a:endParaRPr>
                    </a:p>
                  </a:txBody>
                  <a:tcPr marL="44450" marR="44450" marT="0" marB="0" anchor="b"/>
                </a:tc>
                <a:tc>
                  <a:txBody>
                    <a:bodyPr/>
                    <a:lstStyle/>
                    <a:p>
                      <a:pPr marL="0" marR="0" algn="ctr">
                        <a:spcBef>
                          <a:spcPts val="0"/>
                        </a:spcBef>
                        <a:spcAft>
                          <a:spcPts val="0"/>
                        </a:spcAft>
                      </a:pPr>
                      <a:r>
                        <a:rPr lang="de-DE" sz="1200" b="1" dirty="0">
                          <a:effectLst/>
                        </a:rPr>
                        <a:t>2016</a:t>
                      </a:r>
                      <a:endParaRPr lang="en-US" sz="1800" b="1" dirty="0">
                        <a:effectLst/>
                        <a:latin typeface="Times New Roman" charset="0"/>
                        <a:ea typeface="Batang" charset="-127"/>
                      </a:endParaRPr>
                    </a:p>
                  </a:txBody>
                  <a:tcPr marL="44450" marR="44450" marT="0" marB="0" anchor="b"/>
                </a:tc>
                <a:tc>
                  <a:txBody>
                    <a:bodyPr/>
                    <a:lstStyle/>
                    <a:p>
                      <a:pPr marL="0" marR="0" algn="ctr">
                        <a:spcBef>
                          <a:spcPts val="0"/>
                        </a:spcBef>
                        <a:spcAft>
                          <a:spcPts val="0"/>
                        </a:spcAft>
                      </a:pPr>
                      <a:r>
                        <a:rPr lang="de-DE" sz="1200" b="1" dirty="0">
                          <a:effectLst/>
                        </a:rPr>
                        <a:t>2017</a:t>
                      </a:r>
                      <a:endParaRPr lang="en-US" sz="1800" b="1" dirty="0">
                        <a:effectLst/>
                        <a:latin typeface="Times New Roman" charset="0"/>
                        <a:ea typeface="Batang" charset="-127"/>
                      </a:endParaRPr>
                    </a:p>
                  </a:txBody>
                  <a:tcPr marL="44450" marR="44450" marT="0" marB="0" anchor="b"/>
                </a:tc>
              </a:tr>
              <a:tr h="238870">
                <a:tc>
                  <a:txBody>
                    <a:bodyPr/>
                    <a:lstStyle/>
                    <a:p>
                      <a:pPr marL="0" marR="0">
                        <a:spcBef>
                          <a:spcPts val="0"/>
                        </a:spcBef>
                        <a:spcAft>
                          <a:spcPts val="0"/>
                        </a:spcAft>
                      </a:pPr>
                      <a:r>
                        <a:rPr lang="de-DE" sz="1200" dirty="0" err="1">
                          <a:effectLst/>
                        </a:rPr>
                        <a:t>Americas</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69,324</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68,738</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69,664</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71,996</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12.7</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-0.8</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1.3</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3.3</a:t>
                      </a:r>
                      <a:endParaRPr lang="en-US" sz="1800">
                        <a:effectLst/>
                        <a:latin typeface="Times New Roman" charset="0"/>
                        <a:ea typeface="Batang" charset="-127"/>
                      </a:endParaRPr>
                    </a:p>
                  </a:txBody>
                  <a:tcPr marL="44450" marR="44450" marT="0" marB="0" anchor="ctr"/>
                </a:tc>
              </a:tr>
              <a:tr h="238870">
                <a:tc>
                  <a:txBody>
                    <a:bodyPr/>
                    <a:lstStyle/>
                    <a:p>
                      <a:pPr marL="0" marR="0">
                        <a:spcBef>
                          <a:spcPts val="0"/>
                        </a:spcBef>
                        <a:spcAft>
                          <a:spcPts val="0"/>
                        </a:spcAft>
                      </a:pPr>
                      <a:r>
                        <a:rPr lang="de-DE" sz="1200" dirty="0">
                          <a:effectLst/>
                        </a:rPr>
                        <a:t>Europe</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37,459</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34,258</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33,698</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34,536</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7.4</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-8.5</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-1.6</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2.5</a:t>
                      </a:r>
                      <a:endParaRPr lang="en-US" sz="1800">
                        <a:effectLst/>
                        <a:latin typeface="Times New Roman" charset="0"/>
                        <a:ea typeface="Batang" charset="-127"/>
                      </a:endParaRPr>
                    </a:p>
                  </a:txBody>
                  <a:tcPr marL="44450" marR="44450" marT="0" marB="0" anchor="ctr"/>
                </a:tc>
              </a:tr>
              <a:tr h="238870">
                <a:tc>
                  <a:txBody>
                    <a:bodyPr/>
                    <a:lstStyle/>
                    <a:p>
                      <a:pPr marL="0" marR="0">
                        <a:spcBef>
                          <a:spcPts val="0"/>
                        </a:spcBef>
                        <a:spcAft>
                          <a:spcPts val="0"/>
                        </a:spcAft>
                      </a:pPr>
                      <a:r>
                        <a:rPr lang="de-DE" sz="1200" dirty="0">
                          <a:effectLst/>
                        </a:rPr>
                        <a:t>Japan</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34,830</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31,102</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31,277</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32,125</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0.1</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-10.7</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0.6</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2.7</a:t>
                      </a:r>
                      <a:endParaRPr lang="en-US" sz="1800">
                        <a:effectLst/>
                        <a:latin typeface="Times New Roman" charset="0"/>
                        <a:ea typeface="Batang" charset="-127"/>
                      </a:endParaRPr>
                    </a:p>
                  </a:txBody>
                  <a:tcPr marL="44450" marR="44450" marT="0" marB="0" anchor="ctr"/>
                </a:tc>
              </a:tr>
              <a:tr h="238870">
                <a:tc>
                  <a:txBody>
                    <a:bodyPr/>
                    <a:lstStyle/>
                    <a:p>
                      <a:pPr marL="0" marR="0">
                        <a:spcBef>
                          <a:spcPts val="0"/>
                        </a:spcBef>
                        <a:spcAft>
                          <a:spcPts val="0"/>
                        </a:spcAft>
                      </a:pPr>
                      <a:r>
                        <a:rPr lang="de-DE" sz="1200">
                          <a:effectLst/>
                        </a:rPr>
                        <a:t>Asia Pacific</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194,230</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201,070</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201,453</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207,792</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11.4</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3.5</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0.2</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3.1</a:t>
                      </a:r>
                      <a:endParaRPr lang="en-US" sz="1800">
                        <a:effectLst/>
                        <a:latin typeface="Times New Roman" charset="0"/>
                        <a:ea typeface="Batang" charset="-127"/>
                      </a:endParaRPr>
                    </a:p>
                  </a:txBody>
                  <a:tcPr marL="44450" marR="44450" marT="0" marB="0" anchor="ctr"/>
                </a:tc>
              </a:tr>
              <a:tr h="238870">
                <a:tc>
                  <a:txBody>
                    <a:bodyPr/>
                    <a:lstStyle/>
                    <a:p>
                      <a:pPr marL="0" marR="0">
                        <a:spcBef>
                          <a:spcPts val="0"/>
                        </a:spcBef>
                        <a:spcAft>
                          <a:spcPts val="0"/>
                        </a:spcAft>
                      </a:pPr>
                      <a:r>
                        <a:rPr lang="de-DE" sz="1200">
                          <a:effectLst/>
                        </a:rPr>
                        <a:t>Total World - $M</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335,843</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335,168</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336,092</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346,450</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9.9</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a:effectLst/>
                        </a:rPr>
                        <a:t>-0.2</a:t>
                      </a:r>
                      <a:endParaRPr lang="en-US" sz="180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0.3</a:t>
                      </a:r>
                      <a:endParaRPr lang="en-US" sz="1800" dirty="0">
                        <a:effectLst/>
                        <a:latin typeface="Times New Roman" charset="0"/>
                        <a:ea typeface="Batang" charset="-127"/>
                      </a:endParaRPr>
                    </a:p>
                  </a:txBody>
                  <a:tcPr marL="44450" marR="44450" marT="0" marB="0" anchor="ctr"/>
                </a:tc>
                <a:tc>
                  <a:txBody>
                    <a:bodyPr/>
                    <a:lstStyle/>
                    <a:p>
                      <a:pPr marL="0" marR="0" algn="r">
                        <a:spcBef>
                          <a:spcPts val="0"/>
                        </a:spcBef>
                        <a:spcAft>
                          <a:spcPts val="0"/>
                        </a:spcAft>
                      </a:pPr>
                      <a:r>
                        <a:rPr lang="de-DE" sz="1200" dirty="0">
                          <a:effectLst/>
                        </a:rPr>
                        <a:t>3.1</a:t>
                      </a:r>
                      <a:endParaRPr lang="en-US" sz="1800" dirty="0">
                        <a:effectLst/>
                        <a:latin typeface="Times New Roman" charset="0"/>
                        <a:ea typeface="Batang" charset="-127"/>
                      </a:endParaRPr>
                    </a:p>
                  </a:txBody>
                  <a:tcPr marL="44450" marR="44450" marT="0" marB="0" anchor="ctr"/>
                </a:tc>
              </a:tr>
            </a:tbl>
          </a:graphicData>
        </a:graphic>
      </p:graphicFrame>
      <p:sp>
        <p:nvSpPr>
          <p:cNvPr id="5" name="Date Placeholder 4"/>
          <p:cNvSpPr>
            <a:spLocks noGrp="1"/>
          </p:cNvSpPr>
          <p:nvPr>
            <p:ph type="dt" sz="half" idx="2"/>
          </p:nvPr>
        </p:nvSpPr>
        <p:spPr/>
        <p:txBody>
          <a:bodyPr/>
          <a:lstStyle/>
          <a:p>
            <a:fld id="{C33AC4CB-4054-C348-B464-8340E8F6B2EC}" type="datetime4">
              <a:rPr lang="en-US" smtClean="0"/>
              <a:t>July 27, 2016</a:t>
            </a:fld>
            <a:endParaRPr lang="en-US" dirty="0"/>
          </a:p>
        </p:txBody>
      </p:sp>
      <p:sp>
        <p:nvSpPr>
          <p:cNvPr id="6" name="Footer Placeholder 5"/>
          <p:cNvSpPr>
            <a:spLocks noGrp="1"/>
          </p:cNvSpPr>
          <p:nvPr>
            <p:ph type="ftr" sz="quarter" idx="3"/>
          </p:nvPr>
        </p:nvSpPr>
        <p:spPr/>
        <p:txBody>
          <a:bodyPr/>
          <a:lstStyle/>
          <a:p>
            <a:r>
              <a:rPr lang="en-US" smtClean="0"/>
              <a:t>William Harrod</a:t>
            </a:r>
            <a:endParaRPr lang="en-US" dirty="0"/>
          </a:p>
        </p:txBody>
      </p:sp>
      <p:sp>
        <p:nvSpPr>
          <p:cNvPr id="8" name="Slide Number Placeholder 7"/>
          <p:cNvSpPr>
            <a:spLocks noGrp="1"/>
          </p:cNvSpPr>
          <p:nvPr>
            <p:ph type="sldNum" sz="quarter" idx="4"/>
          </p:nvPr>
        </p:nvSpPr>
        <p:spPr/>
        <p:txBody>
          <a:bodyPr/>
          <a:lstStyle/>
          <a:p>
            <a:fld id="{1A2BC74A-AC62-7744-B3A5-B2ECE393C139}" type="slidenum">
              <a:rPr lang="en-US" smtClean="0"/>
              <a:pPr/>
              <a:t>7</a:t>
            </a:fld>
            <a:endParaRPr lang="en-US" dirty="0"/>
          </a:p>
        </p:txBody>
      </p:sp>
      <p:sp>
        <p:nvSpPr>
          <p:cNvPr id="11" name="Rectangle 10"/>
          <p:cNvSpPr/>
          <p:nvPr/>
        </p:nvSpPr>
        <p:spPr>
          <a:xfrm>
            <a:off x="6890647" y="1940891"/>
            <a:ext cx="3655809" cy="615553"/>
          </a:xfrm>
          <a:prstGeom prst="rect">
            <a:avLst/>
          </a:prstGeom>
        </p:spPr>
        <p:txBody>
          <a:bodyPr wrap="none">
            <a:spAutoFit/>
          </a:bodyPr>
          <a:lstStyle/>
          <a:p>
            <a:pPr algn="ctr"/>
            <a:r>
              <a:rPr lang="en-US" dirty="0">
                <a:latin typeface="ArialMT" charset="0"/>
              </a:rPr>
              <a:t>Worldwide semiconductor </a:t>
            </a:r>
            <a:r>
              <a:rPr lang="en-US" dirty="0" smtClean="0">
                <a:latin typeface="ArialMT" charset="0"/>
              </a:rPr>
              <a:t>market </a:t>
            </a:r>
            <a:br>
              <a:rPr lang="en-US" dirty="0" smtClean="0">
                <a:latin typeface="ArialMT" charset="0"/>
              </a:rPr>
            </a:br>
            <a:r>
              <a:rPr lang="en-US" sz="1600" i="1" dirty="0" smtClean="0">
                <a:latin typeface="ArialMT" charset="0"/>
              </a:rPr>
              <a:t>Source WSTS: 02/25/2016 </a:t>
            </a:r>
            <a:endParaRPr lang="en-US" i="1" dirty="0"/>
          </a:p>
        </p:txBody>
      </p:sp>
    </p:spTree>
    <p:extLst>
      <p:ext uri="{BB962C8B-B14F-4D97-AF65-F5344CB8AC3E}">
        <p14:creationId xmlns:p14="http://schemas.microsoft.com/office/powerpoint/2010/main" val="135086130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8594" y="137619"/>
            <a:ext cx="10645422" cy="916891"/>
          </a:xfrm>
        </p:spPr>
        <p:txBody>
          <a:bodyPr vert="horz" lIns="91440" tIns="45720" rIns="91440" bIns="45720" rtlCol="0" anchor="ctr">
            <a:normAutofit/>
          </a:bodyPr>
          <a:lstStyle/>
          <a:p>
            <a:r>
              <a:rPr lang="en-US" b="1" dirty="0"/>
              <a:t>Sunway </a:t>
            </a:r>
            <a:r>
              <a:rPr lang="en-US" b="1" dirty="0" err="1"/>
              <a:t>TaihuLight</a:t>
            </a:r>
            <a:r>
              <a:rPr lang="en-US" b="1" dirty="0"/>
              <a:t> System</a:t>
            </a:r>
          </a:p>
        </p:txBody>
      </p:sp>
      <p:sp>
        <p:nvSpPr>
          <p:cNvPr id="8" name="Slide Number Placeholder 7"/>
          <p:cNvSpPr>
            <a:spLocks noGrp="1"/>
          </p:cNvSpPr>
          <p:nvPr>
            <p:ph type="sldNum" sz="quarter" idx="12"/>
          </p:nvPr>
        </p:nvSpPr>
        <p:spPr>
          <a:prstGeom prst="rect">
            <a:avLst/>
          </a:prstGeom>
        </p:spPr>
        <p:txBody>
          <a:bodyPr/>
          <a:lstStyle/>
          <a:p>
            <a:fld id="{8F7F0FD8-C4D8-4FC8-ACE5-C8022F3C3BAB}" type="slidenum">
              <a:rPr lang="en-US" smtClean="0"/>
              <a:pPr/>
              <a:t>8</a:t>
            </a:fld>
            <a:endParaRPr lang="en-US" dirty="0"/>
          </a:p>
        </p:txBody>
      </p:sp>
      <p:sp>
        <p:nvSpPr>
          <p:cNvPr id="8195" name="Rectangle 3"/>
          <p:cNvSpPr>
            <a:spLocks noGrp="1" noChangeArrowheads="1"/>
          </p:cNvSpPr>
          <p:nvPr>
            <p:ph idx="4294967295"/>
          </p:nvPr>
        </p:nvSpPr>
        <p:spPr>
          <a:xfrm>
            <a:off x="609600" y="1369156"/>
            <a:ext cx="4545013" cy="3935412"/>
          </a:xfrm>
        </p:spPr>
        <p:txBody>
          <a:bodyPr>
            <a:noAutofit/>
          </a:bodyPr>
          <a:lstStyle/>
          <a:p>
            <a:r>
              <a:rPr lang="en-US" b="0" dirty="0" smtClean="0"/>
              <a:t>Developed </a:t>
            </a:r>
            <a:r>
              <a:rPr lang="en-US" b="0" dirty="0"/>
              <a:t>by National Research Center of Parallel Computer Engineering &amp; Technology</a:t>
            </a:r>
          </a:p>
          <a:p>
            <a:r>
              <a:rPr lang="en-US" b="0" dirty="0"/>
              <a:t>Installed at National Supercomputing Center in Wuxi </a:t>
            </a:r>
          </a:p>
          <a:p>
            <a:pPr lvl="1"/>
            <a:r>
              <a:rPr lang="en-US" sz="1800" dirty="0"/>
              <a:t>Cost shared: Central government, City of Wuxi, Jiangsu province</a:t>
            </a:r>
          </a:p>
        </p:txBody>
      </p:sp>
      <p:sp>
        <p:nvSpPr>
          <p:cNvPr id="4" name="TextBox 3"/>
          <p:cNvSpPr txBox="1"/>
          <p:nvPr/>
        </p:nvSpPr>
        <p:spPr>
          <a:xfrm>
            <a:off x="6512724" y="3878922"/>
            <a:ext cx="4191000" cy="2400657"/>
          </a:xfrm>
          <a:prstGeom prst="rect">
            <a:avLst/>
          </a:prstGeom>
          <a:noFill/>
        </p:spPr>
        <p:txBody>
          <a:bodyPr wrap="square" rtlCol="0">
            <a:spAutoFit/>
          </a:bodyPr>
          <a:lstStyle/>
          <a:p>
            <a:pPr algn="ctr"/>
            <a:r>
              <a:rPr lang="en-US" sz="2400" dirty="0" err="1"/>
              <a:t>Specifcations</a:t>
            </a:r>
            <a:r>
              <a:rPr lang="en-US" sz="2400" dirty="0"/>
              <a:t>:</a:t>
            </a:r>
          </a:p>
          <a:p>
            <a:pPr lvl="1" indent="-234950">
              <a:buFont typeface="Arial" panose="020B0604020202020204" pitchFamily="34" charset="0"/>
              <a:buChar char="•"/>
            </a:pPr>
            <a:r>
              <a:rPr lang="en-US" dirty="0" err="1"/>
              <a:t>ShenWei</a:t>
            </a:r>
            <a:r>
              <a:rPr lang="en-US" dirty="0"/>
              <a:t> (Sunway) 26010 processor</a:t>
            </a:r>
          </a:p>
          <a:p>
            <a:pPr lvl="1" indent="-234950">
              <a:buFont typeface="Arial" panose="020B0604020202020204" pitchFamily="34" charset="0"/>
              <a:buChar char="•"/>
            </a:pPr>
            <a:r>
              <a:rPr lang="en-US" dirty="0"/>
              <a:t>Peak = 125.4PF (peak); 93PF LINPACK</a:t>
            </a:r>
          </a:p>
          <a:p>
            <a:pPr lvl="1" indent="-234950">
              <a:buFont typeface="Arial" panose="020B0604020202020204" pitchFamily="34" charset="0"/>
              <a:buChar char="•"/>
            </a:pPr>
            <a:r>
              <a:rPr lang="en-US" dirty="0"/>
              <a:t>1.31 PB memory</a:t>
            </a:r>
          </a:p>
          <a:p>
            <a:pPr lvl="1" indent="-234950">
              <a:buFont typeface="Arial" panose="020B0604020202020204" pitchFamily="34" charset="0"/>
              <a:buChar char="•"/>
            </a:pPr>
            <a:r>
              <a:rPr lang="en-US" dirty="0"/>
              <a:t>15MW power usage</a:t>
            </a:r>
          </a:p>
          <a:p>
            <a:pPr lvl="1" indent="-234950">
              <a:buFont typeface="Arial" panose="020B0604020202020204" pitchFamily="34" charset="0"/>
              <a:buChar char="•"/>
            </a:pPr>
            <a:r>
              <a:rPr lang="en-US" dirty="0"/>
              <a:t>Chilled water cooling</a:t>
            </a:r>
          </a:p>
          <a:p>
            <a:pPr lvl="1" indent="-234950">
              <a:buFont typeface="Arial" panose="020B0604020202020204" pitchFamily="34" charset="0"/>
              <a:buChar char="•"/>
            </a:pPr>
            <a:r>
              <a:rPr lang="en-US" dirty="0"/>
              <a:t>5-level interconnection network </a:t>
            </a:r>
          </a:p>
          <a:p>
            <a:pPr lvl="1" indent="-234950">
              <a:buFont typeface="Arial" panose="020B0604020202020204" pitchFamily="34" charset="0"/>
              <a:buChar char="•"/>
            </a:pPr>
            <a:r>
              <a:rPr lang="en-US" dirty="0"/>
              <a:t>~$270M for R&amp;D + acquisition</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952" y="1163734"/>
            <a:ext cx="5602224" cy="2481072"/>
          </a:xfrm>
          <a:prstGeom prst="rect">
            <a:avLst/>
          </a:prstGeom>
        </p:spPr>
      </p:pic>
    </p:spTree>
    <p:extLst>
      <p:ext uri="{BB962C8B-B14F-4D97-AF65-F5344CB8AC3E}">
        <p14:creationId xmlns:p14="http://schemas.microsoft.com/office/powerpoint/2010/main" val="11003688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16245</TotalTime>
  <Words>1630</Words>
  <Application>Microsoft Macintosh PowerPoint</Application>
  <PresentationFormat>Widescreen</PresentationFormat>
  <Paragraphs>337</Paragraphs>
  <Slides>16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ArialMT</vt:lpstr>
      <vt:lpstr>Batang</vt:lpstr>
      <vt:lpstr>Calibri</vt:lpstr>
      <vt:lpstr>Calibri Light</vt:lpstr>
      <vt:lpstr>Courier New</vt:lpstr>
      <vt:lpstr>Lucida Grande</vt:lpstr>
      <vt:lpstr>ＭＳ Ｐゴシック</vt:lpstr>
      <vt:lpstr>Times New Roman</vt:lpstr>
      <vt:lpstr>Wingdings</vt:lpstr>
      <vt:lpstr>Arial</vt:lpstr>
      <vt:lpstr>Office Theme</vt:lpstr>
      <vt:lpstr>Beyond Moore DOE Internal Lab Focused Meeting </vt:lpstr>
      <vt:lpstr>Introduction</vt:lpstr>
      <vt:lpstr>Convergence of Compute and Data-intensive Science Critical to 21st Century Science, National Security, Economic Competiveness</vt:lpstr>
      <vt:lpstr>From Giga to Exa, via Tera &amp; Peta</vt:lpstr>
      <vt:lpstr>Executive Order - July 29, 2015</vt:lpstr>
      <vt:lpstr>National Strategic Computing Initiative  July 29, 2015</vt:lpstr>
      <vt:lpstr>Future Hardware Technology Challenges NSCI</vt:lpstr>
      <vt:lpstr>Uncertainty Threatens  US Economic Growth</vt:lpstr>
      <vt:lpstr>Sunway TaihuLight System</vt:lpstr>
      <vt:lpstr>Sunway Supercomputer Early Applications</vt:lpstr>
      <vt:lpstr>China Investments in Chip Fabrication Facilities </vt:lpstr>
      <vt:lpstr>China: "National Guideline for Development of the IC Industry" </vt:lpstr>
      <vt:lpstr>Proposed Areas of Investment by the US Government There is not a simple solution for regaining the performance growth</vt:lpstr>
      <vt:lpstr>Final Words</vt:lpstr>
      <vt:lpstr>Back Up</vt:lpstr>
      <vt:lpstr>Memory Technology Score Card</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ASCR Overview and Perspective on Semiconductor</dc:title>
  <dc:creator>Bill Harrod</dc:creator>
  <cp:lastModifiedBy>Bill Harrod</cp:lastModifiedBy>
  <cp:revision>678</cp:revision>
  <cp:lastPrinted>2016-06-16T15:55:34Z</cp:lastPrinted>
  <dcterms:created xsi:type="dcterms:W3CDTF">2016-03-15T15:03:31Z</dcterms:created>
  <dcterms:modified xsi:type="dcterms:W3CDTF">2016-07-27T15:11:30Z</dcterms:modified>
</cp:coreProperties>
</file>