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notesSlides/notesSlide9.xml" ContentType="application/vnd.openxmlformats-officedocument.presentationml.notesSlide+xml"/>
  <Override PartName="/ppt/embeddings/oleObject5.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4" r:id="rId1"/>
  </p:sldMasterIdLst>
  <p:notesMasterIdLst>
    <p:notesMasterId r:id="rId33"/>
  </p:notesMasterIdLst>
  <p:handoutMasterIdLst>
    <p:handoutMasterId r:id="rId34"/>
  </p:handoutMasterIdLst>
  <p:sldIdLst>
    <p:sldId id="269" r:id="rId2"/>
    <p:sldId id="272" r:id="rId3"/>
    <p:sldId id="273" r:id="rId4"/>
    <p:sldId id="291" r:id="rId5"/>
    <p:sldId id="315" r:id="rId6"/>
    <p:sldId id="316" r:id="rId7"/>
    <p:sldId id="317" r:id="rId8"/>
    <p:sldId id="325" r:id="rId9"/>
    <p:sldId id="324" r:id="rId10"/>
    <p:sldId id="345" r:id="rId11"/>
    <p:sldId id="330" r:id="rId12"/>
    <p:sldId id="296" r:id="rId13"/>
    <p:sldId id="327" r:id="rId14"/>
    <p:sldId id="274" r:id="rId15"/>
    <p:sldId id="277" r:id="rId16"/>
    <p:sldId id="275" r:id="rId17"/>
    <p:sldId id="332" r:id="rId18"/>
    <p:sldId id="348" r:id="rId19"/>
    <p:sldId id="341" r:id="rId20"/>
    <p:sldId id="331" r:id="rId21"/>
    <p:sldId id="340" r:id="rId22"/>
    <p:sldId id="339" r:id="rId23"/>
    <p:sldId id="338" r:id="rId24"/>
    <p:sldId id="347" r:id="rId25"/>
    <p:sldId id="328" r:id="rId26"/>
    <p:sldId id="271" r:id="rId27"/>
    <p:sldId id="346" r:id="rId28"/>
    <p:sldId id="278" r:id="rId29"/>
    <p:sldId id="279" r:id="rId30"/>
    <p:sldId id="287" r:id="rId31"/>
    <p:sldId id="288"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97" autoAdjust="0"/>
    <p:restoredTop sz="94683" autoAdjust="0"/>
  </p:normalViewPr>
  <p:slideViewPr>
    <p:cSldViewPr>
      <p:cViewPr varScale="1">
        <p:scale>
          <a:sx n="202" d="100"/>
          <a:sy n="202" d="100"/>
        </p:scale>
        <p:origin x="-2640" y="-104"/>
      </p:cViewPr>
      <p:guideLst>
        <p:guide orient="horz" pos="2160"/>
        <p:guide pos="2880"/>
      </p:guideLst>
    </p:cSldViewPr>
  </p:slideViewPr>
  <p:outlineViewPr>
    <p:cViewPr>
      <p:scale>
        <a:sx n="33" d="100"/>
        <a:sy n="33" d="100"/>
      </p:scale>
      <p:origin x="36" y="0"/>
    </p:cViewPr>
  </p:outlineViewPr>
  <p:notesTextViewPr>
    <p:cViewPr>
      <p:scale>
        <a:sx n="1" d="1"/>
        <a:sy n="1" d="1"/>
      </p:scale>
      <p:origin x="0" y="0"/>
    </p:cViewPr>
  </p:notesTextViewPr>
  <p:sorterViewPr>
    <p:cViewPr>
      <p:scale>
        <a:sx n="150" d="100"/>
        <a:sy n="150" d="100"/>
      </p:scale>
      <p:origin x="0" y="-9102"/>
    </p:cViewPr>
  </p:sorterViewPr>
  <p:notesViewPr>
    <p:cSldViewPr>
      <p:cViewPr varScale="1">
        <p:scale>
          <a:sx n="71" d="100"/>
          <a:sy n="71" d="100"/>
        </p:scale>
        <p:origin x="-196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3.png"/><Relationship Id="rId2" Type="http://schemas.openxmlformats.org/officeDocument/2006/relationships/image" Target="../media/image5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7.wmf"/><Relationship Id="rId2" Type="http://schemas.openxmlformats.org/officeDocument/2006/relationships/image" Target="../media/image8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87BC510-34BA-4E09-9618-F80A27368726}" type="datetimeFigureOut">
              <a:rPr lang="en-US" smtClean="0"/>
              <a:pPr/>
              <a:t>7/25/16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0624CA6-C559-4822-BAAC-A8EDDA8FA442}" type="slidenum">
              <a:rPr lang="en-US" smtClean="0"/>
              <a:pPr/>
              <a:t>‹#›</a:t>
            </a:fld>
            <a:endParaRPr lang="en-US"/>
          </a:p>
        </p:txBody>
      </p:sp>
    </p:spTree>
    <p:extLst>
      <p:ext uri="{BB962C8B-B14F-4D97-AF65-F5344CB8AC3E}">
        <p14:creationId xmlns:p14="http://schemas.microsoft.com/office/powerpoint/2010/main" val="22838407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568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2624668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685800"/>
            <a:ext cx="4673600" cy="3505200"/>
          </a:xfrm>
          <a:prstGeom prst="rect">
            <a:avLst/>
          </a:prstGeom>
        </p:spPr>
      </p:sp>
      <p:sp>
        <p:nvSpPr>
          <p:cNvPr id="3" name="Notes Placeholder 2"/>
          <p:cNvSpPr>
            <a:spLocks noGrp="1"/>
          </p:cNvSpPr>
          <p:nvPr>
            <p:ph type="body" idx="1"/>
          </p:nvPr>
        </p:nvSpPr>
        <p:spPr>
          <a:xfrm>
            <a:off x="914400" y="4419600"/>
            <a:ext cx="5181600" cy="4191000"/>
          </a:xfrm>
          <a:prstGeom prst="rect">
            <a:avLst/>
          </a:prstGeom>
        </p:spPr>
        <p:txBody>
          <a:bodyPr/>
          <a:lstStyle/>
          <a:p>
            <a:r>
              <a:rPr lang="en-US" dirty="0" smtClean="0"/>
              <a:t>Caption: Results demonstrate that, theoretically and numerically, quantum annealing is a very powerful method for optimization, sometimes outperforming classical computers by an exponential margin. In practice, there are some challenges: </a:t>
            </a:r>
            <a:r>
              <a:rPr lang="en-US" dirty="0" err="1" smtClean="0"/>
              <a:t>decoherence</a:t>
            </a:r>
            <a:r>
              <a:rPr lang="en-US" dirty="0" smtClean="0"/>
              <a:t>, noise, fluctuations in annealing parameters, non-zero temperature, etc. </a:t>
            </a:r>
            <a:endParaRPr lang="en-US" dirty="0"/>
          </a:p>
        </p:txBody>
      </p:sp>
      <p:sp>
        <p:nvSpPr>
          <p:cNvPr id="4" name="Slide Number Placeholder 3"/>
          <p:cNvSpPr>
            <a:spLocks noGrp="1"/>
          </p:cNvSpPr>
          <p:nvPr>
            <p:ph type="sldNum" sz="quarter" idx="10"/>
          </p:nvPr>
        </p:nvSpPr>
        <p:spPr>
          <a:xfrm>
            <a:off x="3962400" y="8839200"/>
            <a:ext cx="3048000" cy="457200"/>
          </a:xfrm>
          <a:prstGeom prst="rect">
            <a:avLst/>
          </a:prstGeom>
        </p:spPr>
        <p:txBody>
          <a:bodyPr/>
          <a:lstStyle/>
          <a:p>
            <a:fld id="{5E46E934-4573-8840-AAA2-14B2F9312604}"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1652944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dirty="0" smtClean="0"/>
              <a:t>What will Trinity do for the ASC program</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236F3BA-E9E3-48A0-9633-F97AC6F735FF}" type="slidenum">
              <a:rPr lang="en-US" smtClean="0"/>
              <a:pPr/>
              <a:t>22</a:t>
            </a:fld>
            <a:endParaRPr lang="en-US" dirty="0"/>
          </a:p>
        </p:txBody>
      </p:sp>
    </p:spTree>
    <p:extLst>
      <p:ext uri="{BB962C8B-B14F-4D97-AF65-F5344CB8AC3E}">
        <p14:creationId xmlns:p14="http://schemas.microsoft.com/office/powerpoint/2010/main" val="2821913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a:prstGeom prst="rect">
            <a:avLst/>
          </a:prstGeom>
        </p:spPr>
      </p:sp>
      <p:sp>
        <p:nvSpPr>
          <p:cNvPr id="3" name="Notes Placeholder 2"/>
          <p:cNvSpPr>
            <a:spLocks noGrp="1"/>
          </p:cNvSpPr>
          <p:nvPr>
            <p:ph type="body" idx="1"/>
          </p:nvPr>
        </p:nvSpPr>
        <p:spPr>
          <a:xfrm>
            <a:off x="914401" y="4343401"/>
            <a:ext cx="5029200" cy="4114800"/>
          </a:xfrm>
          <a:prstGeom prst="rect">
            <a:avLst/>
          </a:prstGeom>
        </p:spPr>
        <p:txBody>
          <a:bodyPr lIns="86493" tIns="43247" rIns="86493" bIns="43247"/>
          <a:lstStyle/>
          <a:p>
            <a:endParaRPr lang="en-US"/>
          </a:p>
        </p:txBody>
      </p:sp>
      <p:sp>
        <p:nvSpPr>
          <p:cNvPr id="4" name="Slide Number Placeholder 3"/>
          <p:cNvSpPr>
            <a:spLocks noGrp="1"/>
          </p:cNvSpPr>
          <p:nvPr>
            <p:ph type="sldNum" sz="quarter" idx="10"/>
          </p:nvPr>
        </p:nvSpPr>
        <p:spPr>
          <a:xfrm>
            <a:off x="3886201" y="8686800"/>
            <a:ext cx="2971800" cy="457200"/>
          </a:xfrm>
          <a:prstGeom prst="rect">
            <a:avLst/>
          </a:prstGeom>
        </p:spPr>
        <p:txBody>
          <a:bodyPr lIns="86493" tIns="43247" rIns="86493" bIns="43247"/>
          <a:lstStyle/>
          <a:p>
            <a:fld id="{335C4FAC-EE31-A242-80BE-816443F4B21F}"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957968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a:xfrm>
            <a:off x="1143000" y="685800"/>
            <a:ext cx="4572000" cy="3429000"/>
          </a:xfrm>
          <a:prstGeom prst="rect">
            <a:avLst/>
          </a:prstGeom>
          <a:ln/>
        </p:spPr>
      </p:sp>
      <p:sp>
        <p:nvSpPr>
          <p:cNvPr id="30722" name="Notes Placeholder 2"/>
          <p:cNvSpPr>
            <a:spLocks noGrp="1"/>
          </p:cNvSpPr>
          <p:nvPr>
            <p:ph type="body" idx="1"/>
          </p:nvPr>
        </p:nvSpPr>
        <p:spPr>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30723" name="Slide Number Placeholder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29057" indent="-280406" eaLnBrk="0" hangingPunct="0">
              <a:defRPr sz="2000">
                <a:solidFill>
                  <a:schemeClr val="tx1"/>
                </a:solidFill>
                <a:latin typeface="Arial" charset="0"/>
                <a:ea typeface="ＭＳ Ｐゴシック" charset="0"/>
              </a:defRPr>
            </a:lvl2pPr>
            <a:lvl3pPr marL="1121626" indent="-224325" eaLnBrk="0" hangingPunct="0">
              <a:defRPr sz="2000">
                <a:solidFill>
                  <a:schemeClr val="tx1"/>
                </a:solidFill>
                <a:latin typeface="Arial" charset="0"/>
                <a:ea typeface="ＭＳ Ｐゴシック" charset="0"/>
              </a:defRPr>
            </a:lvl3pPr>
            <a:lvl4pPr marL="1570276" indent="-224325" eaLnBrk="0" hangingPunct="0">
              <a:defRPr sz="2000">
                <a:solidFill>
                  <a:schemeClr val="tx1"/>
                </a:solidFill>
                <a:latin typeface="Arial" charset="0"/>
                <a:ea typeface="ＭＳ Ｐゴシック" charset="0"/>
              </a:defRPr>
            </a:lvl4pPr>
            <a:lvl5pPr marL="2018927" indent="-224325" eaLnBrk="0" hangingPunct="0">
              <a:defRPr sz="2000">
                <a:solidFill>
                  <a:schemeClr val="tx1"/>
                </a:solidFill>
                <a:latin typeface="Arial" charset="0"/>
                <a:ea typeface="ＭＳ Ｐゴシック" charset="0"/>
              </a:defRPr>
            </a:lvl5pPr>
            <a:lvl6pPr marL="2467577" indent="-224325" eaLnBrk="0" fontAlgn="base" hangingPunct="0">
              <a:spcBef>
                <a:spcPct val="50000"/>
              </a:spcBef>
              <a:spcAft>
                <a:spcPct val="50000"/>
              </a:spcAft>
              <a:buClr>
                <a:srgbClr val="004080"/>
              </a:buClr>
              <a:buSzPct val="65000"/>
              <a:buFont typeface="Wingdings" charset="0"/>
              <a:buChar char="§"/>
              <a:defRPr sz="2000">
                <a:solidFill>
                  <a:schemeClr val="tx1"/>
                </a:solidFill>
                <a:latin typeface="Arial" charset="0"/>
                <a:ea typeface="ＭＳ Ｐゴシック" charset="0"/>
              </a:defRPr>
            </a:lvl6pPr>
            <a:lvl7pPr marL="2916227" indent="-224325" eaLnBrk="0" fontAlgn="base" hangingPunct="0">
              <a:spcBef>
                <a:spcPct val="50000"/>
              </a:spcBef>
              <a:spcAft>
                <a:spcPct val="50000"/>
              </a:spcAft>
              <a:buClr>
                <a:srgbClr val="004080"/>
              </a:buClr>
              <a:buSzPct val="65000"/>
              <a:buFont typeface="Wingdings" charset="0"/>
              <a:buChar char="§"/>
              <a:defRPr sz="2000">
                <a:solidFill>
                  <a:schemeClr val="tx1"/>
                </a:solidFill>
                <a:latin typeface="Arial" charset="0"/>
                <a:ea typeface="ＭＳ Ｐゴシック" charset="0"/>
              </a:defRPr>
            </a:lvl7pPr>
            <a:lvl8pPr marL="3364878" indent="-224325" eaLnBrk="0" fontAlgn="base" hangingPunct="0">
              <a:spcBef>
                <a:spcPct val="50000"/>
              </a:spcBef>
              <a:spcAft>
                <a:spcPct val="50000"/>
              </a:spcAft>
              <a:buClr>
                <a:srgbClr val="004080"/>
              </a:buClr>
              <a:buSzPct val="65000"/>
              <a:buFont typeface="Wingdings" charset="0"/>
              <a:buChar char="§"/>
              <a:defRPr sz="2000">
                <a:solidFill>
                  <a:schemeClr val="tx1"/>
                </a:solidFill>
                <a:latin typeface="Arial" charset="0"/>
                <a:ea typeface="ＭＳ Ｐゴシック" charset="0"/>
              </a:defRPr>
            </a:lvl8pPr>
            <a:lvl9pPr marL="3813528" indent="-224325" eaLnBrk="0" fontAlgn="base" hangingPunct="0">
              <a:spcBef>
                <a:spcPct val="50000"/>
              </a:spcBef>
              <a:spcAft>
                <a:spcPct val="50000"/>
              </a:spcAft>
              <a:buClr>
                <a:srgbClr val="004080"/>
              </a:buClr>
              <a:buSzPct val="65000"/>
              <a:buFont typeface="Wingdings" charset="0"/>
              <a:buChar char="§"/>
              <a:defRPr sz="2000">
                <a:solidFill>
                  <a:schemeClr val="tx1"/>
                </a:solidFill>
                <a:latin typeface="Arial" charset="0"/>
                <a:ea typeface="ＭＳ Ｐゴシック" charset="0"/>
              </a:defRPr>
            </a:lvl9pPr>
          </a:lstStyle>
          <a:p>
            <a:fld id="{400118E8-2953-1B41-9DA9-77D6D88A2EDE}" type="slidenum">
              <a:rPr lang="en-US" sz="1200">
                <a:latin typeface="Times" charset="0"/>
              </a:rPr>
              <a:pPr/>
              <a:t>29</a:t>
            </a:fld>
            <a:endParaRPr lang="en-US" sz="1200">
              <a:latin typeface="Times" charset="0"/>
            </a:endParaRPr>
          </a:p>
        </p:txBody>
      </p:sp>
    </p:spTree>
    <p:extLst>
      <p:ext uri="{BB962C8B-B14F-4D97-AF65-F5344CB8AC3E}">
        <p14:creationId xmlns:p14="http://schemas.microsoft.com/office/powerpoint/2010/main" val="2958104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1E2BAE6F-AB36-E54B-8FB4-FFBC456525C9}" type="slidenum">
              <a:rPr lang="en-US" smtClean="0"/>
              <a:t>30</a:t>
            </a:fld>
            <a:endParaRPr lang="en-US"/>
          </a:p>
        </p:txBody>
      </p:sp>
    </p:spTree>
    <p:extLst>
      <p:ext uri="{BB962C8B-B14F-4D97-AF65-F5344CB8AC3E}">
        <p14:creationId xmlns:p14="http://schemas.microsoft.com/office/powerpoint/2010/main" val="1399490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1E2BAE6F-AB36-E54B-8FB4-FFBC456525C9}" type="slidenum">
              <a:rPr lang="en-US" smtClean="0"/>
              <a:t>4</a:t>
            </a:fld>
            <a:endParaRPr lang="en-US"/>
          </a:p>
        </p:txBody>
      </p:sp>
    </p:spTree>
    <p:extLst>
      <p:ext uri="{BB962C8B-B14F-4D97-AF65-F5344CB8AC3E}">
        <p14:creationId xmlns:p14="http://schemas.microsoft.com/office/powerpoint/2010/main" val="293274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691"/>
            <a:ext cx="2971800" cy="456724"/>
          </a:xfrm>
          <a:prstGeom prst="rect">
            <a:avLst/>
          </a:prstGeom>
          <a:ln/>
        </p:spPr>
        <p:txBody>
          <a:bodyPr/>
          <a:lstStyle/>
          <a:p>
            <a:fld id="{0BFFE890-0E60-4229-8D9C-1B1C5B8141B1}" type="slidenum">
              <a:rPr lang="en-US"/>
              <a:pPr/>
              <a:t>6</a:t>
            </a:fld>
            <a:endParaRPr lang="en-US" dirty="0"/>
          </a:p>
        </p:txBody>
      </p:sp>
      <p:sp>
        <p:nvSpPr>
          <p:cNvPr id="1068034" name="Rectangle 2"/>
          <p:cNvSpPr>
            <a:spLocks noGrp="1" noRot="1" noChangeAspect="1" noChangeArrowheads="1" noTextEdit="1"/>
          </p:cNvSpPr>
          <p:nvPr>
            <p:ph type="sldImg"/>
          </p:nvPr>
        </p:nvSpPr>
        <p:spPr>
          <a:xfrm>
            <a:off x="1143000" y="685800"/>
            <a:ext cx="4572000" cy="3429000"/>
          </a:xfrm>
          <a:prstGeom prst="rect">
            <a:avLst/>
          </a:prstGeom>
          <a:ln/>
        </p:spPr>
      </p:sp>
      <p:sp>
        <p:nvSpPr>
          <p:cNvPr id="1068035" name="Rectangle 3"/>
          <p:cNvSpPr>
            <a:spLocks noGrp="1" noChangeArrowheads="1"/>
          </p:cNvSpPr>
          <p:nvPr>
            <p:ph type="body" idx="1"/>
          </p:nvPr>
        </p:nvSpPr>
        <p:spPr>
          <a:xfrm>
            <a:off x="685800" y="4343639"/>
            <a:ext cx="5486400" cy="4115275"/>
          </a:xfrm>
          <a:prstGeom prst="rect">
            <a:avLst/>
          </a:prstGeom>
        </p:spPr>
        <p:txBody>
          <a:bodyPr/>
          <a:lstStyle/>
          <a:p>
            <a:pPr defTabSz="906262"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2886762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6108" y="4343825"/>
            <a:ext cx="5485785" cy="4114877"/>
          </a:xfrm>
          <a:prstGeom prst="rect">
            <a:avLst/>
          </a:prstGeom>
        </p:spPr>
        <p:txBody>
          <a:bodyPr lIns="88889" tIns="44444" rIns="88889" bIns="44444"/>
          <a:lstStyle/>
          <a:p>
            <a:pPr defTabSz="888888">
              <a:defRPr/>
            </a:pPr>
            <a:r>
              <a:rPr lang="en-US" b="1" kern="0" dirty="0">
                <a:solidFill>
                  <a:srgbClr val="C00000"/>
                </a:solidFill>
              </a:rPr>
              <a:t>LANL posses</a:t>
            </a:r>
            <a:r>
              <a:rPr lang="en-US" b="1" kern="0" dirty="0" err="1">
                <a:solidFill>
                  <a:srgbClr val="C00000"/>
                </a:solidFill>
              </a:rPr>
              <a:t>es</a:t>
            </a:r>
            <a:r>
              <a:rPr lang="en-US" b="1" kern="0" dirty="0">
                <a:solidFill>
                  <a:srgbClr val="C00000"/>
                </a:solidFill>
              </a:rPr>
              <a:t> unmatched suit of capabilities for ultrafast </a:t>
            </a:r>
            <a:r>
              <a:rPr lang="en-US" b="1" kern="0" dirty="0" err="1">
                <a:solidFill>
                  <a:srgbClr val="C00000"/>
                </a:solidFill>
              </a:rPr>
              <a:t>nanoscale</a:t>
            </a:r>
            <a:r>
              <a:rPr lang="en-US" b="1" kern="0" dirty="0">
                <a:solidFill>
                  <a:srgbClr val="C00000"/>
                </a:solidFill>
              </a:rPr>
              <a:t> </a:t>
            </a:r>
            <a:r>
              <a:rPr lang="en-US" b="1" kern="0" dirty="0" err="1">
                <a:solidFill>
                  <a:srgbClr val="C00000"/>
                </a:solidFill>
              </a:rPr>
              <a:t>qubit</a:t>
            </a:r>
            <a:r>
              <a:rPr lang="en-US" b="1" kern="0" dirty="0">
                <a:solidFill>
                  <a:srgbClr val="C00000"/>
                </a:solidFill>
              </a:rPr>
              <a:t> fabrication, characterization and manipulation</a:t>
            </a:r>
            <a:endParaRPr lang="en-US" kern="0" dirty="0">
              <a:solidFill>
                <a:srgbClr val="C00000"/>
              </a:solidFill>
            </a:endParaRPr>
          </a:p>
          <a:p>
            <a:endParaRPr lang="en-US" dirty="0"/>
          </a:p>
        </p:txBody>
      </p:sp>
    </p:spTree>
    <p:extLst>
      <p:ext uri="{BB962C8B-B14F-4D97-AF65-F5344CB8AC3E}">
        <p14:creationId xmlns:p14="http://schemas.microsoft.com/office/powerpoint/2010/main" val="1805990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6108" y="4343825"/>
            <a:ext cx="5485785" cy="4114877"/>
          </a:xfrm>
          <a:prstGeom prst="rect">
            <a:avLst/>
          </a:prstGeom>
        </p:spPr>
        <p:txBody>
          <a:bodyPr lIns="88889" tIns="44444" rIns="88889" bIns="44444"/>
          <a:lstStyle/>
          <a:p>
            <a:endParaRPr lang="en-US" dirty="0"/>
          </a:p>
        </p:txBody>
      </p:sp>
    </p:spTree>
    <p:extLst>
      <p:ext uri="{BB962C8B-B14F-4D97-AF65-F5344CB8AC3E}">
        <p14:creationId xmlns:p14="http://schemas.microsoft.com/office/powerpoint/2010/main" val="3251136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031"/>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65B2B8C-9765-3947-A026-2BD7BC4BA2C9}" type="slidenum">
              <a:rPr lang="en-US" sz="1200"/>
              <a:pPr/>
              <a:t>10</a:t>
            </a:fld>
            <a:endParaRPr lang="en-US" sz="1200"/>
          </a:p>
        </p:txBody>
      </p:sp>
      <p:sp>
        <p:nvSpPr>
          <p:cNvPr id="16386" name="Rectangle 1026"/>
          <p:cNvSpPr>
            <a:spLocks noGrp="1" noRot="1" noChangeAspect="1" noChangeArrowheads="1"/>
          </p:cNvSpPr>
          <p:nvPr>
            <p:ph type="sldImg"/>
          </p:nvPr>
        </p:nvSpPr>
        <p:spPr>
          <a:xfrm>
            <a:off x="1143000" y="685800"/>
            <a:ext cx="4572000" cy="3429000"/>
          </a:xfrm>
          <a:prstGeom prst="rect">
            <a:avLst/>
          </a:prstGeom>
          <a:solidFill>
            <a:srgbClr val="FFFFFF"/>
          </a:solidFill>
          <a:ln/>
        </p:spPr>
      </p:sp>
      <p:sp>
        <p:nvSpPr>
          <p:cNvPr id="16387" name="Rectangle 1027"/>
          <p:cNvSpPr>
            <a:spLocks noGrp="1" noChangeArrowheads="1"/>
          </p:cNvSpPr>
          <p:nvPr>
            <p:ph type="body" idx="1"/>
          </p:nvPr>
        </p:nvSpPr>
        <p:spPr>
          <a:xfrm>
            <a:off x="685800" y="4343400"/>
            <a:ext cx="5486400" cy="4114800"/>
          </a:xfrm>
          <a:prstGeom prst="rect">
            <a:avLst/>
          </a:prstGeo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85905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sz="1200" dirty="0" smtClean="0">
                <a:latin typeface="Arial"/>
                <a:cs typeface="Arial"/>
              </a:rPr>
              <a:t>	Expand on existing density functional theory (DFT) calculations with molecular dynamics (MD) simulations using the state-of-art advanced atomistic models, to understand the atomistic structures and associated interface defects at epitaxial aluminum interfaces such as Al on sapphire and Al on silicon. </a:t>
            </a:r>
            <a:endParaRPr lang="en-US" dirty="0"/>
          </a:p>
        </p:txBody>
      </p:sp>
    </p:spTree>
    <p:extLst>
      <p:ext uri="{BB962C8B-B14F-4D97-AF65-F5344CB8AC3E}">
        <p14:creationId xmlns:p14="http://schemas.microsoft.com/office/powerpoint/2010/main" val="3465491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dirty="0" smtClean="0"/>
              <a:t>In</a:t>
            </a:r>
            <a:r>
              <a:rPr lang="en-US" baseline="0" dirty="0" smtClean="0"/>
              <a:t> addition to </a:t>
            </a:r>
            <a:r>
              <a:rPr lang="en-US" baseline="0" dirty="0" err="1" smtClean="0"/>
              <a:t>Rohit’s</a:t>
            </a:r>
            <a:r>
              <a:rPr lang="en-US" baseline="0" dirty="0" smtClean="0"/>
              <a:t> input on semiconductor nanowires for photonics, I describe a little details of detector research.</a:t>
            </a:r>
          </a:p>
          <a:p>
            <a:r>
              <a:rPr lang="en-US" baseline="0" dirty="0" smtClean="0"/>
              <a:t>Vertically aligned semiconductor </a:t>
            </a:r>
            <a:r>
              <a:rPr lang="en-US" baseline="0" dirty="0" err="1" smtClean="0"/>
              <a:t>nano</a:t>
            </a:r>
            <a:r>
              <a:rPr lang="en-US" baseline="0" dirty="0" smtClean="0"/>
              <a:t>/microstructures can enhance performances of photo/radiation detectors.</a:t>
            </a:r>
          </a:p>
          <a:p>
            <a:r>
              <a:rPr lang="en-US" baseline="0" dirty="0" smtClean="0"/>
              <a:t>The small size is useful for faster response due to smaller capacitance.</a:t>
            </a:r>
          </a:p>
          <a:p>
            <a:r>
              <a:rPr lang="en-US" baseline="0" dirty="0" smtClean="0"/>
              <a:t>Vertically alignment enables us to fabricate highly dense </a:t>
            </a:r>
            <a:r>
              <a:rPr lang="en-US" baseline="0" dirty="0" err="1" smtClean="0"/>
              <a:t>photodetector</a:t>
            </a:r>
            <a:r>
              <a:rPr lang="en-US" baseline="0" dirty="0" smtClean="0"/>
              <a:t> arrays for high-spatial resolution.</a:t>
            </a:r>
          </a:p>
          <a:p>
            <a:r>
              <a:rPr lang="en-US" baseline="0" dirty="0" smtClean="0"/>
              <a:t>In conjunction with radial p-n (p-</a:t>
            </a:r>
            <a:r>
              <a:rPr lang="en-US" baseline="0" dirty="0" err="1" smtClean="0"/>
              <a:t>i</a:t>
            </a:r>
            <a:r>
              <a:rPr lang="en-US" baseline="0" dirty="0" smtClean="0"/>
              <a:t>-n) junctions enhanced light absorption and efficient </a:t>
            </a:r>
            <a:r>
              <a:rPr lang="en-US" baseline="0" dirty="0" err="1" smtClean="0"/>
              <a:t>photogenerated</a:t>
            </a:r>
            <a:r>
              <a:rPr lang="en-US" baseline="0" dirty="0" smtClean="0"/>
              <a:t> carrier separation can be achieved.</a:t>
            </a:r>
          </a:p>
          <a:p>
            <a:r>
              <a:rPr lang="en-US" baseline="0" dirty="0" smtClean="0"/>
              <a:t>*</a:t>
            </a:r>
            <a:r>
              <a:rPr lang="en-US" baseline="0" dirty="0" err="1" smtClean="0"/>
              <a:t>Rohit’s</a:t>
            </a:r>
            <a:r>
              <a:rPr lang="en-US" baseline="0" dirty="0" smtClean="0"/>
              <a:t> Ultrafast optical microscopy is useful to elucidate the carrier dynamics. We are working on that.</a:t>
            </a:r>
          </a:p>
          <a:p>
            <a:endParaRPr lang="en-US" baseline="0" dirty="0" smtClean="0"/>
          </a:p>
          <a:p>
            <a:r>
              <a:rPr lang="en-US" baseline="0" dirty="0" smtClean="0"/>
              <a:t>Recent results at CINT show that morphological control and three-dimensional architecture enhance light absorption in wide range of wavelengths.</a:t>
            </a:r>
          </a:p>
          <a:p>
            <a:r>
              <a:rPr lang="en-US" baseline="0" dirty="0" smtClean="0"/>
              <a:t>The middle column of this slide is an example: Si radial p-</a:t>
            </a:r>
            <a:r>
              <a:rPr lang="en-US" baseline="0" dirty="0" err="1" smtClean="0"/>
              <a:t>i</a:t>
            </a:r>
            <a:r>
              <a:rPr lang="en-US" baseline="0" dirty="0" smtClean="0"/>
              <a:t>-n junction arrays.</a:t>
            </a:r>
          </a:p>
          <a:p>
            <a:r>
              <a:rPr lang="en-US" baseline="0" dirty="0" smtClean="0"/>
              <a:t>The top-hat structures (match heads) enhance light absorption in visible and near-IR wavelengths up to 30%.</a:t>
            </a:r>
          </a:p>
          <a:p>
            <a:r>
              <a:rPr lang="en-US" baseline="0" dirty="0" smtClean="0"/>
              <a:t>(Top-left: SEM image, Top-right: Light absorption profile calculated by FDTD solution (showing light concentrating effect due to match head), Bottom: Measured QE and calculated light absorption)</a:t>
            </a:r>
          </a:p>
          <a:p>
            <a:r>
              <a:rPr lang="en-US" baseline="0" dirty="0" smtClean="0"/>
              <a:t>The target wavelengths can be tuned by change of materials.</a:t>
            </a:r>
          </a:p>
          <a:p>
            <a:r>
              <a:rPr lang="en-US" baseline="0" dirty="0" smtClean="0"/>
              <a:t>I have the FDTD calculation capability.</a:t>
            </a:r>
          </a:p>
          <a:p>
            <a:r>
              <a:rPr lang="en-US" baseline="0" dirty="0" smtClean="0"/>
              <a:t>*The results have been submitted to Nano Letters.</a:t>
            </a:r>
          </a:p>
          <a:p>
            <a:endParaRPr lang="en-US" baseline="0" dirty="0" smtClean="0"/>
          </a:p>
          <a:p>
            <a:r>
              <a:rPr lang="en-US" baseline="0" dirty="0" smtClean="0"/>
              <a:t>The three-dimensional structure can be optimized for radiation detectors.</a:t>
            </a:r>
          </a:p>
          <a:p>
            <a:r>
              <a:rPr lang="en-US" baseline="0" dirty="0" smtClean="0"/>
              <a:t>A tubular semiconductor structure in which radiation detecting material fills the core region is suggested.</a:t>
            </a:r>
          </a:p>
          <a:p>
            <a:r>
              <a:rPr lang="en-US" baseline="0" dirty="0" smtClean="0"/>
              <a:t>The selective lining (or filling) technique has been published in Nano Letters: J. </a:t>
            </a:r>
            <a:r>
              <a:rPr lang="en-US" baseline="0" dirty="0" err="1" smtClean="0"/>
              <a:t>Yoo</a:t>
            </a:r>
            <a:r>
              <a:rPr lang="en-US" baseline="0" dirty="0" smtClean="0"/>
              <a:t> et al., “Metal-lined semiconductor nanotubes for surface </a:t>
            </a:r>
            <a:r>
              <a:rPr lang="en-US" baseline="0" dirty="0" err="1" smtClean="0"/>
              <a:t>plasmon</a:t>
            </a:r>
            <a:r>
              <a:rPr lang="en-US" baseline="0" dirty="0" smtClean="0"/>
              <a:t>-mediated luminescence enhancement”, Nano Letters (2013).</a:t>
            </a:r>
          </a:p>
          <a:p>
            <a:r>
              <a:rPr lang="en-US" baseline="0" dirty="0" smtClean="0"/>
              <a:t>In the article PL enhancement in UV regions in Ag-lined </a:t>
            </a:r>
            <a:r>
              <a:rPr lang="en-US" baseline="0" dirty="0" err="1" smtClean="0"/>
              <a:t>ZnO</a:t>
            </a:r>
            <a:r>
              <a:rPr lang="en-US" baseline="0" dirty="0" smtClean="0"/>
              <a:t> nanotubes was demonstrated. The same scheme was also confirmed in Si </a:t>
            </a:r>
            <a:r>
              <a:rPr lang="en-US" baseline="0" dirty="0" err="1" smtClean="0"/>
              <a:t>nano</a:t>
            </a:r>
            <a:r>
              <a:rPr lang="en-US" baseline="0" dirty="0" smtClean="0"/>
              <a:t>/</a:t>
            </a:r>
            <a:r>
              <a:rPr lang="en-US" baseline="0" dirty="0" err="1" smtClean="0"/>
              <a:t>microtubes</a:t>
            </a:r>
            <a:r>
              <a:rPr lang="en-US" baseline="0" dirty="0" smtClean="0"/>
              <a:t>.</a:t>
            </a:r>
          </a:p>
          <a:p>
            <a:r>
              <a:rPr lang="en-US" baseline="0" dirty="0" smtClean="0"/>
              <a:t>The top-view SEM image in the right column shows Si tubes in which metal is selectively deposited on the inner walls.</a:t>
            </a:r>
            <a:endParaRPr lang="en-US" dirty="0" smtClean="0"/>
          </a:p>
          <a:p>
            <a:endParaRPr lang="en-US" dirty="0"/>
          </a:p>
        </p:txBody>
      </p:sp>
    </p:spTree>
    <p:extLst>
      <p:ext uri="{BB962C8B-B14F-4D97-AF65-F5344CB8AC3E}">
        <p14:creationId xmlns:p14="http://schemas.microsoft.com/office/powerpoint/2010/main" val="2408652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685800"/>
            <a:ext cx="4673600" cy="3505200"/>
          </a:xfrm>
          <a:prstGeom prst="rect">
            <a:avLst/>
          </a:prstGeom>
        </p:spPr>
      </p:sp>
      <p:sp>
        <p:nvSpPr>
          <p:cNvPr id="3" name="Notes Placeholder 2"/>
          <p:cNvSpPr>
            <a:spLocks noGrp="1"/>
          </p:cNvSpPr>
          <p:nvPr>
            <p:ph type="body" idx="1"/>
          </p:nvPr>
        </p:nvSpPr>
        <p:spPr>
          <a:xfrm>
            <a:off x="914400" y="4419600"/>
            <a:ext cx="5181600" cy="4191000"/>
          </a:xfrm>
          <a:prstGeom prst="rect">
            <a:avLst/>
          </a:prstGeom>
        </p:spPr>
        <p:txBody>
          <a:bodyPr/>
          <a:lstStyle/>
          <a:p>
            <a:pPr defTabSz="465887" eaLnBrk="1" fontAlgn="auto" hangingPunct="1">
              <a:spcBef>
                <a:spcPts val="0"/>
              </a:spcBef>
              <a:spcAft>
                <a:spcPts val="0"/>
              </a:spcAft>
              <a:defRPr/>
            </a:pPr>
            <a:r>
              <a:rPr lang="en-US" b="0" i="0" dirty="0" smtClean="0"/>
              <a:t>Caption: </a:t>
            </a:r>
            <a:r>
              <a:rPr lang="en-US" dirty="0">
                <a:latin typeface="+mn-lt"/>
                <a:ea typeface="+mn-ea"/>
                <a:cs typeface="+mn-cs"/>
              </a:rPr>
              <a:t>Overview of </a:t>
            </a:r>
            <a:r>
              <a:rPr lang="en-US" dirty="0" err="1">
                <a:latin typeface="+mn-lt"/>
                <a:ea typeface="+mn-ea"/>
                <a:cs typeface="+mn-cs"/>
              </a:rPr>
              <a:t>codesign</a:t>
            </a:r>
            <a:r>
              <a:rPr lang="en-US" dirty="0">
                <a:latin typeface="+mn-lt"/>
                <a:ea typeface="+mn-ea"/>
                <a:cs typeface="+mn-cs"/>
              </a:rPr>
              <a:t> performance prediction approach </a:t>
            </a:r>
          </a:p>
          <a:p>
            <a:pPr defTabSz="465887" eaLnBrk="1" fontAlgn="auto" hangingPunct="1">
              <a:spcBef>
                <a:spcPts val="0"/>
              </a:spcBef>
              <a:spcAft>
                <a:spcPts val="0"/>
              </a:spcAft>
              <a:defRPr/>
            </a:pPr>
            <a:endParaRPr lang="en-US" dirty="0">
              <a:latin typeface="+mn-lt"/>
              <a:ea typeface="+mn-ea"/>
              <a:cs typeface="+mn-cs"/>
            </a:endParaRPr>
          </a:p>
          <a:p>
            <a:pPr defTabSz="465887" eaLnBrk="1" fontAlgn="auto" hangingPunct="1">
              <a:spcBef>
                <a:spcPts val="0"/>
              </a:spcBef>
              <a:spcAft>
                <a:spcPts val="0"/>
              </a:spcAft>
              <a:defRPr/>
            </a:pPr>
            <a:r>
              <a:rPr lang="en-US" b="1" dirty="0">
                <a:latin typeface="+mn-lt"/>
                <a:ea typeface="+mn-ea"/>
                <a:cs typeface="+mn-cs"/>
              </a:rPr>
              <a:t>Project Description</a:t>
            </a:r>
          </a:p>
          <a:p>
            <a:r>
              <a:rPr lang="en-US" dirty="0">
                <a:latin typeface="+mn-lt"/>
                <a:ea typeface="+mn-ea"/>
                <a:cs typeface="+mn-cs"/>
              </a:rPr>
              <a:t>We will develop a </a:t>
            </a:r>
            <a:r>
              <a:rPr lang="en-US" i="1" dirty="0">
                <a:latin typeface="+mn-lt"/>
                <a:ea typeface="+mn-ea"/>
                <a:cs typeface="+mn-cs"/>
              </a:rPr>
              <a:t>performance-prediction capability</a:t>
            </a:r>
            <a:r>
              <a:rPr lang="en-US" dirty="0">
                <a:latin typeface="+mn-lt"/>
                <a:ea typeface="+mn-ea"/>
                <a:cs typeface="+mn-cs"/>
              </a:rPr>
              <a:t> that relies on modeling architectural and algorithmic details of a computational-physics code running on a specified high-performance computing (HPC) architecture.  This capability will fundamentally benefit a large number of HPC code projects by providing techniques for rapid evaluation of novel algorithmic ideas; rapid evaluation of middleware "mapping" concepts; optimizing method &amp; architecture parameters for performance; and perhaps most intriguing semi-automated code generation for crucial subroutines. After the project ends, the performance prediction capability will be useable with minimal additional effort for other computational physics domains and architectures of the generations after next, and for decision support in HPC platform procurement to test vendor proposals against request specifications. </a:t>
            </a:r>
          </a:p>
          <a:p>
            <a:r>
              <a:rPr lang="en-US" i="1" dirty="0">
                <a:latin typeface="+mn-lt"/>
                <a:ea typeface="+mn-ea"/>
                <a:cs typeface="+mn-cs"/>
              </a:rPr>
              <a:t>Building</a:t>
            </a:r>
            <a:r>
              <a:rPr lang="en-US" dirty="0">
                <a:latin typeface="+mn-lt"/>
                <a:ea typeface="+mn-ea"/>
                <a:cs typeface="+mn-cs"/>
              </a:rPr>
              <a:t> the performance prediction capability is our first goal, which will have a focus on models for state-of-the-art and conjectured architectures. Our second goal is to </a:t>
            </a:r>
            <a:r>
              <a:rPr lang="en-US" i="1" dirty="0">
                <a:latin typeface="+mn-lt"/>
                <a:ea typeface="+mn-ea"/>
                <a:cs typeface="+mn-cs"/>
              </a:rPr>
              <a:t>use</a:t>
            </a:r>
            <a:r>
              <a:rPr lang="en-US" dirty="0">
                <a:latin typeface="+mn-lt"/>
                <a:ea typeface="+mn-ea"/>
                <a:cs typeface="+mn-cs"/>
              </a:rPr>
              <a:t> </a:t>
            </a:r>
            <a:r>
              <a:rPr lang="en-US" i="1" dirty="0">
                <a:latin typeface="+mn-lt"/>
                <a:ea typeface="+mn-ea"/>
                <a:cs typeface="+mn-cs"/>
              </a:rPr>
              <a:t>the capability</a:t>
            </a:r>
            <a:r>
              <a:rPr lang="en-US" dirty="0">
                <a:latin typeface="+mn-lt"/>
                <a:ea typeface="+mn-ea"/>
                <a:cs typeface="+mn-cs"/>
              </a:rPr>
              <a:t> to assess novel solutions to the key </a:t>
            </a:r>
            <a:r>
              <a:rPr lang="en-US" dirty="0" err="1">
                <a:latin typeface="+mn-lt"/>
                <a:ea typeface="+mn-ea"/>
                <a:cs typeface="+mn-cs"/>
              </a:rPr>
              <a:t>exa</a:t>
            </a:r>
            <a:r>
              <a:rPr lang="en-US" dirty="0">
                <a:latin typeface="+mn-lt"/>
                <a:ea typeface="+mn-ea"/>
                <a:cs typeface="+mn-cs"/>
              </a:rPr>
              <a:t>-scale challenges of the </a:t>
            </a:r>
            <a:r>
              <a:rPr lang="en-US" i="1" dirty="0">
                <a:latin typeface="+mn-lt"/>
                <a:ea typeface="+mn-ea"/>
                <a:cs typeface="+mn-cs"/>
              </a:rPr>
              <a:t>data motion/movement, high-parallelism</a:t>
            </a:r>
            <a:r>
              <a:rPr lang="en-US" dirty="0">
                <a:latin typeface="+mn-lt"/>
                <a:ea typeface="+mn-ea"/>
                <a:cs typeface="+mn-cs"/>
              </a:rPr>
              <a:t>, and </a:t>
            </a:r>
            <a:r>
              <a:rPr lang="en-US" i="1" dirty="0">
                <a:latin typeface="+mn-lt"/>
                <a:ea typeface="+mn-ea"/>
                <a:cs typeface="+mn-cs"/>
              </a:rPr>
              <a:t>fault tolerance</a:t>
            </a:r>
            <a:r>
              <a:rPr lang="en-US" dirty="0">
                <a:latin typeface="+mn-lt"/>
                <a:ea typeface="+mn-ea"/>
                <a:cs typeface="+mn-cs"/>
              </a:rPr>
              <a:t> applied to </a:t>
            </a:r>
            <a:r>
              <a:rPr lang="en-US" i="1" dirty="0">
                <a:latin typeface="+mn-lt"/>
                <a:ea typeface="+mn-ea"/>
                <a:cs typeface="+mn-cs"/>
              </a:rPr>
              <a:t>radiation transport</a:t>
            </a:r>
            <a:r>
              <a:rPr lang="en-US" dirty="0">
                <a:latin typeface="+mn-lt"/>
                <a:ea typeface="+mn-ea"/>
                <a:cs typeface="+mn-cs"/>
              </a:rPr>
              <a:t> </a:t>
            </a:r>
            <a:r>
              <a:rPr lang="en-US" i="1" dirty="0">
                <a:latin typeface="+mn-lt"/>
                <a:ea typeface="+mn-ea"/>
                <a:cs typeface="+mn-cs"/>
              </a:rPr>
              <a:t>and hydrodynamics</a:t>
            </a:r>
            <a:r>
              <a:rPr lang="en-US" dirty="0">
                <a:latin typeface="+mn-lt"/>
                <a:ea typeface="+mn-ea"/>
                <a:cs typeface="+mn-cs"/>
              </a:rPr>
              <a:t> methods.</a:t>
            </a:r>
          </a:p>
          <a:p>
            <a:r>
              <a:rPr lang="en-US" dirty="0">
                <a:latin typeface="+mn-lt"/>
                <a:ea typeface="+mn-ea"/>
                <a:cs typeface="+mn-cs"/>
              </a:rPr>
              <a:t>Our initial algorithmic ideas that we will develop, model and assess for the applications include: Determining optimal ways to hide communication and/or memory latencies on specific devices for discrete ordinates mesh sweeps and analyzing tradeoffs of non-sweep-based algorithms that increase independent work units and data movement for deterministic radiation transport. Models of the random access of memory and stochastic work generation of a Monte Carlo fixed source calculation and various approaches to task-based parallelism for stochastic radiation transport. Rapid analysis of tree-code algorithms on different architectures for hydrodynamics.</a:t>
            </a:r>
          </a:p>
          <a:p>
            <a:r>
              <a:rPr lang="en-US" dirty="0">
                <a:latin typeface="+mn-lt"/>
                <a:ea typeface="+mn-ea"/>
                <a:cs typeface="+mn-cs"/>
              </a:rPr>
              <a:t>An initial set of middleware technologies that we will develop includes:  Polyhedral optimization methods to minimize data motion,  load-balancing schemes vs. data movement requirements, static graph-based automated parallelization approach for innermost loop computations of physics domain codes, Just-In-Time Parallelization schemes and alternatives to checkpoint-restart paradigm for failure tolerance.</a:t>
            </a:r>
          </a:p>
          <a:p>
            <a:endParaRPr lang="en-US" dirty="0">
              <a:latin typeface="+mn-lt"/>
              <a:ea typeface="+mn-ea"/>
              <a:cs typeface="+mn-cs"/>
            </a:endParaRPr>
          </a:p>
          <a:p>
            <a:r>
              <a:rPr lang="en-US" b="1" dirty="0">
                <a:latin typeface="+mn-lt"/>
                <a:ea typeface="+mn-ea"/>
                <a:cs typeface="+mn-cs"/>
              </a:rPr>
              <a:t>Tie to Mission </a:t>
            </a:r>
          </a:p>
          <a:p>
            <a:r>
              <a:rPr lang="en-US" dirty="0">
                <a:latin typeface="+mn-lt"/>
                <a:ea typeface="+mn-ea"/>
                <a:cs typeface="+mn-cs"/>
              </a:rPr>
              <a:t>Our future computational physics code base for hydrodynamics and radiation transport are of fundamental importance to DOE and LANL. Maintaining LANL’s leadership role in national security will depend on our ability to consistently provide performance improvement in our codes for emerging architectures. Additionally, these techniques will be applicable to other application domains, in particular climate simulations and large-scale infrastructure simulations. Previous work related to AMD resulted in a successful transition of that project to the DOE Office of Science BES, which will now support the implementation and physics discovery work. Similarly in this project: If we are successful at identifying algorithmic variations with substantial predicted performance gains, programmatic sources, e.g., ASC, may be willing to support follow-on code development made possible by a successful LDRD project.</a:t>
            </a:r>
          </a:p>
          <a:p>
            <a:endParaRPr lang="en-US" dirty="0"/>
          </a:p>
        </p:txBody>
      </p:sp>
      <p:sp>
        <p:nvSpPr>
          <p:cNvPr id="4" name="Slide Number Placeholder 3"/>
          <p:cNvSpPr>
            <a:spLocks noGrp="1"/>
          </p:cNvSpPr>
          <p:nvPr>
            <p:ph type="sldNum" sz="quarter" idx="10"/>
          </p:nvPr>
        </p:nvSpPr>
        <p:spPr>
          <a:xfrm>
            <a:off x="3962400" y="8839200"/>
            <a:ext cx="3048000" cy="457200"/>
          </a:xfrm>
          <a:prstGeom prst="rect">
            <a:avLst/>
          </a:prstGeom>
        </p:spPr>
        <p:txBody>
          <a:bodyPr/>
          <a:lstStyle/>
          <a:p>
            <a:fld id="{5E46E934-4573-8840-AAA2-14B2F9312604}"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2863146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3566160"/>
            <a:ext cx="7772400" cy="1005840"/>
          </a:xfrm>
        </p:spPr>
        <p:txBody>
          <a:bodyPr vert="horz" lIns="91440" tIns="45720" rIns="91440" bIns="45720" rtlCol="0" anchor="t" anchorCtr="0">
            <a:noAutofit/>
          </a:bodyPr>
          <a:lstStyle>
            <a:lvl1pPr algn="ctr">
              <a:defRPr lang="en-US" baseline="0">
                <a:solidFill>
                  <a:schemeClr val="tx1"/>
                </a:solidFill>
                <a:latin typeface="+mj-lt"/>
                <a:cs typeface="+mj-cs"/>
              </a:defRPr>
            </a:lvl1pPr>
          </a:lstStyle>
          <a:p>
            <a:pPr marL="0" lvl="0" algn="ctr"/>
            <a:r>
              <a:rPr lang="en-US" dirty="0" smtClean="0"/>
              <a:t>Click to add presentation title</a:t>
            </a:r>
            <a:endParaRPr lang="en-US" dirty="0"/>
          </a:p>
        </p:txBody>
      </p:sp>
      <p:sp>
        <p:nvSpPr>
          <p:cNvPr id="3" name="Subtitle 2"/>
          <p:cNvSpPr>
            <a:spLocks noGrp="1"/>
          </p:cNvSpPr>
          <p:nvPr>
            <p:ph type="subTitle" idx="1" hasCustomPrompt="1"/>
          </p:nvPr>
        </p:nvSpPr>
        <p:spPr>
          <a:xfrm>
            <a:off x="1371600" y="4114800"/>
            <a:ext cx="6400800" cy="990600"/>
          </a:xfrm>
        </p:spPr>
        <p:txBody>
          <a:bodyPr>
            <a:noAutofit/>
          </a:bodyPr>
          <a:lstStyle>
            <a:lvl1pPr marL="0" marR="0" indent="0" algn="ctr" defTabSz="914400" rtl="0" eaLnBrk="1" fontAlgn="auto" latinLnBrk="0" hangingPunct="1">
              <a:lnSpc>
                <a:spcPct val="100000"/>
              </a:lnSpc>
              <a:spcBef>
                <a:spcPts val="900"/>
              </a:spcBef>
              <a:spcAft>
                <a:spcPts val="0"/>
              </a:spcAft>
              <a:buClr>
                <a:srgbClr val="F4B834"/>
              </a:buClr>
              <a:buSzTx/>
              <a:buFont typeface="Wingdings" pitchFamily="2" charset="2"/>
              <a:buNone/>
              <a:tabLst/>
              <a:defRPr kumimoji="0" lang="en-US" sz="2800" b="0" i="0" u="none" strike="noStrike" kern="1200" cap="none" spc="0" normalizeH="0" baseline="0" noProof="0" dirty="0">
                <a:ln>
                  <a:noFill/>
                </a:ln>
                <a:solidFill>
                  <a:schemeClr val="tx1">
                    <a:tint val="75000"/>
                  </a:schemeClr>
                </a:solidFill>
                <a:effectLst/>
                <a:uLnTx/>
                <a:uFillTx/>
                <a:latin typeface="+mn-lt"/>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presentation subtitle</a:t>
            </a:r>
            <a:endParaRPr lang="en-US" dirty="0"/>
          </a:p>
        </p:txBody>
      </p:sp>
      <p:sp>
        <p:nvSpPr>
          <p:cNvPr id="7" name="Text Placeholder 8"/>
          <p:cNvSpPr>
            <a:spLocks noGrp="1"/>
          </p:cNvSpPr>
          <p:nvPr>
            <p:ph type="body" sz="quarter" idx="10" hasCustomPrompt="1"/>
          </p:nvPr>
        </p:nvSpPr>
        <p:spPr>
          <a:xfrm>
            <a:off x="3328418" y="5102163"/>
            <a:ext cx="2479849" cy="523875"/>
          </a:xfrm>
        </p:spPr>
        <p:txBody>
          <a:bodyPr lIns="0" rIns="0">
            <a:noAutofit/>
          </a:bodyPr>
          <a:lstStyle>
            <a:lvl1pPr marL="0" indent="0" algn="ctr">
              <a:buFontTx/>
              <a:buNone/>
              <a:defRPr sz="2400" baseline="0">
                <a:solidFill>
                  <a:schemeClr val="tx1"/>
                </a:solidFill>
              </a:defRPr>
            </a:lvl1pPr>
          </a:lstStyle>
          <a:p>
            <a:pPr lvl="0"/>
            <a:r>
              <a:rPr lang="en-US" dirty="0" smtClean="0"/>
              <a:t>Click to add date</a:t>
            </a:r>
            <a:endParaRPr lang="en-US" dirty="0"/>
          </a:p>
        </p:txBody>
      </p:sp>
    </p:spTree>
    <p:extLst>
      <p:ext uri="{BB962C8B-B14F-4D97-AF65-F5344CB8AC3E}">
        <p14:creationId xmlns:p14="http://schemas.microsoft.com/office/powerpoint/2010/main" val="3864078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noAutofit/>
          </a:bodyPr>
          <a:lstStyle>
            <a:lvl1pPr marL="346075" marR="0" indent="-346075" algn="l" defTabSz="914400" rtl="0" eaLnBrk="1" fontAlgn="auto" latinLnBrk="0" hangingPunct="1">
              <a:lnSpc>
                <a:spcPct val="100000"/>
              </a:lnSpc>
              <a:spcBef>
                <a:spcPts val="900"/>
              </a:spcBef>
              <a:spcAft>
                <a:spcPts val="0"/>
              </a:spcAft>
              <a:buClr>
                <a:srgbClr val="F4B834"/>
              </a:buClr>
              <a:buSzTx/>
              <a:buFont typeface="Wingdings" pitchFamily="2" charset="2"/>
              <a:buChar char="§"/>
              <a:tabLst/>
              <a:defRPr baseline="0">
                <a:solidFill>
                  <a:schemeClr val="tx1"/>
                </a:solidFill>
              </a:defRPr>
            </a:lvl1pPr>
            <a:lvl2pPr marL="690563" marR="0" indent="-346075" algn="l" defTabSz="914400" rtl="0" eaLnBrk="1" fontAlgn="auto" latinLnBrk="0" hangingPunct="1">
              <a:lnSpc>
                <a:spcPct val="100000"/>
              </a:lnSpc>
              <a:spcBef>
                <a:spcPct val="20000"/>
              </a:spcBef>
              <a:spcAft>
                <a:spcPts val="0"/>
              </a:spcAft>
              <a:buClr>
                <a:srgbClr val="F4B834"/>
              </a:buClr>
              <a:buSzPct val="120000"/>
              <a:buFont typeface="Arial" panose="020B0604020202020204" pitchFamily="34" charset="0"/>
              <a:buChar char="–"/>
              <a:tabLst/>
              <a:defRPr kumimoji="0" lang="en-US" sz="2800" b="0" i="0" u="none" strike="noStrike" kern="1200" cap="none" spc="0" normalizeH="0" baseline="0" noProof="0" smtClean="0">
                <a:ln>
                  <a:noFill/>
                </a:ln>
                <a:solidFill>
                  <a:schemeClr val="tx1"/>
                </a:solidFill>
                <a:effectLst/>
                <a:uLnTx/>
                <a:uFillTx/>
                <a:cs typeface="Arial" pitchFamily="34" charset="0"/>
              </a:defRPr>
            </a:lvl2pPr>
            <a:lvl3pPr marL="1031875" marR="0" indent="-350838" algn="l" defTabSz="914400" rtl="0" eaLnBrk="1" fontAlgn="auto" latinLnBrk="0" hangingPunct="1">
              <a:lnSpc>
                <a:spcPct val="100000"/>
              </a:lnSpc>
              <a:spcBef>
                <a:spcPts val="576"/>
              </a:spcBef>
              <a:spcAft>
                <a:spcPts val="0"/>
              </a:spcAft>
              <a:buClr>
                <a:srgbClr val="F4B834"/>
              </a:buClr>
              <a:buSzPct val="130000"/>
              <a:buFont typeface="Arial" pitchFamily="34" charset="0"/>
              <a:buChar char="•"/>
              <a:tabLst/>
              <a:defRPr>
                <a:solidFill>
                  <a:schemeClr val="tx1"/>
                </a:solidFill>
              </a:defRPr>
            </a:lvl3pPr>
            <a:lvl4pPr marL="1374775" marR="0" indent="-342900" algn="l" defTabSz="914400" rtl="0" eaLnBrk="1" fontAlgn="auto" latinLnBrk="0" hangingPunct="1">
              <a:lnSpc>
                <a:spcPct val="100000"/>
              </a:lnSpc>
              <a:spcBef>
                <a:spcPct val="20000"/>
              </a:spcBef>
              <a:spcAft>
                <a:spcPts val="0"/>
              </a:spcAft>
              <a:buClr>
                <a:srgbClr val="F4B834"/>
              </a:buClr>
              <a:buSzPct val="130000"/>
              <a:buFont typeface="Arial" panose="020B0604020202020204" pitchFamily="34" charset="0"/>
              <a:buChar char="-"/>
              <a:tabLst/>
              <a:defRPr>
                <a:solidFill>
                  <a:schemeClr val="tx1"/>
                </a:solidFill>
              </a:defRPr>
            </a:lvl4pPr>
            <a:lvl5pPr marL="1830388" marR="0" indent="-225425" algn="l" defTabSz="914400" rtl="0" eaLnBrk="1" fontAlgn="auto" latinLnBrk="0" hangingPunct="1">
              <a:lnSpc>
                <a:spcPct val="100000"/>
              </a:lnSpc>
              <a:spcBef>
                <a:spcPct val="20000"/>
              </a:spcBef>
              <a:spcAft>
                <a:spcPts val="0"/>
              </a:spcAft>
              <a:buClr>
                <a:srgbClr val="F4B834"/>
              </a:buClr>
              <a:buSzTx/>
              <a:buFont typeface="Arial" pitchFamily="34" charset="0"/>
              <a:buChar char="–"/>
              <a:tabLst/>
              <a:defRPr>
                <a:solidFill>
                  <a:schemeClr val="tx1"/>
                </a:solidFill>
              </a:defRPr>
            </a:lvl5pPr>
          </a:lstStyle>
          <a:p>
            <a:pPr marL="346075" marR="0" lvl="0" indent="-346075" algn="l" defTabSz="914400" rtl="0" eaLnBrk="1" fontAlgn="auto" latinLnBrk="0" hangingPunct="1">
              <a:lnSpc>
                <a:spcPct val="100000"/>
              </a:lnSpc>
              <a:spcBef>
                <a:spcPts val="900"/>
              </a:spcBef>
              <a:spcAft>
                <a:spcPts val="0"/>
              </a:spcAft>
              <a:buClr>
                <a:srgbClr val="F4B834"/>
              </a:buClr>
              <a:buSzTx/>
              <a:buFont typeface="Wingdings" pitchFamily="2" charset="2"/>
              <a:buChar char="§"/>
              <a:tabLst/>
              <a:defRPr/>
            </a:pPr>
            <a:r>
              <a:rPr kumimoji="0" lang="en-US" sz="2800" b="0" i="0" u="none" strike="noStrike" kern="1200" cap="none" spc="0" normalizeH="0" baseline="0" noProof="0" dirty="0" smtClean="0">
                <a:ln>
                  <a:noFill/>
                </a:ln>
                <a:solidFill>
                  <a:prstClr val="black"/>
                </a:solidFill>
                <a:effectLst/>
                <a:uLnTx/>
                <a:uFillTx/>
                <a:latin typeface="+mn-lt"/>
                <a:cs typeface="Arial" pitchFamily="34" charset="0"/>
              </a:rPr>
              <a:t>Click to add text </a:t>
            </a:r>
          </a:p>
          <a:p>
            <a:pPr marL="690563" marR="0" lvl="1" indent="-346075" algn="l" defTabSz="914400" rtl="0" eaLnBrk="1" fontAlgn="auto" latinLnBrk="0" hangingPunct="1">
              <a:lnSpc>
                <a:spcPct val="100000"/>
              </a:lnSpc>
              <a:spcBef>
                <a:spcPct val="20000"/>
              </a:spcBef>
              <a:spcAft>
                <a:spcPts val="0"/>
              </a:spcAft>
              <a:buClr>
                <a:srgbClr val="F4B834"/>
              </a:buClr>
              <a:buSzPct val="120000"/>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Arial" pitchFamily="34" charset="0"/>
                <a:cs typeface="Arial" pitchFamily="34" charset="0"/>
              </a:rPr>
              <a:t>Second level text</a:t>
            </a:r>
          </a:p>
          <a:p>
            <a:pPr marL="1031875" marR="0" lvl="2" indent="-350838" algn="l" defTabSz="914400" rtl="0" eaLnBrk="1" fontAlgn="auto" latinLnBrk="0" hangingPunct="1">
              <a:lnSpc>
                <a:spcPct val="100000"/>
              </a:lnSpc>
              <a:spcBef>
                <a:spcPts val="576"/>
              </a:spcBef>
              <a:spcAft>
                <a:spcPts val="0"/>
              </a:spcAft>
              <a:buClr>
                <a:srgbClr val="F4B834"/>
              </a:buClr>
              <a:buSzPct val="130000"/>
              <a:buFont typeface="Arial"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mn-lt"/>
              </a:rPr>
              <a:t>Third level text</a:t>
            </a:r>
          </a:p>
          <a:p>
            <a:pPr marL="1374775" marR="0" lvl="3" indent="-342900" algn="l" defTabSz="914400" rtl="0" eaLnBrk="1" fontAlgn="auto" latinLnBrk="0" hangingPunct="1">
              <a:lnSpc>
                <a:spcPct val="100000"/>
              </a:lnSpc>
              <a:spcBef>
                <a:spcPct val="20000"/>
              </a:spcBef>
              <a:spcAft>
                <a:spcPts val="0"/>
              </a:spcAft>
              <a:buClr>
                <a:srgbClr val="F4B834"/>
              </a:buClr>
              <a:buSzPct val="130000"/>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mn-lt"/>
              </a:rPr>
              <a:t>Fourth level text</a:t>
            </a:r>
          </a:p>
        </p:txBody>
      </p:sp>
      <p:sp>
        <p:nvSpPr>
          <p:cNvPr id="4" name="Title 3"/>
          <p:cNvSpPr>
            <a:spLocks noGrp="1"/>
          </p:cNvSpPr>
          <p:nvPr>
            <p:ph type="title" hasCustomPrompt="1"/>
          </p:nvPr>
        </p:nvSpPr>
        <p:spPr/>
        <p:txBody>
          <a:bodyPr/>
          <a:lstStyle/>
          <a:p>
            <a:r>
              <a:rPr lang="en-US" dirty="0" smtClean="0"/>
              <a:t>Click to add slide title</a:t>
            </a:r>
            <a:endParaRPr lang="en-US" dirty="0"/>
          </a:p>
        </p:txBody>
      </p:sp>
      <p:sp>
        <p:nvSpPr>
          <p:cNvPr id="2" name="Slide Number Placeholder 1"/>
          <p:cNvSpPr>
            <a:spLocks noGrp="1"/>
          </p:cNvSpPr>
          <p:nvPr>
            <p:ph type="sldNum" sz="quarter" idx="10"/>
          </p:nvPr>
        </p:nvSpPr>
        <p:spPr/>
        <p:txBody>
          <a:bodyPr/>
          <a:lstStyle/>
          <a:p>
            <a:r>
              <a:rPr lang="en-US" smtClean="0"/>
              <a:t>Slide </a:t>
            </a:r>
            <a:fld id="{2651EAAB-5D0D-473B-859D-C18D8179491F}" type="slidenum">
              <a:rPr lang="en-US" smtClean="0"/>
              <a:pPr/>
              <a:t>‹#›</a:t>
            </a:fld>
            <a:endParaRPr lang="en-US" dirty="0"/>
          </a:p>
        </p:txBody>
      </p:sp>
    </p:spTree>
    <p:extLst>
      <p:ext uri="{BB962C8B-B14F-4D97-AF65-F5344CB8AC3E}">
        <p14:creationId xmlns:p14="http://schemas.microsoft.com/office/powerpoint/2010/main" val="3061429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Object and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smtClean="0"/>
              <a:t>Click to add slide title</a:t>
            </a:r>
            <a:endParaRPr lang="en-US" dirty="0"/>
          </a:p>
        </p:txBody>
      </p:sp>
      <p:sp>
        <p:nvSpPr>
          <p:cNvPr id="3" name="Content Placeholder 2"/>
          <p:cNvSpPr>
            <a:spLocks noGrp="1"/>
          </p:cNvSpPr>
          <p:nvPr>
            <p:ph sz="half" idx="1" hasCustomPrompt="1"/>
          </p:nvPr>
        </p:nvSpPr>
        <p:spPr>
          <a:xfrm>
            <a:off x="457200" y="1600200"/>
            <a:ext cx="4038600" cy="4525963"/>
          </a:xfrm>
        </p:spPr>
        <p:txBody>
          <a:bodyPr>
            <a:noAutofit/>
          </a:bodyPr>
          <a:lstStyle>
            <a:lvl1pPr marL="346075" marR="0" indent="-346075" algn="l" defTabSz="914400" rtl="0" eaLnBrk="1" fontAlgn="auto" latinLnBrk="0" hangingPunct="1">
              <a:lnSpc>
                <a:spcPct val="100000"/>
              </a:lnSpc>
              <a:spcBef>
                <a:spcPts val="900"/>
              </a:spcBef>
              <a:spcAft>
                <a:spcPts val="0"/>
              </a:spcAft>
              <a:buClr>
                <a:srgbClr val="F4B834"/>
              </a:buClr>
              <a:buSzTx/>
              <a:buFont typeface="Wingdings" pitchFamily="2" charset="2"/>
              <a:buChar char="§"/>
              <a:tabLst/>
              <a:defRPr sz="2800">
                <a:solidFill>
                  <a:schemeClr val="tx1"/>
                </a:solidFill>
              </a:defRPr>
            </a:lvl1pPr>
            <a:lvl2pPr marL="690563" marR="0" indent="-346075" algn="l" defTabSz="914400" rtl="0" eaLnBrk="1" fontAlgn="auto" latinLnBrk="0" hangingPunct="1">
              <a:lnSpc>
                <a:spcPct val="100000"/>
              </a:lnSpc>
              <a:spcBef>
                <a:spcPct val="20000"/>
              </a:spcBef>
              <a:spcAft>
                <a:spcPts val="0"/>
              </a:spcAft>
              <a:buClr>
                <a:srgbClr val="F4B834"/>
              </a:buClr>
              <a:buSzPct val="120000"/>
              <a:buFont typeface="Arial" panose="020B0604020202020204" pitchFamily="34" charset="0"/>
              <a:buChar char="–"/>
              <a:tabLst/>
              <a:defRPr kumimoji="0" lang="en-US" sz="2800" b="0" i="0" u="none" strike="noStrike" kern="1200" cap="none" spc="0" normalizeH="0" baseline="0" noProof="0" smtClean="0">
                <a:ln>
                  <a:noFill/>
                </a:ln>
                <a:solidFill>
                  <a:schemeClr val="tx1"/>
                </a:solidFill>
                <a:effectLst/>
                <a:uLnTx/>
                <a:uFillTx/>
                <a:cs typeface="Arial" pitchFamily="34" charset="0"/>
              </a:defRPr>
            </a:lvl2pPr>
            <a:lvl3pPr marL="1031875" marR="0" indent="-350838" algn="l" defTabSz="914400" rtl="0" eaLnBrk="1" fontAlgn="auto" latinLnBrk="0" hangingPunct="1">
              <a:lnSpc>
                <a:spcPct val="100000"/>
              </a:lnSpc>
              <a:spcBef>
                <a:spcPts val="576"/>
              </a:spcBef>
              <a:spcAft>
                <a:spcPts val="0"/>
              </a:spcAft>
              <a:buClr>
                <a:srgbClr val="F4B834"/>
              </a:buClr>
              <a:buSzPct val="130000"/>
              <a:buFont typeface="Arial" pitchFamily="34" charset="0"/>
              <a:buChar char="•"/>
              <a:tabLst/>
              <a:defRPr sz="2000">
                <a:solidFill>
                  <a:schemeClr val="tx1"/>
                </a:solidFill>
              </a:defRPr>
            </a:lvl3pPr>
            <a:lvl4pPr marL="1374775" marR="0" indent="-342900" algn="l" defTabSz="914400" rtl="0" eaLnBrk="1" fontAlgn="auto" latinLnBrk="0" hangingPunct="1">
              <a:lnSpc>
                <a:spcPct val="100000"/>
              </a:lnSpc>
              <a:spcBef>
                <a:spcPct val="20000"/>
              </a:spcBef>
              <a:spcAft>
                <a:spcPts val="0"/>
              </a:spcAft>
              <a:buClr>
                <a:srgbClr val="F4B834"/>
              </a:buClr>
              <a:buSzPct val="130000"/>
              <a:buFont typeface="Arial" panose="020B0604020202020204" pitchFamily="34" charset="0"/>
              <a:buChar char="-"/>
              <a:tabLst/>
              <a:defRPr sz="1800">
                <a:solidFill>
                  <a:schemeClr val="tx1"/>
                </a:solidFill>
              </a:defRPr>
            </a:lvl4pPr>
            <a:lvl5pPr marL="1830388" marR="0" indent="-225425" algn="l" defTabSz="914400" rtl="0" eaLnBrk="1" fontAlgn="auto" latinLnBrk="0" hangingPunct="1">
              <a:lnSpc>
                <a:spcPct val="100000"/>
              </a:lnSpc>
              <a:spcBef>
                <a:spcPct val="20000"/>
              </a:spcBef>
              <a:spcAft>
                <a:spcPts val="0"/>
              </a:spcAft>
              <a:buClr>
                <a:srgbClr val="F4B834"/>
              </a:buClr>
              <a:buSzTx/>
              <a:buFont typeface="Arial" pitchFamily="34" charset="0"/>
              <a:buChar char="–"/>
              <a:tabLst/>
              <a:defRPr sz="1800">
                <a:solidFill>
                  <a:schemeClr val="tx1"/>
                </a:solidFill>
              </a:defRPr>
            </a:lvl5pPr>
            <a:lvl6pPr>
              <a:defRPr sz="1800"/>
            </a:lvl6pPr>
            <a:lvl7pPr>
              <a:defRPr sz="1800"/>
            </a:lvl7pPr>
            <a:lvl8pPr>
              <a:defRPr sz="1800"/>
            </a:lvl8pPr>
            <a:lvl9pPr>
              <a:defRPr sz="1800"/>
            </a:lvl9pPr>
          </a:lstStyle>
          <a:p>
            <a:pPr marL="346075" marR="0" lvl="0" indent="-346075" algn="l" defTabSz="914400" rtl="0" eaLnBrk="1" fontAlgn="auto" latinLnBrk="0" hangingPunct="1">
              <a:lnSpc>
                <a:spcPct val="100000"/>
              </a:lnSpc>
              <a:spcBef>
                <a:spcPts val="900"/>
              </a:spcBef>
              <a:spcAft>
                <a:spcPts val="0"/>
              </a:spcAft>
              <a:buClr>
                <a:srgbClr val="F4B834"/>
              </a:buClr>
              <a:buSzTx/>
              <a:buFont typeface="Wingdings" pitchFamily="2" charset="2"/>
              <a:buChar char="§"/>
              <a:tabLst/>
              <a:defRPr/>
            </a:pPr>
            <a:r>
              <a:rPr kumimoji="0" lang="en-US" sz="2800" b="0" i="0" u="none" strike="noStrike" kern="1200" cap="none" spc="0" normalizeH="0" baseline="0" noProof="0" dirty="0" smtClean="0">
                <a:ln>
                  <a:noFill/>
                </a:ln>
                <a:solidFill>
                  <a:prstClr val="black"/>
                </a:solidFill>
                <a:effectLst/>
                <a:uLnTx/>
                <a:uFillTx/>
                <a:latin typeface="+mn-lt"/>
                <a:cs typeface="Arial" pitchFamily="34" charset="0"/>
              </a:rPr>
              <a:t>Click to add text </a:t>
            </a:r>
          </a:p>
          <a:p>
            <a:pPr marL="690563" marR="0" lvl="1" indent="-346075" algn="l" defTabSz="914400" rtl="0" eaLnBrk="1" fontAlgn="auto" latinLnBrk="0" hangingPunct="1">
              <a:lnSpc>
                <a:spcPct val="100000"/>
              </a:lnSpc>
              <a:spcBef>
                <a:spcPct val="20000"/>
              </a:spcBef>
              <a:spcAft>
                <a:spcPts val="0"/>
              </a:spcAft>
              <a:buClr>
                <a:srgbClr val="F4B834"/>
              </a:buClr>
              <a:buSzPct val="120000"/>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Arial" pitchFamily="34" charset="0"/>
                <a:cs typeface="Arial" pitchFamily="34" charset="0"/>
              </a:rPr>
              <a:t>Second level text</a:t>
            </a:r>
          </a:p>
          <a:p>
            <a:pPr marL="1031875" marR="0" lvl="2" indent="-350838" algn="l" defTabSz="914400" rtl="0" eaLnBrk="1" fontAlgn="auto" latinLnBrk="0" hangingPunct="1">
              <a:lnSpc>
                <a:spcPct val="100000"/>
              </a:lnSpc>
              <a:spcBef>
                <a:spcPts val="576"/>
              </a:spcBef>
              <a:spcAft>
                <a:spcPts val="0"/>
              </a:spcAft>
              <a:buClr>
                <a:srgbClr val="F4B834"/>
              </a:buClr>
              <a:buSzPct val="130000"/>
              <a:buFont typeface="Arial"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mn-lt"/>
              </a:rPr>
              <a:t>Third level text</a:t>
            </a:r>
          </a:p>
          <a:p>
            <a:pPr marL="1374775" marR="0" lvl="3" indent="-342900" algn="l" defTabSz="914400" rtl="0" eaLnBrk="1" fontAlgn="auto" latinLnBrk="0" hangingPunct="1">
              <a:lnSpc>
                <a:spcPct val="100000"/>
              </a:lnSpc>
              <a:spcBef>
                <a:spcPct val="20000"/>
              </a:spcBef>
              <a:spcAft>
                <a:spcPts val="0"/>
              </a:spcAft>
              <a:buClr>
                <a:srgbClr val="F4B834"/>
              </a:buClr>
              <a:buSzPct val="130000"/>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mn-lt"/>
              </a:rPr>
              <a:t>Fourth level text</a:t>
            </a:r>
          </a:p>
        </p:txBody>
      </p:sp>
      <p:sp>
        <p:nvSpPr>
          <p:cNvPr id="5" name="Text Placeholder 5"/>
          <p:cNvSpPr>
            <a:spLocks noGrp="1"/>
          </p:cNvSpPr>
          <p:nvPr>
            <p:ph type="body" sz="quarter" idx="10" hasCustomPrompt="1"/>
          </p:nvPr>
        </p:nvSpPr>
        <p:spPr>
          <a:xfrm>
            <a:off x="4648200" y="4906963"/>
            <a:ext cx="4038600" cy="1219200"/>
          </a:xfrm>
        </p:spPr>
        <p:txBody>
          <a:bodyPr>
            <a:noAutofit/>
          </a:bodyPr>
          <a:lstStyle>
            <a:lvl1pPr marL="0" indent="0">
              <a:buFontTx/>
              <a:buNone/>
              <a:defRPr lang="en-US" sz="2000" i="1" dirty="0" smtClean="0"/>
            </a:lvl1pPr>
            <a:lvl2pPr marL="457200" indent="0">
              <a:buFontTx/>
              <a:buNone/>
              <a:defRPr lang="en-US" sz="2000" dirty="0" smtClean="0"/>
            </a:lvl2pPr>
            <a:lvl3pPr marL="914400" indent="0">
              <a:buFontTx/>
              <a:buNone/>
              <a:defRPr lang="en-US" sz="2000" dirty="0" smtClean="0"/>
            </a:lvl3pPr>
            <a:lvl4pPr marL="1371600" indent="0">
              <a:buFontTx/>
              <a:buNone/>
              <a:defRPr lang="en-US" sz="2000" dirty="0" smtClean="0"/>
            </a:lvl4pPr>
            <a:lvl5pPr marL="1828800" indent="0">
              <a:buFontTx/>
              <a:buNone/>
              <a:defRPr lang="en-US" sz="2000" dirty="0"/>
            </a:lvl5pPr>
          </a:lstStyle>
          <a:p>
            <a:pPr lvl="0"/>
            <a:r>
              <a:rPr lang="en-US" dirty="0" smtClean="0"/>
              <a:t>Click to add Caption</a:t>
            </a:r>
          </a:p>
        </p:txBody>
      </p:sp>
      <p:sp>
        <p:nvSpPr>
          <p:cNvPr id="6" name="Content Placeholder 9"/>
          <p:cNvSpPr>
            <a:spLocks noGrp="1"/>
          </p:cNvSpPr>
          <p:nvPr>
            <p:ph sz="quarter" idx="12"/>
          </p:nvPr>
        </p:nvSpPr>
        <p:spPr>
          <a:xfrm>
            <a:off x="4648200" y="1600200"/>
            <a:ext cx="4038600" cy="3200400"/>
          </a:xfrm>
        </p:spPr>
        <p:txBody>
          <a:bodyPr>
            <a:noAutofit/>
          </a:bodyPr>
          <a:lstStyle>
            <a:lvl1pPr marL="0" marR="0" indent="0" algn="l" defTabSz="914400" rtl="0" eaLnBrk="1" fontAlgn="auto" latinLnBrk="0" hangingPunct="1">
              <a:lnSpc>
                <a:spcPct val="100000"/>
              </a:lnSpc>
              <a:spcBef>
                <a:spcPts val="768"/>
              </a:spcBef>
              <a:spcAft>
                <a:spcPts val="0"/>
              </a:spcAft>
              <a:buClr>
                <a:srgbClr val="F4B834"/>
              </a:buClr>
              <a:buSzTx/>
              <a:buFontTx/>
              <a:buNone/>
              <a:tabLst/>
              <a:defRPr lang="en-US" sz="2800" i="1" kern="1200" baseline="0" dirty="0">
                <a:solidFill>
                  <a:schemeClr val="tx1"/>
                </a:solidFill>
                <a:latin typeface="+mn-lt"/>
                <a:ea typeface="+mn-ea"/>
                <a:cs typeface="Arial" pitchFamily="34" charset="0"/>
              </a:defRPr>
            </a:lvl1pPr>
          </a:lstStyle>
          <a:p>
            <a:pPr lvl="0"/>
            <a:r>
              <a:rPr lang="en-US" smtClean="0"/>
              <a:t>Click to edit Master text styles</a:t>
            </a:r>
          </a:p>
        </p:txBody>
      </p:sp>
      <p:sp>
        <p:nvSpPr>
          <p:cNvPr id="7" name="Slide Number Placeholder 6"/>
          <p:cNvSpPr>
            <a:spLocks noGrp="1"/>
          </p:cNvSpPr>
          <p:nvPr>
            <p:ph type="sldNum" sz="quarter" idx="13"/>
          </p:nvPr>
        </p:nvSpPr>
        <p:spPr/>
        <p:txBody>
          <a:bodyPr/>
          <a:lstStyle/>
          <a:p>
            <a:r>
              <a:rPr lang="en-US" smtClean="0"/>
              <a:t>Slide </a:t>
            </a:r>
            <a:fld id="{2651EAAB-5D0D-473B-859D-C18D8179491F}" type="slidenum">
              <a:rPr lang="en-US" smtClean="0"/>
              <a:pPr/>
              <a:t>‹#›</a:t>
            </a:fld>
            <a:endParaRPr lang="en-US" dirty="0"/>
          </a:p>
        </p:txBody>
      </p:sp>
    </p:spTree>
    <p:extLst>
      <p:ext uri="{BB962C8B-B14F-4D97-AF65-F5344CB8AC3E}">
        <p14:creationId xmlns:p14="http://schemas.microsoft.com/office/powerpoint/2010/main" val="1068423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bject and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smtClean="0"/>
              <a:t>Click to add slide title</a:t>
            </a:r>
            <a:endParaRPr lang="en-US" dirty="0"/>
          </a:p>
        </p:txBody>
      </p:sp>
      <p:sp>
        <p:nvSpPr>
          <p:cNvPr id="5" name="Text Placeholder 5"/>
          <p:cNvSpPr>
            <a:spLocks noGrp="1"/>
          </p:cNvSpPr>
          <p:nvPr>
            <p:ph type="body" sz="quarter" idx="10" hasCustomPrompt="1"/>
          </p:nvPr>
        </p:nvSpPr>
        <p:spPr>
          <a:xfrm>
            <a:off x="457200" y="4906963"/>
            <a:ext cx="8229600" cy="1219200"/>
          </a:xfrm>
        </p:spPr>
        <p:txBody>
          <a:bodyPr>
            <a:noAutofit/>
          </a:bodyPr>
          <a:lstStyle>
            <a:lvl1pPr marL="0" indent="0">
              <a:buFontTx/>
              <a:buNone/>
              <a:defRPr lang="en-US" sz="2000" i="1" dirty="0" smtClean="0"/>
            </a:lvl1pPr>
            <a:lvl2pPr marL="457200" indent="0">
              <a:buFontTx/>
              <a:buNone/>
              <a:defRPr lang="en-US" sz="2000" dirty="0" smtClean="0"/>
            </a:lvl2pPr>
            <a:lvl3pPr marL="914400" indent="0">
              <a:buFontTx/>
              <a:buNone/>
              <a:defRPr lang="en-US" sz="2000" dirty="0" smtClean="0"/>
            </a:lvl3pPr>
            <a:lvl4pPr marL="1371600" indent="0">
              <a:buFontTx/>
              <a:buNone/>
              <a:defRPr lang="en-US" sz="2000" dirty="0" smtClean="0"/>
            </a:lvl4pPr>
            <a:lvl5pPr marL="1828800" indent="0">
              <a:buFontTx/>
              <a:buNone/>
              <a:defRPr lang="en-US" sz="2000" dirty="0"/>
            </a:lvl5pPr>
          </a:lstStyle>
          <a:p>
            <a:pPr lvl="0"/>
            <a:r>
              <a:rPr lang="en-US" dirty="0" smtClean="0"/>
              <a:t>Click to add Caption</a:t>
            </a:r>
          </a:p>
        </p:txBody>
      </p:sp>
      <p:sp>
        <p:nvSpPr>
          <p:cNvPr id="6" name="Content Placeholder 9"/>
          <p:cNvSpPr>
            <a:spLocks noGrp="1"/>
          </p:cNvSpPr>
          <p:nvPr>
            <p:ph sz="quarter" idx="12"/>
          </p:nvPr>
        </p:nvSpPr>
        <p:spPr>
          <a:xfrm>
            <a:off x="457200" y="1600200"/>
            <a:ext cx="8229600" cy="3200400"/>
          </a:xfrm>
        </p:spPr>
        <p:txBody>
          <a:bodyPr>
            <a:noAutofit/>
          </a:bodyPr>
          <a:lstStyle>
            <a:lvl1pPr marL="0" marR="0" indent="0" algn="l" defTabSz="914400" rtl="0" eaLnBrk="1" fontAlgn="auto" latinLnBrk="0" hangingPunct="1">
              <a:lnSpc>
                <a:spcPct val="100000"/>
              </a:lnSpc>
              <a:spcBef>
                <a:spcPts val="768"/>
              </a:spcBef>
              <a:spcAft>
                <a:spcPts val="0"/>
              </a:spcAft>
              <a:buClr>
                <a:srgbClr val="F4B834"/>
              </a:buClr>
              <a:buSzTx/>
              <a:buFontTx/>
              <a:buNone/>
              <a:tabLst/>
              <a:defRPr lang="en-US" sz="2800" i="1" kern="1200" baseline="0" dirty="0">
                <a:solidFill>
                  <a:schemeClr val="tx1"/>
                </a:solidFill>
                <a:latin typeface="+mn-lt"/>
                <a:ea typeface="+mn-ea"/>
                <a:cs typeface="Arial" pitchFamily="34" charset="0"/>
              </a:defRPr>
            </a:lvl1pPr>
          </a:lstStyle>
          <a:p>
            <a:pPr lvl="0"/>
            <a:r>
              <a:rPr lang="en-US" smtClean="0"/>
              <a:t>Click to edit Master text styles</a:t>
            </a:r>
          </a:p>
        </p:txBody>
      </p:sp>
      <p:sp>
        <p:nvSpPr>
          <p:cNvPr id="4" name="Slide Number Placeholder 3"/>
          <p:cNvSpPr>
            <a:spLocks noGrp="1"/>
          </p:cNvSpPr>
          <p:nvPr>
            <p:ph type="sldNum" sz="quarter" idx="13"/>
          </p:nvPr>
        </p:nvSpPr>
        <p:spPr/>
        <p:txBody>
          <a:bodyPr/>
          <a:lstStyle/>
          <a:p>
            <a:r>
              <a:rPr lang="en-US" smtClean="0"/>
              <a:t>Slide </a:t>
            </a:r>
            <a:fld id="{2651EAAB-5D0D-473B-859D-C18D8179491F}" type="slidenum">
              <a:rPr lang="en-US" smtClean="0"/>
              <a:pPr/>
              <a:t>‹#›</a:t>
            </a:fld>
            <a:endParaRPr lang="en-US" dirty="0"/>
          </a:p>
        </p:txBody>
      </p:sp>
    </p:spTree>
    <p:extLst>
      <p:ext uri="{BB962C8B-B14F-4D97-AF65-F5344CB8AC3E}">
        <p14:creationId xmlns:p14="http://schemas.microsoft.com/office/powerpoint/2010/main" val="4089582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F262DE5-1421-3245-AB66-B9058772A580}" type="datetimeFigureOut">
              <a:rPr lang="en-US" smtClean="0"/>
              <a:t>7/25/16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7CF5C42-E824-0D47-81E3-FFA8B9F31EDC}" type="slidenum">
              <a:rPr lang="en-US" smtClean="0"/>
              <a:t>‹#›</a:t>
            </a:fld>
            <a:endParaRPr lang="en-US"/>
          </a:p>
        </p:txBody>
      </p:sp>
    </p:spTree>
    <p:extLst>
      <p:ext uri="{BB962C8B-B14F-4D97-AF65-F5344CB8AC3E}">
        <p14:creationId xmlns:p14="http://schemas.microsoft.com/office/powerpoint/2010/main" val="867638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CF262DE5-1421-3245-AB66-B9058772A580}" type="datetimeFigureOut">
              <a:rPr lang="en-US" smtClean="0"/>
              <a:t>7/25/16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77CF5C42-E824-0D47-81E3-FFA8B9F31EDC}" type="slidenum">
              <a:rPr lang="en-US" smtClean="0"/>
              <a:t>‹#›</a:t>
            </a:fld>
            <a:endParaRPr lang="en-US"/>
          </a:p>
        </p:txBody>
      </p:sp>
    </p:spTree>
    <p:extLst>
      <p:ext uri="{BB962C8B-B14F-4D97-AF65-F5344CB8AC3E}">
        <p14:creationId xmlns:p14="http://schemas.microsoft.com/office/powerpoint/2010/main" val="2317832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10544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add slide title</a:t>
            </a:r>
            <a:endParaRPr lang="en-US" dirty="0"/>
          </a:p>
        </p:txBody>
      </p:sp>
      <p:sp>
        <p:nvSpPr>
          <p:cNvPr id="3" name="Text Placeholder 2"/>
          <p:cNvSpPr>
            <a:spLocks noGrp="1"/>
          </p:cNvSpPr>
          <p:nvPr>
            <p:ph type="body" idx="1"/>
          </p:nvPr>
        </p:nvSpPr>
        <p:spPr>
          <a:xfrm>
            <a:off x="457200" y="1600201"/>
            <a:ext cx="8229600" cy="4476750"/>
          </a:xfrm>
          <a:prstGeom prst="rect">
            <a:avLst/>
          </a:prstGeom>
        </p:spPr>
        <p:txBody>
          <a:bodyPr vert="horz" lIns="91440" tIns="45720" rIns="91440" bIns="45720" rtlCol="0">
            <a:noAutofit/>
          </a:bodyPr>
          <a:lstStyle/>
          <a:p>
            <a:pPr lvl="0"/>
            <a:r>
              <a:rPr lang="en-US" dirty="0" smtClean="0"/>
              <a:t>Click to add text </a:t>
            </a:r>
          </a:p>
          <a:p>
            <a:pPr lvl="1"/>
            <a:r>
              <a:rPr lang="en-US" dirty="0" smtClean="0"/>
              <a:t>Second level text</a:t>
            </a:r>
          </a:p>
          <a:p>
            <a:pPr lvl="2"/>
            <a:r>
              <a:rPr lang="en-US" dirty="0" smtClean="0"/>
              <a:t>Third level text</a:t>
            </a:r>
          </a:p>
          <a:p>
            <a:pPr lvl="3"/>
            <a:r>
              <a:rPr lang="en-US" dirty="0" smtClean="0"/>
              <a:t>Fourth level text</a:t>
            </a:r>
          </a:p>
        </p:txBody>
      </p:sp>
      <p:sp>
        <p:nvSpPr>
          <p:cNvPr id="8" name="Rectangle 7"/>
          <p:cNvSpPr/>
          <p:nvPr/>
        </p:nvSpPr>
        <p:spPr>
          <a:xfrm>
            <a:off x="2286000" y="6559550"/>
            <a:ext cx="4572000" cy="215444"/>
          </a:xfrm>
          <a:prstGeom prst="rect">
            <a:avLst/>
          </a:prstGeom>
        </p:spPr>
        <p:txBody>
          <a:bodyPr>
            <a:spAutoFit/>
          </a:bodyPr>
          <a:lstStyle/>
          <a:p>
            <a:pPr algn="ctr"/>
            <a:r>
              <a:rPr lang="en-US" sz="800" baseline="0" dirty="0">
                <a:solidFill>
                  <a:srgbClr val="FFFFFF"/>
                </a:solidFill>
                <a:latin typeface="Arial" panose="020B0604020202020204" pitchFamily="34" charset="0"/>
              </a:rPr>
              <a:t>Operated by Los Alamos National Security, </a:t>
            </a:r>
            <a:r>
              <a:rPr lang="en-US" sz="800" baseline="0" dirty="0" smtClean="0">
                <a:solidFill>
                  <a:srgbClr val="FFFFFF"/>
                </a:solidFill>
                <a:latin typeface="Arial" panose="020B0604020202020204" pitchFamily="34" charset="0"/>
              </a:rPr>
              <a:t>LLC for </a:t>
            </a:r>
            <a:r>
              <a:rPr lang="en-US" sz="800" baseline="0" dirty="0">
                <a:solidFill>
                  <a:srgbClr val="FFFFFF"/>
                </a:solidFill>
                <a:latin typeface="Arial" panose="020B0604020202020204" pitchFamily="34" charset="0"/>
              </a:rPr>
              <a:t>the U.S. Department of Energy's NNSA</a:t>
            </a:r>
          </a:p>
        </p:txBody>
      </p:sp>
      <p:sp>
        <p:nvSpPr>
          <p:cNvPr id="9" name="TextBox 8"/>
          <p:cNvSpPr txBox="1"/>
          <p:nvPr/>
        </p:nvSpPr>
        <p:spPr>
          <a:xfrm>
            <a:off x="3619500" y="6076950"/>
            <a:ext cx="1905000" cy="276999"/>
          </a:xfrm>
          <a:prstGeom prst="rect">
            <a:avLst/>
          </a:prstGeom>
          <a:noFill/>
        </p:spPr>
        <p:txBody>
          <a:bodyPr wrap="square" rtlCol="0">
            <a:spAutoFit/>
          </a:bodyPr>
          <a:lstStyle/>
          <a:p>
            <a:pPr algn="ctr"/>
            <a:r>
              <a:rPr lang="en-US" sz="1200" baseline="0" dirty="0" smtClean="0">
                <a:solidFill>
                  <a:schemeClr val="tx1"/>
                </a:solidFill>
                <a:latin typeface="Arial" panose="020B0604020202020204" pitchFamily="34" charset="0"/>
              </a:rPr>
              <a:t>UNCLASSIFIED</a:t>
            </a:r>
            <a:endParaRPr lang="en-US" sz="1200" baseline="0" dirty="0">
              <a:solidFill>
                <a:schemeClr val="tx1"/>
              </a:solidFill>
              <a:latin typeface="Arial" panose="020B0604020202020204" pitchFamily="34" charset="0"/>
            </a:endParaRPr>
          </a:p>
        </p:txBody>
      </p:sp>
      <p:sp>
        <p:nvSpPr>
          <p:cNvPr id="11" name="Slide Number Placeholder 3"/>
          <p:cNvSpPr>
            <a:spLocks noGrp="1"/>
          </p:cNvSpPr>
          <p:nvPr>
            <p:ph type="sldNum" sz="quarter" idx="4"/>
          </p:nvPr>
        </p:nvSpPr>
        <p:spPr>
          <a:xfrm>
            <a:off x="6819900" y="5943600"/>
            <a:ext cx="2133600" cy="365125"/>
          </a:xfrm>
          <a:prstGeom prst="rect">
            <a:avLst/>
          </a:prstGeom>
        </p:spPr>
        <p:txBody>
          <a:bodyPr vert="horz" lIns="0" tIns="0" rIns="0" bIns="0" rtlCol="0" anchor="ctr"/>
          <a:lstStyle>
            <a:lvl1pPr marL="0" algn="r" defTabSz="914400" rtl="0" eaLnBrk="1" latinLnBrk="0" hangingPunct="1">
              <a:defRPr lang="en-US" sz="1000" kern="1200" normalizeH="0" baseline="0" smtClean="0">
                <a:solidFill>
                  <a:srgbClr val="F4B834"/>
                </a:solidFill>
                <a:latin typeface="Arial" panose="020B0604020202020204" pitchFamily="34" charset="0"/>
                <a:ea typeface="+mn-ea"/>
                <a:cs typeface="+mn-cs"/>
              </a:defRPr>
            </a:lvl1pPr>
          </a:lstStyle>
          <a:p>
            <a:r>
              <a:rPr lang="en-US" dirty="0" smtClean="0"/>
              <a:t>Slide </a:t>
            </a:r>
            <a:fld id="{2651EAAB-5D0D-473B-859D-C18D8179491F}" type="slidenum">
              <a:rPr lang="en-US" smtClean="0"/>
              <a:pPr/>
              <a:t>‹#›</a:t>
            </a:fld>
            <a:endParaRPr lang="en-US" dirty="0"/>
          </a:p>
        </p:txBody>
      </p:sp>
    </p:spTree>
    <p:extLst>
      <p:ext uri="{BB962C8B-B14F-4D97-AF65-F5344CB8AC3E}">
        <p14:creationId xmlns:p14="http://schemas.microsoft.com/office/powerpoint/2010/main" val="276577467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9" r:id="rId3"/>
    <p:sldLayoutId id="2147483721" r:id="rId4"/>
    <p:sldLayoutId id="2147483722" r:id="rId5"/>
    <p:sldLayoutId id="2147483723" r:id="rId6"/>
    <p:sldLayoutId id="2147483724" r:id="rId7"/>
  </p:sldLayoutIdLst>
  <p:hf hdr="0" ftr="0" dt="0"/>
  <p:txStyles>
    <p:titleStyle>
      <a:lvl1pPr algn="l" defTabSz="914400" rtl="0" eaLnBrk="1" latinLnBrk="0" hangingPunct="1">
        <a:spcBef>
          <a:spcPct val="0"/>
        </a:spcBef>
        <a:buNone/>
        <a:defRPr sz="3200" b="1" kern="1200" baseline="0">
          <a:solidFill>
            <a:schemeClr val="tx1"/>
          </a:solidFill>
          <a:latin typeface="Arial" pitchFamily="34" charset="0"/>
          <a:ea typeface="+mj-ea"/>
          <a:cs typeface="Arial" pitchFamily="34" charset="0"/>
        </a:defRPr>
      </a:lvl1pPr>
    </p:titleStyle>
    <p:bodyStyle>
      <a:lvl1pPr marL="346075" marR="0" indent="-346075" algn="l" defTabSz="914400" rtl="0" eaLnBrk="1" fontAlgn="auto" latinLnBrk="0" hangingPunct="1">
        <a:lnSpc>
          <a:spcPct val="100000"/>
        </a:lnSpc>
        <a:spcBef>
          <a:spcPts val="900"/>
        </a:spcBef>
        <a:spcAft>
          <a:spcPts val="0"/>
        </a:spcAft>
        <a:buClr>
          <a:srgbClr val="F4B834"/>
        </a:buClr>
        <a:buSzPct val="100000"/>
        <a:buFont typeface="Wingdings" pitchFamily="2" charset="2"/>
        <a:buChar char="§"/>
        <a:tabLst/>
        <a:defRPr kumimoji="0" lang="en-US" sz="2800" b="0" i="0" u="none" strike="noStrike" kern="1200" cap="none" spc="0" normalizeH="0" baseline="0" noProof="0" smtClean="0">
          <a:ln>
            <a:noFill/>
          </a:ln>
          <a:solidFill>
            <a:schemeClr val="tx1"/>
          </a:solidFill>
          <a:effectLst/>
          <a:uLnTx/>
          <a:uFillTx/>
          <a:latin typeface="+mn-lt"/>
          <a:ea typeface="+mn-ea"/>
          <a:cs typeface="Arial" pitchFamily="34" charset="0"/>
        </a:defRPr>
      </a:lvl1pPr>
      <a:lvl2pPr marL="690563" marR="0" indent="-346075" algn="l" defTabSz="914400" rtl="0" eaLnBrk="1" fontAlgn="auto" latinLnBrk="0" hangingPunct="1">
        <a:lnSpc>
          <a:spcPct val="100000"/>
        </a:lnSpc>
        <a:spcBef>
          <a:spcPct val="20000"/>
        </a:spcBef>
        <a:spcAft>
          <a:spcPts val="0"/>
        </a:spcAft>
        <a:buClr>
          <a:srgbClr val="F4B834"/>
        </a:buClr>
        <a:buSzPct val="100000"/>
        <a:buFont typeface="Arial" panose="020B0604020202020204" pitchFamily="34" charset="0"/>
        <a:buChar char="–"/>
        <a:tabLst/>
        <a:defRPr sz="2400" kern="1200" baseline="0">
          <a:solidFill>
            <a:schemeClr val="tx1"/>
          </a:solidFill>
          <a:latin typeface="Arial" pitchFamily="34" charset="0"/>
          <a:ea typeface="+mn-ea"/>
          <a:cs typeface="Arial" pitchFamily="34" charset="0"/>
        </a:defRPr>
      </a:lvl2pPr>
      <a:lvl3pPr marL="1031875" marR="0" indent="-350838" algn="l" defTabSz="914400" rtl="0" eaLnBrk="1" fontAlgn="auto" latinLnBrk="0" hangingPunct="1">
        <a:lnSpc>
          <a:spcPct val="100000"/>
        </a:lnSpc>
        <a:spcBef>
          <a:spcPts val="576"/>
        </a:spcBef>
        <a:spcAft>
          <a:spcPts val="0"/>
        </a:spcAft>
        <a:buClr>
          <a:srgbClr val="F4B834"/>
        </a:buClr>
        <a:buSzPct val="100000"/>
        <a:buFont typeface="Arial" pitchFamily="34" charset="0"/>
        <a:buChar char="•"/>
        <a:tabLst/>
        <a:defRPr sz="2400" kern="1200">
          <a:solidFill>
            <a:schemeClr val="tx1"/>
          </a:solidFill>
          <a:latin typeface="+mn-lt"/>
          <a:ea typeface="+mn-ea"/>
          <a:cs typeface="+mn-cs"/>
        </a:defRPr>
      </a:lvl3pPr>
      <a:lvl4pPr marL="1374775" marR="0" indent="-342900" algn="l" defTabSz="914400" rtl="0" eaLnBrk="1" fontAlgn="auto" latinLnBrk="0" hangingPunct="1">
        <a:lnSpc>
          <a:spcPct val="100000"/>
        </a:lnSpc>
        <a:spcBef>
          <a:spcPct val="20000"/>
        </a:spcBef>
        <a:spcAft>
          <a:spcPts val="0"/>
        </a:spcAft>
        <a:buClr>
          <a:srgbClr val="F4B834"/>
        </a:buClr>
        <a:buSzPct val="100000"/>
        <a:buFont typeface="Arial" panose="020B0604020202020204" pitchFamily="34" charset="0"/>
        <a:buChar char="-"/>
        <a:tabLst/>
        <a:defRPr sz="2400" kern="1200">
          <a:solidFill>
            <a:schemeClr val="tx1"/>
          </a:solidFill>
          <a:latin typeface="+mn-lt"/>
          <a:ea typeface="+mn-ea"/>
          <a:cs typeface="+mn-cs"/>
        </a:defRPr>
      </a:lvl4pPr>
      <a:lvl5pPr marL="1830388" marR="0" indent="-225425" algn="l" defTabSz="914400" rtl="0" eaLnBrk="1" fontAlgn="auto" latinLnBrk="0" hangingPunct="1">
        <a:lnSpc>
          <a:spcPct val="100000"/>
        </a:lnSpc>
        <a:spcBef>
          <a:spcPct val="20000"/>
        </a:spcBef>
        <a:spcAft>
          <a:spcPts val="0"/>
        </a:spcAft>
        <a:buClr>
          <a:srgbClr val="F4B834"/>
        </a:buClr>
        <a:buSzTx/>
        <a:buFont typeface="Arial" pitchFamily="34" charset="0"/>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jpeg"/><Relationship Id="rId9" Type="http://schemas.openxmlformats.org/officeDocument/2006/relationships/image" Target="../media/image10.png"/><Relationship Id="rId1" Type="http://schemas.openxmlformats.org/officeDocument/2006/relationships/slideLayout" Target="../slideLayouts/slideLayout5.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tiff"/><Relationship Id="rId7" Type="http://schemas.openxmlformats.org/officeDocument/2006/relationships/image" Target="../media/image74.tiff"/><Relationship Id="rId8" Type="http://schemas.openxmlformats.org/officeDocument/2006/relationships/image" Target="../media/image75.tiff"/><Relationship Id="rId9" Type="http://schemas.openxmlformats.org/officeDocument/2006/relationships/image" Target="../media/image76.tif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77.emf"/><Relationship Id="rId4" Type="http://schemas.openxmlformats.org/officeDocument/2006/relationships/image" Target="../media/image78.tiff"/><Relationship Id="rId5" Type="http://schemas.openxmlformats.org/officeDocument/2006/relationships/image" Target="../media/image79.emf"/><Relationship Id="rId6" Type="http://schemas.openxmlformats.org/officeDocument/2006/relationships/image" Target="../media/image80.png"/><Relationship Id="rId7" Type="http://schemas.openxmlformats.org/officeDocument/2006/relationships/image" Target="../media/image81.png"/><Relationship Id="rId8" Type="http://schemas.openxmlformats.org/officeDocument/2006/relationships/image" Target="../media/image82.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jpeg"/><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14.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oleObject" Target="../embeddings/oleObject3.bin"/><Relationship Id="rId5" Type="http://schemas.openxmlformats.org/officeDocument/2006/relationships/image" Target="../media/image87.wmf"/><Relationship Id="rId6" Type="http://schemas.openxmlformats.org/officeDocument/2006/relationships/oleObject" Target="../embeddings/oleObject4.bin"/><Relationship Id="rId7" Type="http://schemas.openxmlformats.org/officeDocument/2006/relationships/image" Target="../media/image88.wmf"/><Relationship Id="rId8" Type="http://schemas.openxmlformats.org/officeDocument/2006/relationships/image" Target="../media/image90.jpe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2.wmf"/><Relationship Id="rId4" Type="http://schemas.openxmlformats.org/officeDocument/2006/relationships/image" Target="../media/image93.png"/><Relationship Id="rId1" Type="http://schemas.openxmlformats.org/officeDocument/2006/relationships/slideLayout" Target="../slideLayouts/slideLayout6.xml"/><Relationship Id="rId2" Type="http://schemas.openxmlformats.org/officeDocument/2006/relationships/image" Target="../media/image91.png"/></Relationships>
</file>

<file path=ppt/slides/_rels/slide16.xml.rels><?xml version="1.0" encoding="UTF-8" standalone="yes"?>
<Relationships xmlns="http://schemas.openxmlformats.org/package/2006/relationships"><Relationship Id="rId11" Type="http://schemas.openxmlformats.org/officeDocument/2006/relationships/image" Target="../media/image103.png"/><Relationship Id="rId12" Type="http://schemas.openxmlformats.org/officeDocument/2006/relationships/image" Target="../media/image104.png"/><Relationship Id="rId13" Type="http://schemas.openxmlformats.org/officeDocument/2006/relationships/image" Target="../media/image105.png"/><Relationship Id="rId14" Type="http://schemas.openxmlformats.org/officeDocument/2006/relationships/image" Target="../media/image106.png"/><Relationship Id="rId1" Type="http://schemas.openxmlformats.org/officeDocument/2006/relationships/slideLayout" Target="../slideLayouts/slideLayout6.xml"/><Relationship Id="rId2" Type="http://schemas.openxmlformats.org/officeDocument/2006/relationships/image" Target="../media/image94.png"/><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image" Target="../media/image98.png"/><Relationship Id="rId7" Type="http://schemas.openxmlformats.org/officeDocument/2006/relationships/image" Target="../media/image99.jpeg"/><Relationship Id="rId8" Type="http://schemas.openxmlformats.org/officeDocument/2006/relationships/image" Target="../media/image100.png"/><Relationship Id="rId9" Type="http://schemas.openxmlformats.org/officeDocument/2006/relationships/image" Target="../media/image101.png"/><Relationship Id="rId10" Type="http://schemas.openxmlformats.org/officeDocument/2006/relationships/image" Target="../media/image10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7.png"/></Relationships>
</file>

<file path=ppt/slides/_rels/slide18.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5" Type="http://schemas.openxmlformats.org/officeDocument/2006/relationships/image" Target="../media/image111.png"/><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112.wmf"/><Relationship Id="rId5" Type="http://schemas.openxmlformats.org/officeDocument/2006/relationships/image" Target="../media/image113.png"/><Relationship Id="rId6" Type="http://schemas.openxmlformats.org/officeDocument/2006/relationships/image" Target="../media/image114.emf"/><Relationship Id="rId7" Type="http://schemas.openxmlformats.org/officeDocument/2006/relationships/image" Target="../media/image115.png"/><Relationship Id="rId8" Type="http://schemas.openxmlformats.org/officeDocument/2006/relationships/image" Target="../media/image116.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5" Type="http://schemas.openxmlformats.org/officeDocument/2006/relationships/image" Target="../media/image122.png"/><Relationship Id="rId1" Type="http://schemas.openxmlformats.org/officeDocument/2006/relationships/slideLayout" Target="../slideLayouts/slideLayout2.xml"/><Relationship Id="rId2" Type="http://schemas.openxmlformats.org/officeDocument/2006/relationships/image" Target="../media/image1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5" Type="http://schemas.openxmlformats.org/officeDocument/2006/relationships/image" Target="../media/image126.png"/><Relationship Id="rId6" Type="http://schemas.openxmlformats.org/officeDocument/2006/relationships/image" Target="../media/image127.png"/><Relationship Id="rId7" Type="http://schemas.openxmlformats.org/officeDocument/2006/relationships/image" Target="../media/image128.jpeg"/><Relationship Id="rId8" Type="http://schemas.openxmlformats.org/officeDocument/2006/relationships/image" Target="../media/image129.png"/><Relationship Id="rId1" Type="http://schemas.openxmlformats.org/officeDocument/2006/relationships/slideLayout" Target="../slideLayouts/slideLayout2.xml"/><Relationship Id="rId2" Type="http://schemas.openxmlformats.org/officeDocument/2006/relationships/image" Target="../media/image1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1" Type="http://schemas.openxmlformats.org/officeDocument/2006/relationships/image" Target="../media/image139.jpeg"/><Relationship Id="rId12" Type="http://schemas.openxmlformats.org/officeDocument/2006/relationships/image" Target="../media/image140.png"/><Relationship Id="rId1" Type="http://schemas.openxmlformats.org/officeDocument/2006/relationships/slideLayout" Target="../slideLayouts/slideLayout7.xml"/><Relationship Id="rId2" Type="http://schemas.openxmlformats.org/officeDocument/2006/relationships/image" Target="../media/image130.jpeg"/><Relationship Id="rId3" Type="http://schemas.openxmlformats.org/officeDocument/2006/relationships/image" Target="../media/image131.png"/><Relationship Id="rId4" Type="http://schemas.openxmlformats.org/officeDocument/2006/relationships/image" Target="../media/image132.png"/><Relationship Id="rId5" Type="http://schemas.openxmlformats.org/officeDocument/2006/relationships/image" Target="../media/image133.png"/><Relationship Id="rId6" Type="http://schemas.openxmlformats.org/officeDocument/2006/relationships/image" Target="../media/image134.jpeg"/><Relationship Id="rId7" Type="http://schemas.openxmlformats.org/officeDocument/2006/relationships/image" Target="../media/image135.jpeg"/><Relationship Id="rId8" Type="http://schemas.openxmlformats.org/officeDocument/2006/relationships/image" Target="../media/image136.jpeg"/><Relationship Id="rId9" Type="http://schemas.openxmlformats.org/officeDocument/2006/relationships/image" Target="../media/image137.png"/><Relationship Id="rId10" Type="http://schemas.openxmlformats.org/officeDocument/2006/relationships/image" Target="../media/image138.png"/></Relationships>
</file>

<file path=ppt/slides/_rels/slide29.xml.rels><?xml version="1.0" encoding="UTF-8" standalone="yes"?>
<Relationships xmlns="http://schemas.openxmlformats.org/package/2006/relationships"><Relationship Id="rId9" Type="http://schemas.openxmlformats.org/officeDocument/2006/relationships/image" Target="../media/image147.jpeg"/><Relationship Id="rId20" Type="http://schemas.openxmlformats.org/officeDocument/2006/relationships/image" Target="../media/image158.jpeg"/><Relationship Id="rId21" Type="http://schemas.openxmlformats.org/officeDocument/2006/relationships/image" Target="../media/image159.jpeg"/><Relationship Id="rId22" Type="http://schemas.openxmlformats.org/officeDocument/2006/relationships/image" Target="../media/image160.jpeg"/><Relationship Id="rId10" Type="http://schemas.openxmlformats.org/officeDocument/2006/relationships/image" Target="../media/image148.jpeg"/><Relationship Id="rId11" Type="http://schemas.openxmlformats.org/officeDocument/2006/relationships/image" Target="../media/image149.jpeg"/><Relationship Id="rId12" Type="http://schemas.openxmlformats.org/officeDocument/2006/relationships/image" Target="../media/image150.jpeg"/><Relationship Id="rId13" Type="http://schemas.openxmlformats.org/officeDocument/2006/relationships/image" Target="../media/image151.jpeg"/><Relationship Id="rId14" Type="http://schemas.openxmlformats.org/officeDocument/2006/relationships/image" Target="../media/image152.jpeg"/><Relationship Id="rId15" Type="http://schemas.openxmlformats.org/officeDocument/2006/relationships/image" Target="../media/image153.jpeg"/><Relationship Id="rId16" Type="http://schemas.openxmlformats.org/officeDocument/2006/relationships/image" Target="../media/image154.jpeg"/><Relationship Id="rId17" Type="http://schemas.openxmlformats.org/officeDocument/2006/relationships/image" Target="../media/image155.jpeg"/><Relationship Id="rId18" Type="http://schemas.openxmlformats.org/officeDocument/2006/relationships/image" Target="../media/image156.jpeg"/><Relationship Id="rId19" Type="http://schemas.openxmlformats.org/officeDocument/2006/relationships/image" Target="../media/image157.jpeg"/><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41.jpeg"/><Relationship Id="rId4" Type="http://schemas.openxmlformats.org/officeDocument/2006/relationships/image" Target="../media/image142.jpeg"/><Relationship Id="rId5" Type="http://schemas.openxmlformats.org/officeDocument/2006/relationships/image" Target="../media/image143.jpeg"/><Relationship Id="rId6" Type="http://schemas.openxmlformats.org/officeDocument/2006/relationships/image" Target="../media/image144.png"/><Relationship Id="rId7" Type="http://schemas.openxmlformats.org/officeDocument/2006/relationships/image" Target="../media/image145.jpeg"/><Relationship Id="rId8" Type="http://schemas.openxmlformats.org/officeDocument/2006/relationships/image" Target="../media/image146.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161.png"/><Relationship Id="rId4" Type="http://schemas.openxmlformats.org/officeDocument/2006/relationships/image" Target="../media/image162.png"/><Relationship Id="rId5" Type="http://schemas.openxmlformats.org/officeDocument/2006/relationships/image" Target="../media/image163.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1.xml.rels><?xml version="1.0" encoding="UTF-8" standalone="yes"?>
<Relationships xmlns="http://schemas.openxmlformats.org/package/2006/relationships"><Relationship Id="rId3" Type="http://schemas.openxmlformats.org/officeDocument/2006/relationships/image" Target="../media/image165.jpeg"/><Relationship Id="rId4" Type="http://schemas.openxmlformats.org/officeDocument/2006/relationships/image" Target="../media/image166.jpeg"/><Relationship Id="rId5" Type="http://schemas.openxmlformats.org/officeDocument/2006/relationships/image" Target="../media/image167.png"/><Relationship Id="rId1" Type="http://schemas.openxmlformats.org/officeDocument/2006/relationships/slideLayout" Target="../slideLayouts/slideLayout2.xml"/><Relationship Id="rId2" Type="http://schemas.openxmlformats.org/officeDocument/2006/relationships/image" Target="../media/image164.png"/></Relationships>
</file>

<file path=ppt/slides/_rels/slide4.xml.rels><?xml version="1.0" encoding="UTF-8" standalone="yes"?>
<Relationships xmlns="http://schemas.openxmlformats.org/package/2006/relationships"><Relationship Id="rId11" Type="http://schemas.openxmlformats.org/officeDocument/2006/relationships/image" Target="../media/image22.png"/><Relationship Id="rId12" Type="http://schemas.openxmlformats.org/officeDocument/2006/relationships/image" Target="../media/image23.jpeg"/><Relationship Id="rId13" Type="http://schemas.openxmlformats.org/officeDocument/2006/relationships/image" Target="../media/image24.wmf"/><Relationship Id="rId14" Type="http://schemas.openxmlformats.org/officeDocument/2006/relationships/image" Target="../media/image25.png"/><Relationship Id="rId15" Type="http://schemas.openxmlformats.org/officeDocument/2006/relationships/image" Target="../media/image26.png"/><Relationship Id="rId16" Type="http://schemas.openxmlformats.org/officeDocument/2006/relationships/image" Target="../media/image27.emf"/><Relationship Id="rId17" Type="http://schemas.openxmlformats.org/officeDocument/2006/relationships/image" Target="../media/image28.emf"/><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4.jpe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jpeg"/><Relationship Id="rId9" Type="http://schemas.openxmlformats.org/officeDocument/2006/relationships/image" Target="../media/image20.jpeg"/><Relationship Id="rId10" Type="http://schemas.openxmlformats.org/officeDocument/2006/relationships/image" Target="../media/image21.png"/></Relationships>
</file>

<file path=ppt/slides/_rels/slide5.xml.rels><?xml version="1.0" encoding="UTF-8" standalone="yes"?>
<Relationships xmlns="http://schemas.openxmlformats.org/package/2006/relationships"><Relationship Id="rId11" Type="http://schemas.openxmlformats.org/officeDocument/2006/relationships/image" Target="../media/image38.png"/><Relationship Id="rId12" Type="http://schemas.openxmlformats.org/officeDocument/2006/relationships/image" Target="../media/image39.png"/><Relationship Id="rId13" Type="http://schemas.openxmlformats.org/officeDocument/2006/relationships/image" Target="../media/image40.wmf"/><Relationship Id="rId14" Type="http://schemas.openxmlformats.org/officeDocument/2006/relationships/image" Target="../media/image41.jpeg"/><Relationship Id="rId15" Type="http://schemas.openxmlformats.org/officeDocument/2006/relationships/image" Target="../media/image42.png"/><Relationship Id="rId16" Type="http://schemas.openxmlformats.org/officeDocument/2006/relationships/image" Target="../media/image43.jpeg"/><Relationship Id="rId1" Type="http://schemas.openxmlformats.org/officeDocument/2006/relationships/slideLayout" Target="../slideLayouts/slideLayout5.xml"/><Relationship Id="rId2" Type="http://schemas.openxmlformats.org/officeDocument/2006/relationships/image" Target="../media/image29.png"/><Relationship Id="rId3" Type="http://schemas.openxmlformats.org/officeDocument/2006/relationships/image" Target="../media/image30.jpeg"/><Relationship Id="rId4" Type="http://schemas.openxmlformats.org/officeDocument/2006/relationships/image" Target="../media/image31.png"/><Relationship Id="rId5" Type="http://schemas.openxmlformats.org/officeDocument/2006/relationships/image" Target="../media/image32.jpeg"/><Relationship Id="rId6" Type="http://schemas.openxmlformats.org/officeDocument/2006/relationships/image" Target="../media/image33.png"/><Relationship Id="rId7" Type="http://schemas.openxmlformats.org/officeDocument/2006/relationships/image" Target="../media/image34.wmf"/><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tiff"/><Relationship Id="rId5" Type="http://schemas.openxmlformats.org/officeDocument/2006/relationships/image" Target="../media/image46.tiff"/><Relationship Id="rId6" Type="http://schemas.openxmlformats.org/officeDocument/2006/relationships/image" Target="../media/image47.jpeg"/><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image" Target="../media/image50.png"/><Relationship Id="rId10" Type="http://schemas.openxmlformats.org/officeDocument/2006/relationships/image" Target="../media/image51.png"/><Relationship Id="rId11"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53.png"/><Relationship Id="rId5" Type="http://schemas.openxmlformats.org/officeDocument/2006/relationships/image" Target="../media/image55.png"/><Relationship Id="rId6" Type="http://schemas.openxmlformats.org/officeDocument/2006/relationships/oleObject" Target="../embeddings/oleObject2.bin"/><Relationship Id="rId7" Type="http://schemas.openxmlformats.org/officeDocument/2006/relationships/image" Target="../media/image54.wmf"/><Relationship Id="rId8" Type="http://schemas.openxmlformats.org/officeDocument/2006/relationships/image" Target="../media/image56.emf"/><Relationship Id="rId9" Type="http://schemas.openxmlformats.org/officeDocument/2006/relationships/image" Target="../media/image57.wmf"/><Relationship Id="rId1" Type="http://schemas.openxmlformats.org/officeDocument/2006/relationships/vmlDrawing" Target="../drawings/vmlDrawing1.vml"/><Relationship Id="rId2"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png"/><Relationship Id="rId5" Type="http://schemas.openxmlformats.org/officeDocument/2006/relationships/image" Target="../media/image60.emf"/><Relationship Id="rId6" Type="http://schemas.openxmlformats.org/officeDocument/2006/relationships/image" Target="../media/image61.jpeg"/><Relationship Id="rId7" Type="http://schemas.openxmlformats.org/officeDocument/2006/relationships/image" Target="../media/image62.png"/><Relationship Id="rId8" Type="http://schemas.openxmlformats.org/officeDocument/2006/relationships/image" Target="../media/image63.jpeg"/><Relationship Id="rId9" Type="http://schemas.openxmlformats.org/officeDocument/2006/relationships/image" Target="../media/image64.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alphaModFix amt="30000"/>
          </a:blip>
          <a:stretch>
            <a:fillRect/>
          </a:stretch>
        </p:blipFill>
        <p:spPr>
          <a:xfrm>
            <a:off x="0" y="0"/>
            <a:ext cx="9144000" cy="6887898"/>
          </a:xfrm>
          <a:prstGeom prst="rect">
            <a:avLst/>
          </a:prstGeom>
          <a:solidFill>
            <a:schemeClr val="bg1"/>
          </a:solidFill>
        </p:spPr>
      </p:pic>
      <p:sp>
        <p:nvSpPr>
          <p:cNvPr id="16" name="Rectangle 15"/>
          <p:cNvSpPr/>
          <p:nvPr/>
        </p:nvSpPr>
        <p:spPr>
          <a:xfrm>
            <a:off x="1" y="-1"/>
            <a:ext cx="9144000" cy="685800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1"/>
          <p:cNvSpPr txBox="1">
            <a:spLocks/>
          </p:cNvSpPr>
          <p:nvPr/>
        </p:nvSpPr>
        <p:spPr>
          <a:xfrm>
            <a:off x="53983" y="1413656"/>
            <a:ext cx="8884713" cy="106413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dirty="0"/>
              <a:t>Beyond Moore DOE Internal Lab Focused </a:t>
            </a:r>
            <a:r>
              <a:rPr lang="en-US" sz="4800" dirty="0" smtClean="0"/>
              <a:t>Workshop: </a:t>
            </a:r>
          </a:p>
          <a:p>
            <a:r>
              <a:rPr lang="en-US" sz="4800" dirty="0" smtClean="0"/>
              <a:t>LANL Capabilities </a:t>
            </a:r>
            <a:r>
              <a:rPr lang="en-US" sz="4800" dirty="0"/>
              <a:t>and </a:t>
            </a:r>
            <a:r>
              <a:rPr lang="en-US" sz="4800" dirty="0" smtClean="0"/>
              <a:t>Interests</a:t>
            </a:r>
          </a:p>
          <a:p>
            <a:endParaRPr lang="en-US" sz="4800" i="1" dirty="0"/>
          </a:p>
          <a:p>
            <a:r>
              <a:rPr lang="en-US" sz="3200" i="1" dirty="0" smtClean="0"/>
              <a:t>Antoinette Taylor and John </a:t>
            </a:r>
            <a:r>
              <a:rPr lang="en-US" sz="3200" i="1" dirty="0" err="1" smtClean="0"/>
              <a:t>Sarrao</a:t>
            </a:r>
            <a:endParaRPr lang="en-US" sz="3200" i="1" dirty="0" smtClean="0"/>
          </a:p>
          <a:p>
            <a:r>
              <a:rPr lang="en-US" sz="3200" i="1" dirty="0" smtClean="0"/>
              <a:t>Los Alamos </a:t>
            </a:r>
            <a:r>
              <a:rPr lang="en-US" sz="3200" i="1" dirty="0"/>
              <a:t>N</a:t>
            </a:r>
            <a:r>
              <a:rPr lang="en-US" sz="3200" i="1" dirty="0" smtClean="0"/>
              <a:t>ational Laboratory</a:t>
            </a:r>
            <a:endParaRPr lang="en-US" sz="3200" i="1"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63792" y="5913903"/>
            <a:ext cx="1774426" cy="667243"/>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54203" y="5913903"/>
            <a:ext cx="1453691" cy="667243"/>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91811" y="5122248"/>
            <a:ext cx="1294359" cy="667243"/>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417043" y="5913903"/>
            <a:ext cx="1555682" cy="667243"/>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25217" y="5122248"/>
            <a:ext cx="1668108" cy="667243"/>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25612" y="5218293"/>
            <a:ext cx="877399" cy="667243"/>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559634" y="5083462"/>
            <a:ext cx="1325282" cy="553849"/>
          </a:xfrm>
          <a:prstGeom prst="rect">
            <a:avLst/>
          </a:prstGeom>
        </p:spPr>
      </p:pic>
    </p:spTree>
    <p:extLst>
      <p:ext uri="{BB962C8B-B14F-4D97-AF65-F5344CB8AC3E}">
        <p14:creationId xmlns:p14="http://schemas.microsoft.com/office/powerpoint/2010/main" val="241265657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2"/>
          <p:cNvSpPr txBox="1">
            <a:spLocks noChangeArrowheads="1"/>
          </p:cNvSpPr>
          <p:nvPr/>
        </p:nvSpPr>
        <p:spPr bwMode="auto">
          <a:xfrm>
            <a:off x="0" y="0"/>
            <a:ext cx="8991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b="1" dirty="0" smtClean="0"/>
              <a:t>LANL possesses broad complex materials and device modeling capabilities</a:t>
            </a:r>
          </a:p>
          <a:p>
            <a:r>
              <a:rPr lang="en-US" dirty="0"/>
              <a:t> </a:t>
            </a:r>
            <a:r>
              <a:rPr lang="en-US" dirty="0" smtClean="0"/>
              <a:t>                         </a:t>
            </a:r>
            <a:endParaRPr lang="en-US" dirty="0"/>
          </a:p>
        </p:txBody>
      </p:sp>
      <p:sp>
        <p:nvSpPr>
          <p:cNvPr id="15362" name="Text Box 3"/>
          <p:cNvSpPr txBox="1">
            <a:spLocks noChangeArrowheads="1"/>
          </p:cNvSpPr>
          <p:nvPr/>
        </p:nvSpPr>
        <p:spPr bwMode="auto">
          <a:xfrm>
            <a:off x="197117" y="914400"/>
            <a:ext cx="8946883" cy="5278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Aft>
                <a:spcPts val="1800"/>
              </a:spcAft>
            </a:pPr>
            <a:r>
              <a:rPr lang="en-US" dirty="0" smtClean="0"/>
              <a:t>Electronic, magnetic, optical properties</a:t>
            </a:r>
            <a:r>
              <a:rPr lang="en-US" dirty="0"/>
              <a:t> </a:t>
            </a:r>
            <a:r>
              <a:rPr lang="en-US" dirty="0" smtClean="0"/>
              <a:t>of complex functional materials</a:t>
            </a:r>
            <a:endParaRPr lang="en-US" dirty="0"/>
          </a:p>
          <a:p>
            <a:pPr>
              <a:spcAft>
                <a:spcPts val="1800"/>
              </a:spcAft>
            </a:pPr>
            <a:r>
              <a:rPr lang="en-US" dirty="0" smtClean="0"/>
              <a:t>Spin detection: </a:t>
            </a:r>
            <a:r>
              <a:rPr lang="en-US" dirty="0"/>
              <a:t>Spin noise, </a:t>
            </a:r>
            <a:r>
              <a:rPr lang="en-US" dirty="0" err="1" smtClean="0"/>
              <a:t>Nonequilibrium</a:t>
            </a:r>
            <a:r>
              <a:rPr lang="en-US" dirty="0" smtClean="0"/>
              <a:t> dynamics</a:t>
            </a:r>
            <a:endParaRPr lang="en-US" dirty="0"/>
          </a:p>
          <a:p>
            <a:pPr>
              <a:spcAft>
                <a:spcPts val="1800"/>
              </a:spcAft>
            </a:pPr>
            <a:r>
              <a:rPr lang="en-US" dirty="0" smtClean="0"/>
              <a:t>Nanomaterials, Metamaterials, Casimir physics.   </a:t>
            </a:r>
            <a:endParaRPr lang="en-US" dirty="0"/>
          </a:p>
          <a:p>
            <a:pPr>
              <a:spcAft>
                <a:spcPts val="1800"/>
              </a:spcAft>
            </a:pPr>
            <a:r>
              <a:rPr lang="en-US" dirty="0" smtClean="0">
                <a:solidFill>
                  <a:scrgbClr r="0" g="0" b="0"/>
                </a:solidFill>
              </a:rPr>
              <a:t>Organic </a:t>
            </a:r>
            <a:r>
              <a:rPr lang="en-US" dirty="0"/>
              <a:t>electronics and </a:t>
            </a:r>
            <a:r>
              <a:rPr lang="en-US" dirty="0" err="1" smtClean="0"/>
              <a:t>spintronics</a:t>
            </a:r>
            <a:r>
              <a:rPr lang="en-US" dirty="0" smtClean="0"/>
              <a:t>; device physics.</a:t>
            </a:r>
            <a:r>
              <a:rPr lang="en-US" dirty="0" smtClean="0">
                <a:solidFill>
                  <a:srgbClr val="EB16FF"/>
                </a:solidFill>
              </a:rPr>
              <a:t>  </a:t>
            </a:r>
            <a:endParaRPr lang="en-US" dirty="0" smtClean="0"/>
          </a:p>
          <a:p>
            <a:pPr>
              <a:spcAft>
                <a:spcPts val="1800"/>
              </a:spcAft>
            </a:pPr>
            <a:r>
              <a:rPr lang="en-US" dirty="0" smtClean="0"/>
              <a:t>Techniques: QMC, DFT, </a:t>
            </a:r>
            <a:r>
              <a:rPr lang="en-US" dirty="0"/>
              <a:t>Q</a:t>
            </a:r>
            <a:r>
              <a:rPr lang="en-US" dirty="0" smtClean="0"/>
              <a:t>uantum Annealing, etc.</a:t>
            </a:r>
            <a:r>
              <a:rPr lang="en-US" dirty="0" smtClean="0">
                <a:solidFill>
                  <a:srgbClr val="EB16FF"/>
                </a:solidFill>
              </a:rPr>
              <a:t> </a:t>
            </a:r>
            <a:endParaRPr lang="en-US" dirty="0">
              <a:solidFill>
                <a:srgbClr val="EB16FF"/>
              </a:solidFill>
            </a:endParaRPr>
          </a:p>
          <a:p>
            <a:pPr>
              <a:spcAft>
                <a:spcPts val="1800"/>
              </a:spcAft>
            </a:pPr>
            <a:r>
              <a:rPr lang="en-US" dirty="0"/>
              <a:t>Condensates: BEC, ultra-cold gases. </a:t>
            </a:r>
          </a:p>
          <a:p>
            <a:pPr>
              <a:spcAft>
                <a:spcPts val="1800"/>
              </a:spcAft>
            </a:pPr>
            <a:r>
              <a:rPr lang="en-US" dirty="0" smtClean="0">
                <a:solidFill>
                  <a:srgbClr val="000000"/>
                </a:solidFill>
              </a:rPr>
              <a:t>Quantum communication, cryptography, algorithms. </a:t>
            </a:r>
            <a:endParaRPr lang="en-US" dirty="0">
              <a:solidFill>
                <a:srgbClr val="000000"/>
              </a:solidFill>
            </a:endParaRPr>
          </a:p>
          <a:p>
            <a:pPr algn="ctr">
              <a:spcAft>
                <a:spcPts val="1800"/>
              </a:spcAft>
            </a:pPr>
            <a:r>
              <a:rPr lang="en-US" sz="2000" dirty="0" smtClean="0"/>
              <a:t>(D. </a:t>
            </a:r>
            <a:r>
              <a:rPr lang="en-US" sz="2000" dirty="0" err="1" smtClean="0"/>
              <a:t>Dalvit</a:t>
            </a:r>
            <a:r>
              <a:rPr lang="en-US" sz="2000" dirty="0" smtClean="0"/>
              <a:t>, </a:t>
            </a:r>
            <a:r>
              <a:rPr lang="en-US" sz="2000" dirty="0"/>
              <a:t>A. </a:t>
            </a:r>
            <a:r>
              <a:rPr lang="en-US" sz="2000" dirty="0" err="1" smtClean="0"/>
              <a:t>Piryatinski</a:t>
            </a:r>
            <a:r>
              <a:rPr lang="en-US" sz="2000" dirty="0" smtClean="0"/>
              <a:t>, S. </a:t>
            </a:r>
            <a:r>
              <a:rPr lang="en-US" sz="2000" dirty="0" err="1" smtClean="0"/>
              <a:t>Trugman</a:t>
            </a:r>
            <a:r>
              <a:rPr lang="en-US" sz="2000" dirty="0" smtClean="0"/>
              <a:t>, </a:t>
            </a:r>
            <a:r>
              <a:rPr lang="en-US" sz="2000" dirty="0"/>
              <a:t>N. </a:t>
            </a:r>
            <a:r>
              <a:rPr lang="en-US" sz="2000" dirty="0" err="1" smtClean="0"/>
              <a:t>Sinitsyn</a:t>
            </a:r>
            <a:r>
              <a:rPr lang="en-US" sz="2000" dirty="0" smtClean="0"/>
              <a:t>,  D</a:t>
            </a:r>
            <a:r>
              <a:rPr lang="en-US" sz="2000" dirty="0"/>
              <a:t>. </a:t>
            </a:r>
            <a:r>
              <a:rPr lang="en-US" sz="2000" dirty="0" err="1" smtClean="0"/>
              <a:t>Mozyrsky</a:t>
            </a:r>
            <a:r>
              <a:rPr lang="en-US" sz="2000" dirty="0" smtClean="0"/>
              <a:t>, J.-X. Zhu, </a:t>
            </a:r>
            <a:r>
              <a:rPr lang="en-US" sz="2000" dirty="0" err="1" smtClean="0"/>
              <a:t>S.Tretiak</a:t>
            </a:r>
            <a:r>
              <a:rPr lang="en-US" sz="2000" dirty="0" smtClean="0"/>
              <a:t>, A. </a:t>
            </a:r>
            <a:r>
              <a:rPr lang="en-US" sz="2000" dirty="0" err="1" smtClean="0"/>
              <a:t>Balatsky</a:t>
            </a:r>
            <a:r>
              <a:rPr lang="en-US" sz="2000" dirty="0"/>
              <a:t>)</a:t>
            </a:r>
          </a:p>
        </p:txBody>
      </p:sp>
    </p:spTree>
    <p:extLst>
      <p:ext uri="{BB962C8B-B14F-4D97-AF65-F5344CB8AC3E}">
        <p14:creationId xmlns:p14="http://schemas.microsoft.com/office/powerpoint/2010/main" val="153108313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Fig5.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96414" y="4301318"/>
            <a:ext cx="3682625" cy="2386779"/>
          </a:xfrm>
          <a:prstGeom prst="rect">
            <a:avLst/>
          </a:prstGeom>
        </p:spPr>
      </p:pic>
      <p:pic>
        <p:nvPicPr>
          <p:cNvPr id="16" name="Picture 15"/>
          <p:cNvPicPr>
            <a:picLocks noChangeAspect="1"/>
          </p:cNvPicPr>
          <p:nvPr/>
        </p:nvPicPr>
        <p:blipFill>
          <a:blip r:embed="rId4"/>
          <a:stretch>
            <a:fillRect/>
          </a:stretch>
        </p:blipFill>
        <p:spPr>
          <a:xfrm>
            <a:off x="6045262" y="2466974"/>
            <a:ext cx="2833777" cy="1771706"/>
          </a:xfrm>
          <a:prstGeom prst="rect">
            <a:avLst/>
          </a:prstGeom>
        </p:spPr>
      </p:pic>
      <p:sp>
        <p:nvSpPr>
          <p:cNvPr id="2" name="Title 1"/>
          <p:cNvSpPr>
            <a:spLocks noGrp="1"/>
          </p:cNvSpPr>
          <p:nvPr>
            <p:ph type="title"/>
          </p:nvPr>
        </p:nvSpPr>
        <p:spPr>
          <a:xfrm>
            <a:off x="0" y="76200"/>
            <a:ext cx="9144000" cy="1040267"/>
          </a:xfrm>
        </p:spPr>
        <p:txBody>
          <a:bodyPr/>
          <a:lstStyle/>
          <a:p>
            <a:r>
              <a:rPr lang="en-US" sz="2800" b="1" dirty="0" smtClean="0">
                <a:latin typeface="Arial"/>
                <a:cs typeface="Arial"/>
              </a:rPr>
              <a:t>Interfacial modeling of Materials </a:t>
            </a:r>
            <a:r>
              <a:rPr lang="en-US" sz="2800" b="1" dirty="0">
                <a:latin typeface="Arial"/>
                <a:cs typeface="Arial"/>
              </a:rPr>
              <a:t>in Superconducting </a:t>
            </a:r>
            <a:r>
              <a:rPr lang="en-US" sz="2800" b="1" dirty="0" smtClean="0">
                <a:latin typeface="Arial"/>
                <a:cs typeface="Arial"/>
              </a:rPr>
              <a:t>Qubits</a:t>
            </a:r>
            <a:r>
              <a:rPr lang="en-US" sz="2800" b="1" i="1" dirty="0" smtClean="0">
                <a:latin typeface="Arial"/>
                <a:cs typeface="Arial"/>
              </a:rPr>
              <a:t>- </a:t>
            </a:r>
            <a:r>
              <a:rPr lang="en-US" sz="2000" b="1" i="1" dirty="0" smtClean="0">
                <a:latin typeface="Arial"/>
                <a:cs typeface="Arial"/>
              </a:rPr>
              <a:t>Epitaxial </a:t>
            </a:r>
            <a:r>
              <a:rPr lang="en-US" sz="2000" b="1" i="1" dirty="0">
                <a:latin typeface="Arial"/>
                <a:cs typeface="Arial"/>
              </a:rPr>
              <a:t>Aluminum Interfaces</a:t>
            </a:r>
          </a:p>
        </p:txBody>
      </p:sp>
      <p:sp>
        <p:nvSpPr>
          <p:cNvPr id="3" name="Content Placeholder 2"/>
          <p:cNvSpPr>
            <a:spLocks noGrp="1"/>
          </p:cNvSpPr>
          <p:nvPr>
            <p:ph idx="1"/>
          </p:nvPr>
        </p:nvSpPr>
        <p:spPr>
          <a:xfrm>
            <a:off x="258762" y="1480293"/>
            <a:ext cx="8885238" cy="675405"/>
          </a:xfrm>
        </p:spPr>
        <p:txBody>
          <a:bodyPr/>
          <a:lstStyle/>
          <a:p>
            <a:r>
              <a:rPr lang="en-US" sz="1600" b="1" dirty="0" smtClean="0">
                <a:latin typeface="Arial"/>
                <a:cs typeface="Arial"/>
              </a:rPr>
              <a:t>Atomistic models of structures &amp; defects at Al interfaces in </a:t>
            </a:r>
            <a:r>
              <a:rPr lang="en-US" sz="1600" b="1" dirty="0" err="1" smtClean="0">
                <a:latin typeface="Arial"/>
                <a:cs typeface="Arial"/>
              </a:rPr>
              <a:t>Qubits</a:t>
            </a:r>
            <a:r>
              <a:rPr lang="en-US" sz="1600" b="1" dirty="0" smtClean="0">
                <a:latin typeface="Arial"/>
                <a:cs typeface="Arial"/>
              </a:rPr>
              <a:t> materials</a:t>
            </a:r>
          </a:p>
          <a:p>
            <a:r>
              <a:rPr lang="en-US" sz="1600" b="1" dirty="0" smtClean="0">
                <a:latin typeface="Arial"/>
                <a:cs typeface="Arial"/>
              </a:rPr>
              <a:t>Interfacial properties employing angular metallic or mixed metallic + ionic potentials</a:t>
            </a:r>
            <a:endParaRPr lang="en-US" sz="1600" b="1" dirty="0">
              <a:latin typeface="Arial"/>
              <a:cs typeface="Arial"/>
            </a:endParaRPr>
          </a:p>
          <a:p>
            <a:endParaRPr lang="en-US" sz="1600" b="1" dirty="0" smtClean="0">
              <a:latin typeface="Arial"/>
              <a:cs typeface="Arial"/>
            </a:endParaRPr>
          </a:p>
          <a:p>
            <a:endParaRPr lang="en-US" sz="1600" b="1" dirty="0" smtClean="0">
              <a:latin typeface="Arial"/>
              <a:cs typeface="Arial"/>
            </a:endParaRPr>
          </a:p>
          <a:p>
            <a:endParaRPr lang="en-US" sz="1600" b="1" dirty="0" smtClean="0">
              <a:latin typeface="Arial"/>
              <a:cs typeface="Arial"/>
            </a:endParaRPr>
          </a:p>
          <a:p>
            <a:pPr marL="0" indent="0">
              <a:buNone/>
            </a:pPr>
            <a:endParaRPr lang="en-US" sz="1600" b="1" dirty="0">
              <a:latin typeface="Arial"/>
              <a:cs typeface="Arial"/>
            </a:endParaRPr>
          </a:p>
          <a:p>
            <a:pPr marL="0" indent="0">
              <a:buNone/>
            </a:pPr>
            <a:endParaRPr lang="en-US" sz="1600" b="1" dirty="0">
              <a:latin typeface="Arial"/>
              <a:cs typeface="Arial"/>
            </a:endParaRPr>
          </a:p>
        </p:txBody>
      </p:sp>
      <p:pic>
        <p:nvPicPr>
          <p:cNvPr id="7" name="Picture 6"/>
          <p:cNvPicPr>
            <a:picLocks noChangeAspect="1"/>
          </p:cNvPicPr>
          <p:nvPr/>
        </p:nvPicPr>
        <p:blipFill>
          <a:blip r:embed="rId5"/>
          <a:stretch>
            <a:fillRect/>
          </a:stretch>
        </p:blipFill>
        <p:spPr>
          <a:xfrm>
            <a:off x="560387" y="2577028"/>
            <a:ext cx="1711325" cy="1362075"/>
          </a:xfrm>
          <a:prstGeom prst="rect">
            <a:avLst/>
          </a:prstGeom>
        </p:spPr>
      </p:pic>
      <p:pic>
        <p:nvPicPr>
          <p:cNvPr id="8" name="Picture 7" descr="alsimisfit_plane.tiff"/>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28887" y="2577028"/>
            <a:ext cx="2318843" cy="1328173"/>
          </a:xfrm>
          <a:prstGeom prst="rect">
            <a:avLst/>
          </a:prstGeom>
        </p:spPr>
      </p:pic>
      <p:pic>
        <p:nvPicPr>
          <p:cNvPr id="9" name="Picture 8" descr="STEM Image.tif"/>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880233" y="4551532"/>
            <a:ext cx="1519068" cy="1886480"/>
          </a:xfrm>
          <a:prstGeom prst="rect">
            <a:avLst/>
          </a:prstGeom>
          <a:scene3d>
            <a:camera prst="orthographicFront">
              <a:rot lat="10800000" lon="0" rev="10800000"/>
            </a:camera>
            <a:lightRig rig="threePt" dir="t"/>
          </a:scene3d>
        </p:spPr>
      </p:pic>
      <p:sp>
        <p:nvSpPr>
          <p:cNvPr id="10" name="Rectangle 9"/>
          <p:cNvSpPr/>
          <p:nvPr/>
        </p:nvSpPr>
        <p:spPr>
          <a:xfrm>
            <a:off x="5957949" y="2097642"/>
            <a:ext cx="2480817" cy="369332"/>
          </a:xfrm>
          <a:prstGeom prst="rect">
            <a:avLst/>
          </a:prstGeom>
        </p:spPr>
        <p:txBody>
          <a:bodyPr wrap="none">
            <a:spAutoFit/>
          </a:bodyPr>
          <a:lstStyle/>
          <a:p>
            <a:r>
              <a:rPr lang="en-US" b="1" dirty="0">
                <a:latin typeface="Arial"/>
                <a:cs typeface="Arial"/>
              </a:rPr>
              <a:t>Al-sapphire interface</a:t>
            </a:r>
          </a:p>
        </p:txBody>
      </p:sp>
      <p:pic>
        <p:nvPicPr>
          <p:cNvPr id="11" name="Picture 10" descr="expt1alsi.tiff"/>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475036" y="4551532"/>
            <a:ext cx="1264927" cy="1924304"/>
          </a:xfrm>
          <a:prstGeom prst="rect">
            <a:avLst/>
          </a:prstGeom>
        </p:spPr>
      </p:pic>
      <p:sp>
        <p:nvSpPr>
          <p:cNvPr id="12" name="Rectangle 11"/>
          <p:cNvSpPr/>
          <p:nvPr/>
        </p:nvSpPr>
        <p:spPr>
          <a:xfrm>
            <a:off x="1290594" y="2097642"/>
            <a:ext cx="2250210" cy="369332"/>
          </a:xfrm>
          <a:prstGeom prst="rect">
            <a:avLst/>
          </a:prstGeom>
        </p:spPr>
        <p:txBody>
          <a:bodyPr wrap="none">
            <a:spAutoFit/>
          </a:bodyPr>
          <a:lstStyle/>
          <a:p>
            <a:r>
              <a:rPr lang="en-US" b="1" dirty="0">
                <a:latin typeface="Arial"/>
                <a:cs typeface="Arial"/>
              </a:rPr>
              <a:t>Al-</a:t>
            </a:r>
            <a:r>
              <a:rPr lang="en-US" b="1" dirty="0" smtClean="0">
                <a:latin typeface="Arial"/>
                <a:cs typeface="Arial"/>
              </a:rPr>
              <a:t>Si(111) </a:t>
            </a:r>
            <a:r>
              <a:rPr lang="en-US" b="1" dirty="0">
                <a:latin typeface="Arial"/>
                <a:cs typeface="Arial"/>
              </a:rPr>
              <a:t>interface</a:t>
            </a:r>
          </a:p>
        </p:txBody>
      </p:sp>
      <p:sp>
        <p:nvSpPr>
          <p:cNvPr id="13" name="TextBox 12"/>
          <p:cNvSpPr txBox="1"/>
          <p:nvPr/>
        </p:nvSpPr>
        <p:spPr>
          <a:xfrm>
            <a:off x="560387" y="3885155"/>
            <a:ext cx="1968500" cy="584776"/>
          </a:xfrm>
          <a:prstGeom prst="rect">
            <a:avLst/>
          </a:prstGeom>
          <a:noFill/>
        </p:spPr>
        <p:txBody>
          <a:bodyPr wrap="square" rtlCol="0">
            <a:spAutoFit/>
          </a:bodyPr>
          <a:lstStyle/>
          <a:p>
            <a:r>
              <a:rPr lang="en-US" sz="1600" dirty="0" smtClean="0"/>
              <a:t>Relaxed interface </a:t>
            </a:r>
            <a:r>
              <a:rPr lang="en-US" sz="1600" dirty="0" err="1" smtClean="0"/>
              <a:t>supercell</a:t>
            </a:r>
            <a:endParaRPr lang="en-US" sz="1600" dirty="0"/>
          </a:p>
        </p:txBody>
      </p:sp>
      <p:sp>
        <p:nvSpPr>
          <p:cNvPr id="14" name="TextBox 13"/>
          <p:cNvSpPr txBox="1"/>
          <p:nvPr/>
        </p:nvSpPr>
        <p:spPr>
          <a:xfrm>
            <a:off x="2558554" y="3905201"/>
            <a:ext cx="2470282" cy="584776"/>
          </a:xfrm>
          <a:prstGeom prst="rect">
            <a:avLst/>
          </a:prstGeom>
          <a:noFill/>
        </p:spPr>
        <p:txBody>
          <a:bodyPr wrap="square" rtlCol="0">
            <a:spAutoFit/>
          </a:bodyPr>
          <a:lstStyle/>
          <a:p>
            <a:r>
              <a:rPr lang="en-US" sz="1600" dirty="0" smtClean="0"/>
              <a:t>2-domains + super dislocations at interface</a:t>
            </a:r>
            <a:endParaRPr lang="en-US" sz="1600" dirty="0"/>
          </a:p>
        </p:txBody>
      </p:sp>
      <p:sp>
        <p:nvSpPr>
          <p:cNvPr id="15" name="TextBox 14"/>
          <p:cNvSpPr txBox="1"/>
          <p:nvPr/>
        </p:nvSpPr>
        <p:spPr>
          <a:xfrm>
            <a:off x="149907" y="4648742"/>
            <a:ext cx="1749426" cy="1077218"/>
          </a:xfrm>
          <a:prstGeom prst="rect">
            <a:avLst/>
          </a:prstGeom>
          <a:noFill/>
        </p:spPr>
        <p:txBody>
          <a:bodyPr wrap="square" rtlCol="0">
            <a:spAutoFit/>
          </a:bodyPr>
          <a:lstStyle/>
          <a:p>
            <a:r>
              <a:rPr lang="en-US" sz="1600" dirty="0" smtClean="0"/>
              <a:t>Simulated STEM image</a:t>
            </a:r>
          </a:p>
          <a:p>
            <a:r>
              <a:rPr lang="en-US" sz="1600" dirty="0" smtClean="0"/>
              <a:t>in good agreement w/ experiment</a:t>
            </a:r>
            <a:endParaRPr lang="en-US" sz="1600" dirty="0"/>
          </a:p>
        </p:txBody>
      </p:sp>
      <p:sp>
        <p:nvSpPr>
          <p:cNvPr id="21" name="TextBox 20"/>
          <p:cNvSpPr txBox="1"/>
          <p:nvPr/>
        </p:nvSpPr>
        <p:spPr>
          <a:xfrm>
            <a:off x="5256461" y="6417066"/>
            <a:ext cx="3474789" cy="338554"/>
          </a:xfrm>
          <a:prstGeom prst="rect">
            <a:avLst/>
          </a:prstGeom>
          <a:noFill/>
        </p:spPr>
        <p:txBody>
          <a:bodyPr wrap="square" rtlCol="0">
            <a:spAutoFit/>
          </a:bodyPr>
          <a:lstStyle/>
          <a:p>
            <a:r>
              <a:rPr lang="en-US" sz="1600" dirty="0" smtClean="0"/>
              <a:t>3 sets of dislocations at interface</a:t>
            </a:r>
            <a:endParaRPr lang="en-US" sz="1600" dirty="0"/>
          </a:p>
        </p:txBody>
      </p:sp>
      <p:sp>
        <p:nvSpPr>
          <p:cNvPr id="22" name="TextBox 21"/>
          <p:cNvSpPr txBox="1"/>
          <p:nvPr/>
        </p:nvSpPr>
        <p:spPr>
          <a:xfrm>
            <a:off x="5335836" y="4162154"/>
            <a:ext cx="3244789" cy="307777"/>
          </a:xfrm>
          <a:prstGeom prst="rect">
            <a:avLst/>
          </a:prstGeom>
          <a:noFill/>
        </p:spPr>
        <p:txBody>
          <a:bodyPr wrap="square" rtlCol="0">
            <a:spAutoFit/>
          </a:bodyPr>
          <a:lstStyle/>
          <a:p>
            <a:r>
              <a:rPr lang="en-US" sz="1400" dirty="0" smtClean="0"/>
              <a:t>Relaxed interface </a:t>
            </a:r>
            <a:r>
              <a:rPr lang="en-US" sz="1400" dirty="0" err="1" smtClean="0"/>
              <a:t>supercell</a:t>
            </a:r>
            <a:endParaRPr lang="en-US" sz="1400" dirty="0"/>
          </a:p>
        </p:txBody>
      </p:sp>
      <p:pic>
        <p:nvPicPr>
          <p:cNvPr id="23" name="Picture 22" descr="STEM Image.tif"/>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405323" y="2473475"/>
            <a:ext cx="1105251" cy="1765205"/>
          </a:xfrm>
          <a:prstGeom prst="rect">
            <a:avLst/>
          </a:prstGeom>
          <a:scene3d>
            <a:camera prst="orthographicFront">
              <a:rot lat="0" lon="0" rev="10800000"/>
            </a:camera>
            <a:lightRig rig="threePt" dir="t"/>
          </a:scene3d>
        </p:spPr>
      </p:pic>
    </p:spTree>
    <p:extLst>
      <p:ext uri="{BB962C8B-B14F-4D97-AF65-F5344CB8AC3E}">
        <p14:creationId xmlns:p14="http://schemas.microsoft.com/office/powerpoint/2010/main" val="44500392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H:\Radiation detector\scheme.e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00800" y="2052000"/>
            <a:ext cx="2605291"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0" y="872154"/>
            <a:ext cx="9067800" cy="646331"/>
          </a:xfrm>
          <a:prstGeom prst="rect">
            <a:avLst/>
          </a:prstGeom>
          <a:noFill/>
          <a:ln w="9525">
            <a:noFill/>
            <a:miter lim="800000"/>
            <a:headEnd/>
            <a:tailEnd/>
          </a:ln>
          <a:effectLst/>
        </p:spPr>
        <p:txBody>
          <a:bodyPr wrap="square">
            <a:spAutoFit/>
          </a:bodyPr>
          <a:lstStyle/>
          <a:p>
            <a:pPr marL="228600" indent="-228600" algn="ctr"/>
            <a:r>
              <a:rPr lang="en-US" b="1" dirty="0" smtClean="0">
                <a:solidFill>
                  <a:srgbClr val="000090"/>
                </a:solidFill>
                <a:latin typeface="Arial" charset="0"/>
                <a:ea typeface="ＭＳ Ｐゴシック" charset="0"/>
                <a:cs typeface="Times New Roman" charset="0"/>
              </a:rPr>
              <a:t>Small sizes and efficient carrier separation in three-dimensional architecture can lead to enhanced sensitivity and faster response in wide wavelengths.</a:t>
            </a:r>
            <a:endParaRPr lang="en-US" b="1" dirty="0" smtClean="0">
              <a:solidFill>
                <a:srgbClr val="000090"/>
              </a:solidFill>
              <a:effectLst>
                <a:outerShdw blurRad="38100" dist="38100" dir="2700000" algn="tl">
                  <a:srgbClr val="DDDDDD"/>
                </a:outerShdw>
              </a:effectLst>
              <a:latin typeface="Arial" charset="0"/>
              <a:ea typeface="ＭＳ Ｐゴシック" charset="0"/>
              <a:cs typeface="Times New Roman" charset="0"/>
            </a:endParaRPr>
          </a:p>
        </p:txBody>
      </p:sp>
      <p:sp>
        <p:nvSpPr>
          <p:cNvPr id="8" name="Rectangle 2"/>
          <p:cNvSpPr txBox="1">
            <a:spLocks noChangeArrowheads="1"/>
          </p:cNvSpPr>
          <p:nvPr/>
        </p:nvSpPr>
        <p:spPr bwMode="auto">
          <a:xfrm>
            <a:off x="228600" y="-76200"/>
            <a:ext cx="8915400" cy="838200"/>
          </a:xfrm>
          <a:prstGeom prst="rect">
            <a:avLst/>
          </a:prstGeom>
          <a:noFill/>
          <a:ln w="25400" cap="flat" cmpd="sng" algn="ctr">
            <a:noFill/>
            <a:prstDash val="solid"/>
            <a:headEnd/>
            <a:tailEnd/>
          </a:ln>
          <a:effectLst/>
        </p:spPr>
        <p:txBody>
          <a:bodyPr anchor="ctr"/>
          <a:lstStyle>
            <a:lvl1pPr eaLnBrk="0" hangingPunct="0">
              <a:defRPr sz="1600" i="1">
                <a:solidFill>
                  <a:schemeClr val="tx1"/>
                </a:solidFill>
                <a:latin typeface="Arial" charset="0"/>
                <a:ea typeface="ＭＳ Ｐゴシック" charset="0"/>
                <a:cs typeface="ＭＳ Ｐゴシック" charset="0"/>
              </a:defRPr>
            </a:lvl1pPr>
            <a:lvl2pPr marL="37931725" indent="-37474525" eaLnBrk="0" hangingPunct="0">
              <a:defRPr sz="1600" i="1">
                <a:solidFill>
                  <a:schemeClr val="tx1"/>
                </a:solidFill>
                <a:latin typeface="Arial" charset="0"/>
                <a:ea typeface="ＭＳ Ｐゴシック" charset="0"/>
              </a:defRPr>
            </a:lvl2pPr>
            <a:lvl3pPr eaLnBrk="0" hangingPunct="0">
              <a:defRPr sz="1600" i="1">
                <a:solidFill>
                  <a:schemeClr val="tx1"/>
                </a:solidFill>
                <a:latin typeface="Arial" charset="0"/>
                <a:ea typeface="ＭＳ Ｐゴシック" charset="0"/>
              </a:defRPr>
            </a:lvl3pPr>
            <a:lvl4pPr eaLnBrk="0" hangingPunct="0">
              <a:defRPr sz="1600" i="1">
                <a:solidFill>
                  <a:schemeClr val="tx1"/>
                </a:solidFill>
                <a:latin typeface="Arial" charset="0"/>
                <a:ea typeface="ＭＳ Ｐゴシック" charset="0"/>
              </a:defRPr>
            </a:lvl4pPr>
            <a:lvl5pPr eaLnBrk="0" hangingPunct="0">
              <a:defRPr sz="1600" i="1">
                <a:solidFill>
                  <a:schemeClr val="tx1"/>
                </a:solidFill>
                <a:latin typeface="Arial" charset="0"/>
                <a:ea typeface="ＭＳ Ｐゴシック" charset="0"/>
              </a:defRPr>
            </a:lvl5pPr>
            <a:lvl6pPr marL="457200" eaLnBrk="0" fontAlgn="base" hangingPunct="0">
              <a:spcBef>
                <a:spcPct val="0"/>
              </a:spcBef>
              <a:spcAft>
                <a:spcPct val="0"/>
              </a:spcAft>
              <a:defRPr sz="1600" i="1">
                <a:solidFill>
                  <a:schemeClr val="tx1"/>
                </a:solidFill>
                <a:latin typeface="Arial" charset="0"/>
                <a:ea typeface="ＭＳ Ｐゴシック" charset="0"/>
              </a:defRPr>
            </a:lvl6pPr>
            <a:lvl7pPr marL="914400" eaLnBrk="0" fontAlgn="base" hangingPunct="0">
              <a:spcBef>
                <a:spcPct val="0"/>
              </a:spcBef>
              <a:spcAft>
                <a:spcPct val="0"/>
              </a:spcAft>
              <a:defRPr sz="1600" i="1">
                <a:solidFill>
                  <a:schemeClr val="tx1"/>
                </a:solidFill>
                <a:latin typeface="Arial" charset="0"/>
                <a:ea typeface="ＭＳ Ｐゴシック" charset="0"/>
              </a:defRPr>
            </a:lvl7pPr>
            <a:lvl8pPr marL="1371600" eaLnBrk="0" fontAlgn="base" hangingPunct="0">
              <a:spcBef>
                <a:spcPct val="0"/>
              </a:spcBef>
              <a:spcAft>
                <a:spcPct val="0"/>
              </a:spcAft>
              <a:defRPr sz="1600" i="1">
                <a:solidFill>
                  <a:schemeClr val="tx1"/>
                </a:solidFill>
                <a:latin typeface="Arial" charset="0"/>
                <a:ea typeface="ＭＳ Ｐゴシック" charset="0"/>
              </a:defRPr>
            </a:lvl8pPr>
            <a:lvl9pPr marL="1828800" eaLnBrk="0" fontAlgn="base" hangingPunct="0">
              <a:spcBef>
                <a:spcPct val="0"/>
              </a:spcBef>
              <a:spcAft>
                <a:spcPct val="0"/>
              </a:spcAft>
              <a:defRPr sz="1600" i="1">
                <a:solidFill>
                  <a:schemeClr val="tx1"/>
                </a:solidFill>
                <a:latin typeface="Arial" charset="0"/>
                <a:ea typeface="ＭＳ Ｐゴシック" charset="0"/>
              </a:defRPr>
            </a:lvl9pPr>
          </a:lstStyle>
          <a:p>
            <a:pPr>
              <a:lnSpc>
                <a:spcPct val="80000"/>
              </a:lnSpc>
            </a:pPr>
            <a:r>
              <a:rPr lang="en-US" sz="2800" b="1" i="0" dirty="0" smtClean="0"/>
              <a:t>High performance detectors with nanostructures</a:t>
            </a:r>
          </a:p>
        </p:txBody>
      </p:sp>
      <p:pic>
        <p:nvPicPr>
          <p:cNvPr id="9" name="Picture 4" descr="G:\Optoelectronic properties of Si radial p-i-n NWs\Figures\EQE_FDTD_MatchHeadEffect.tif"/>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590800" y="3962400"/>
            <a:ext cx="3372615" cy="2412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3" descr="Fig2 enlarge.emf"/>
          <p:cNvPicPr>
            <a:picLocks noChangeAspect="1"/>
          </p:cNvPicPr>
          <p:nvPr/>
        </p:nvPicPr>
        <p:blipFill>
          <a:blip r:embed="rId5" cstate="email">
            <a:extLst>
              <a:ext uri="{28A0092B-C50C-407E-A947-70E740481C1C}">
                <a14:useLocalDpi xmlns:a14="http://schemas.microsoft.com/office/drawing/2010/main"/>
              </a:ext>
            </a:extLst>
          </a:blip>
          <a:srcRect l="19691" t="20638" r="54953" b="42261"/>
          <a:stretch>
            <a:fillRect/>
          </a:stretch>
        </p:blipFill>
        <p:spPr bwMode="auto">
          <a:xfrm>
            <a:off x="179387" y="2057400"/>
            <a:ext cx="180181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bwMode="auto">
          <a:xfrm>
            <a:off x="2537087" y="1427202"/>
            <a:ext cx="3264579" cy="553998"/>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500" b="0" u="none" strike="noStrike" kern="1200" cap="none" spc="0" normalizeH="0" baseline="0" noProof="0" dirty="0" smtClean="0">
                <a:ln>
                  <a:noFill/>
                </a:ln>
                <a:solidFill>
                  <a:srgbClr val="000000"/>
                </a:solidFill>
                <a:effectLst/>
                <a:uLnTx/>
                <a:uFillTx/>
                <a:latin typeface="Arial" charset="0"/>
              </a:rPr>
              <a:t>Enhanced</a:t>
            </a:r>
            <a:r>
              <a:rPr kumimoji="0" lang="en-US" sz="1500" b="0" u="none" strike="noStrike" kern="1200" cap="none" spc="0" normalizeH="0" noProof="0" dirty="0" smtClean="0">
                <a:ln>
                  <a:noFill/>
                </a:ln>
                <a:solidFill>
                  <a:srgbClr val="000000"/>
                </a:solidFill>
                <a:effectLst/>
                <a:uLnTx/>
                <a:uFillTx/>
                <a:latin typeface="Arial" charset="0"/>
              </a:rPr>
              <a:t> </a:t>
            </a:r>
            <a:r>
              <a:rPr kumimoji="0" lang="en-US" sz="1500" b="0" u="none" strike="noStrike" kern="1200" cap="none" spc="0" normalizeH="0" noProof="0" dirty="0" err="1" smtClean="0">
                <a:ln>
                  <a:noFill/>
                </a:ln>
                <a:solidFill>
                  <a:srgbClr val="000000"/>
                </a:solidFill>
                <a:effectLst/>
                <a:uLnTx/>
                <a:uFillTx/>
                <a:latin typeface="Arial" charset="0"/>
              </a:rPr>
              <a:t>photodetectors</a:t>
            </a:r>
            <a:r>
              <a:rPr lang="en-US" sz="1500" dirty="0" smtClean="0">
                <a:solidFill>
                  <a:srgbClr val="000000"/>
                </a:solidFill>
                <a:latin typeface="Arial" charset="0"/>
              </a:rPr>
              <a:t>: UV to IR</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500" b="0" u="none" strike="noStrike" kern="1200" cap="none" spc="0" normalizeH="0" baseline="0" noProof="0" dirty="0" smtClean="0">
                <a:ln>
                  <a:noFill/>
                </a:ln>
                <a:solidFill>
                  <a:srgbClr val="000000"/>
                </a:solidFill>
                <a:effectLst/>
                <a:uLnTx/>
                <a:uFillTx/>
                <a:latin typeface="Arial" charset="0"/>
              </a:rPr>
              <a:t>Built-in light</a:t>
            </a:r>
            <a:r>
              <a:rPr kumimoji="0" lang="en-US" sz="1500" b="0" u="none" strike="noStrike" kern="1200" cap="none" spc="0" normalizeH="0" noProof="0" dirty="0" smtClean="0">
                <a:ln>
                  <a:noFill/>
                </a:ln>
                <a:solidFill>
                  <a:srgbClr val="000000"/>
                </a:solidFill>
                <a:effectLst/>
                <a:uLnTx/>
                <a:uFillTx/>
                <a:latin typeface="Arial" charset="0"/>
              </a:rPr>
              <a:t> concentrators</a:t>
            </a:r>
            <a:endParaRPr kumimoji="0" lang="en-US" sz="1500" b="0" u="none" strike="noStrike" kern="1200" cap="none" spc="0" normalizeH="0" baseline="0" noProof="0" dirty="0" smtClean="0">
              <a:ln>
                <a:noFill/>
              </a:ln>
              <a:solidFill>
                <a:srgbClr val="000000"/>
              </a:solidFill>
              <a:effectLst/>
              <a:uLnTx/>
              <a:uFillTx/>
              <a:latin typeface="Arial" charset="0"/>
            </a:endParaRPr>
          </a:p>
        </p:txBody>
      </p:sp>
      <p:sp>
        <p:nvSpPr>
          <p:cNvPr id="12" name="TextBox 11"/>
          <p:cNvSpPr txBox="1"/>
          <p:nvPr/>
        </p:nvSpPr>
        <p:spPr bwMode="auto">
          <a:xfrm>
            <a:off x="6629400" y="1447800"/>
            <a:ext cx="1767224" cy="553998"/>
          </a:xfrm>
          <a:prstGeom prst="rect">
            <a:avLst/>
          </a:prstGeom>
          <a:noFill/>
          <a:ln w="9525">
            <a:noFill/>
            <a:miter lim="800000"/>
            <a:headEnd/>
            <a:tailEn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500" b="0" u="none" strike="noStrike" kern="1200" cap="none" spc="0" normalizeH="0" baseline="0" noProof="0" dirty="0" smtClean="0">
                <a:ln>
                  <a:noFill/>
                </a:ln>
                <a:solidFill>
                  <a:srgbClr val="000000"/>
                </a:solidFill>
                <a:effectLst/>
                <a:uLnTx/>
                <a:uFillTx/>
                <a:latin typeface="Arial" charset="0"/>
              </a:rPr>
              <a:t>Nanostructures for</a:t>
            </a:r>
          </a:p>
          <a:p>
            <a:pPr marL="0" marR="0" indent="0" algn="ctr" defTabSz="914400" rtl="0" eaLnBrk="0" fontAlgn="base" latinLnBrk="0" hangingPunct="0">
              <a:lnSpc>
                <a:spcPct val="100000"/>
              </a:lnSpc>
              <a:spcBef>
                <a:spcPct val="0"/>
              </a:spcBef>
              <a:spcAft>
                <a:spcPct val="0"/>
              </a:spcAft>
              <a:buClrTx/>
              <a:buSzTx/>
              <a:buFontTx/>
              <a:buNone/>
              <a:tabLst/>
            </a:pPr>
            <a:r>
              <a:rPr lang="en-US" sz="1500" dirty="0" smtClean="0">
                <a:solidFill>
                  <a:srgbClr val="000000"/>
                </a:solidFill>
                <a:latin typeface="Arial" charset="0"/>
              </a:rPr>
              <a:t>radiation detectors</a:t>
            </a:r>
            <a:endParaRPr kumimoji="0" lang="en-US" sz="1500" b="0" u="none" strike="noStrike" kern="1200" cap="none" spc="0" normalizeH="0" baseline="0" noProof="0" dirty="0" smtClean="0">
              <a:ln>
                <a:noFill/>
              </a:ln>
              <a:solidFill>
                <a:srgbClr val="000000"/>
              </a:solidFill>
              <a:effectLst/>
              <a:uLnTx/>
              <a:uFillTx/>
              <a:latin typeface="Arial" charset="0"/>
            </a:endParaRPr>
          </a:p>
        </p:txBody>
      </p:sp>
      <p:sp>
        <p:nvSpPr>
          <p:cNvPr id="13" name="TextBox 12"/>
          <p:cNvSpPr txBox="1"/>
          <p:nvPr/>
        </p:nvSpPr>
        <p:spPr bwMode="auto">
          <a:xfrm>
            <a:off x="177701" y="1427202"/>
            <a:ext cx="1955899" cy="553998"/>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500" b="0" u="none" strike="noStrike" kern="1200" cap="none" spc="0" normalizeH="0" baseline="0" noProof="0" dirty="0" smtClean="0">
                <a:ln>
                  <a:noFill/>
                </a:ln>
                <a:solidFill>
                  <a:srgbClr val="000000"/>
                </a:solidFill>
                <a:effectLst/>
                <a:uLnTx/>
                <a:uFillTx/>
                <a:latin typeface="Arial" charset="0"/>
              </a:rPr>
              <a:t>Vertical / Radial </a:t>
            </a:r>
            <a:r>
              <a:rPr kumimoji="0" lang="en-US" sz="1500" b="0" u="none" strike="noStrike" kern="1200" cap="none" spc="0" normalizeH="0" baseline="0" noProof="0" dirty="0" err="1" smtClean="0">
                <a:ln>
                  <a:noFill/>
                </a:ln>
                <a:solidFill>
                  <a:srgbClr val="000000"/>
                </a:solidFill>
                <a:effectLst/>
                <a:uLnTx/>
                <a:uFillTx/>
                <a:latin typeface="Arial" charset="0"/>
              </a:rPr>
              <a:t>heterostru</a:t>
            </a:r>
            <a:r>
              <a:rPr lang="en-US" sz="1500" dirty="0">
                <a:solidFill>
                  <a:srgbClr val="000000"/>
                </a:solidFill>
                <a:latin typeface="Arial" charset="0"/>
              </a:rPr>
              <a:t>c</a:t>
            </a:r>
            <a:r>
              <a:rPr kumimoji="0" lang="en-US" sz="1500" b="0" u="none" strike="noStrike" kern="1200" cap="none" spc="0" normalizeH="0" baseline="0" noProof="0" dirty="0" err="1" smtClean="0">
                <a:ln>
                  <a:noFill/>
                </a:ln>
                <a:solidFill>
                  <a:srgbClr val="000000"/>
                </a:solidFill>
                <a:effectLst/>
                <a:uLnTx/>
                <a:uFillTx/>
                <a:latin typeface="Arial" charset="0"/>
              </a:rPr>
              <a:t>tures</a:t>
            </a:r>
            <a:endParaRPr kumimoji="0" lang="en-US" sz="1500" b="0" u="none" strike="noStrike" kern="1200" cap="none" spc="0" normalizeH="0" baseline="0" noProof="0" dirty="0" smtClean="0">
              <a:ln>
                <a:noFill/>
              </a:ln>
              <a:solidFill>
                <a:srgbClr val="000000"/>
              </a:solidFill>
              <a:effectLst/>
              <a:uLnTx/>
              <a:uFillTx/>
              <a:latin typeface="Arial" charset="0"/>
            </a:endParaRPr>
          </a:p>
        </p:txBody>
      </p:sp>
      <p:pic>
        <p:nvPicPr>
          <p:cNvPr id="14" name="Picture 13" descr="D:\LANL december\20111214-SEM\CVD111212A_001.tif"/>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2417692" y="2003007"/>
            <a:ext cx="2177807" cy="2015999"/>
          </a:xfrm>
          <a:prstGeom prst="rect">
            <a:avLst/>
          </a:prstGeom>
          <a:noFill/>
          <a:ln w="9525">
            <a:noFill/>
            <a:miter lim="800000"/>
            <a:headEnd/>
            <a:tailEnd/>
          </a:ln>
        </p:spPr>
      </p:pic>
      <p:pic>
        <p:nvPicPr>
          <p:cNvPr id="15" name="Picture 6"/>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4648200" y="1981200"/>
            <a:ext cx="1525997" cy="2015999"/>
          </a:xfrm>
          <a:prstGeom prst="rect">
            <a:avLst/>
          </a:prstGeom>
          <a:noFill/>
          <a:ln w="9525">
            <a:noFill/>
            <a:miter lim="800000"/>
            <a:headEnd/>
            <a:tailEnd/>
          </a:ln>
        </p:spPr>
      </p:pic>
      <p:sp>
        <p:nvSpPr>
          <p:cNvPr id="16" name="TextBox 15"/>
          <p:cNvSpPr txBox="1"/>
          <p:nvPr/>
        </p:nvSpPr>
        <p:spPr bwMode="auto">
          <a:xfrm>
            <a:off x="533400" y="4114800"/>
            <a:ext cx="1676400" cy="1477328"/>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sp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500" b="0" u="none" strike="noStrike" kern="1200" cap="none" spc="0" normalizeH="0" baseline="0" noProof="0" dirty="0" smtClean="0">
                <a:ln>
                  <a:noFill/>
                </a:ln>
                <a:effectLst/>
                <a:uLnTx/>
                <a:uFillTx/>
                <a:latin typeface="Arial" charset="0"/>
              </a:rPr>
              <a:t>Concurrent achievements of enhanced light absorption and ultrafast carrier</a:t>
            </a:r>
            <a:r>
              <a:rPr kumimoji="0" lang="en-US" sz="1500" b="0" u="none" strike="noStrike" kern="1200" cap="none" spc="0" normalizeH="0" noProof="0" dirty="0" smtClean="0">
                <a:ln>
                  <a:noFill/>
                </a:ln>
                <a:effectLst/>
                <a:uLnTx/>
                <a:uFillTx/>
                <a:latin typeface="Arial" charset="0"/>
              </a:rPr>
              <a:t> separation</a:t>
            </a:r>
            <a:endParaRPr kumimoji="0" lang="en-US" sz="1500" b="0" u="none" strike="noStrike" kern="1200" cap="none" spc="0" normalizeH="0" baseline="0" noProof="0" dirty="0" smtClean="0">
              <a:ln>
                <a:noFill/>
              </a:ln>
              <a:effectLst/>
              <a:uLnTx/>
              <a:uFillTx/>
              <a:latin typeface="Arial" charset="0"/>
            </a:endParaRPr>
          </a:p>
        </p:txBody>
      </p:sp>
      <p:pic>
        <p:nvPicPr>
          <p:cNvPr id="17" name="Picture 6" descr="Sample#93+950KC4_2times_top(1,5).tif"/>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7010400" y="4572000"/>
            <a:ext cx="1534427" cy="1800000"/>
          </a:xfrm>
          <a:prstGeom prst="rect">
            <a:avLst/>
          </a:prstGeom>
        </p:spPr>
      </p:pic>
    </p:spTree>
    <p:extLst>
      <p:ext uri="{BB962C8B-B14F-4D97-AF65-F5344CB8AC3E}">
        <p14:creationId xmlns:p14="http://schemas.microsoft.com/office/powerpoint/2010/main" val="294681659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Picture 3" descr="Fig2"/>
          <p:cNvPicPr>
            <a:picLocks noChangeAspect="1" noChangeArrowheads="1"/>
          </p:cNvPicPr>
          <p:nvPr/>
        </p:nvPicPr>
        <p:blipFill>
          <a:blip r:embed="rId2" cstate="print"/>
          <a:srcRect l="62484"/>
          <a:stretch>
            <a:fillRect/>
          </a:stretch>
        </p:blipFill>
        <p:spPr bwMode="auto">
          <a:xfrm>
            <a:off x="6705600" y="3276600"/>
            <a:ext cx="2046604" cy="2221230"/>
          </a:xfrm>
          <a:prstGeom prst="rect">
            <a:avLst/>
          </a:prstGeom>
          <a:noFill/>
          <a:ln w="9525">
            <a:noFill/>
            <a:miter lim="800000"/>
            <a:headEnd/>
            <a:tailEnd/>
          </a:ln>
        </p:spPr>
      </p:pic>
      <p:pic>
        <p:nvPicPr>
          <p:cNvPr id="6"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7000" y="685800"/>
            <a:ext cx="2195992" cy="1474452"/>
          </a:xfrm>
          <a:prstGeom prst="rect">
            <a:avLst/>
          </a:prstGeom>
          <a:noFill/>
          <a:ln w="9525">
            <a:noFill/>
            <a:miter lim="800000"/>
            <a:headEnd/>
            <a:tailEnd/>
          </a:ln>
        </p:spPr>
      </p:pic>
      <p:sp>
        <p:nvSpPr>
          <p:cNvPr id="7" name="Rectangle 6"/>
          <p:cNvSpPr/>
          <p:nvPr/>
        </p:nvSpPr>
        <p:spPr>
          <a:xfrm>
            <a:off x="6323738" y="2286000"/>
            <a:ext cx="2819400" cy="954107"/>
          </a:xfrm>
          <a:prstGeom prst="rect">
            <a:avLst/>
          </a:prstGeom>
        </p:spPr>
        <p:txBody>
          <a:bodyPr wrap="square">
            <a:spAutoFit/>
          </a:bodyPr>
          <a:lstStyle/>
          <a:p>
            <a:pPr marL="0" lvl="1" algn="l"/>
            <a:r>
              <a:rPr lang="en-US" sz="1400" b="0" dirty="0" smtClean="0"/>
              <a:t>Switchable electromagnetically induced transparency and tunable slow light (Nat. </a:t>
            </a:r>
            <a:r>
              <a:rPr lang="en-US" sz="1400" b="0" dirty="0" err="1" smtClean="0"/>
              <a:t>Commun</a:t>
            </a:r>
            <a:r>
              <a:rPr lang="en-US" sz="1400" b="0" dirty="0" smtClean="0"/>
              <a:t>. 2012) </a:t>
            </a:r>
          </a:p>
        </p:txBody>
      </p:sp>
      <p:sp>
        <p:nvSpPr>
          <p:cNvPr id="105" name="Rectangle 104"/>
          <p:cNvSpPr/>
          <p:nvPr/>
        </p:nvSpPr>
        <p:spPr>
          <a:xfrm>
            <a:off x="6413313" y="5334000"/>
            <a:ext cx="2883087" cy="523220"/>
          </a:xfrm>
          <a:prstGeom prst="rect">
            <a:avLst/>
          </a:prstGeom>
        </p:spPr>
        <p:txBody>
          <a:bodyPr wrap="square">
            <a:spAutoFit/>
          </a:bodyPr>
          <a:lstStyle/>
          <a:p>
            <a:pPr algn="l"/>
            <a:r>
              <a:rPr lang="en-US" sz="1400" b="0" dirty="0" smtClean="0">
                <a:ea typeface="ＭＳ Ｐゴシック" pitchFamily="34" charset="-128"/>
              </a:rPr>
              <a:t>THz Spatial Light Modulator (Appl. Phys. 2009 and 2014.</a:t>
            </a:r>
            <a:endParaRPr lang="en-US" sz="1400" b="0" dirty="0"/>
          </a:p>
        </p:txBody>
      </p:sp>
      <p:sp>
        <p:nvSpPr>
          <p:cNvPr id="112" name="Rectangle 111"/>
          <p:cNvSpPr/>
          <p:nvPr/>
        </p:nvSpPr>
        <p:spPr>
          <a:xfrm>
            <a:off x="228600" y="5562600"/>
            <a:ext cx="3284704" cy="738664"/>
          </a:xfrm>
          <a:prstGeom prst="rect">
            <a:avLst/>
          </a:prstGeom>
        </p:spPr>
        <p:txBody>
          <a:bodyPr wrap="square">
            <a:spAutoFit/>
          </a:bodyPr>
          <a:lstStyle/>
          <a:p>
            <a:pPr algn="l"/>
            <a:r>
              <a:rPr lang="en-US" sz="1400" b="0" dirty="0" smtClean="0">
                <a:ea typeface="ＭＳ Ｐゴシック" pitchFamily="34" charset="-128"/>
              </a:rPr>
              <a:t>Terahertz </a:t>
            </a:r>
            <a:r>
              <a:rPr lang="en-US" sz="1400" b="0" dirty="0" err="1" smtClean="0">
                <a:ea typeface="ＭＳ Ｐゴシック" pitchFamily="34" charset="-128"/>
              </a:rPr>
              <a:t>Metamaterials</a:t>
            </a:r>
            <a:r>
              <a:rPr lang="en-US" sz="1400" b="0" dirty="0" smtClean="0">
                <a:ea typeface="ＭＳ Ｐゴシック" pitchFamily="34" charset="-128"/>
              </a:rPr>
              <a:t> for Linear Polarization Conversion and Anomalous Refraction, (</a:t>
            </a:r>
            <a:r>
              <a:rPr lang="en-US" sz="1400" dirty="0" smtClean="0">
                <a:ea typeface="ＭＳ Ｐゴシック" pitchFamily="34" charset="-128"/>
              </a:rPr>
              <a:t>Science 2013</a:t>
            </a:r>
            <a:r>
              <a:rPr lang="en-US" sz="1400" b="0" dirty="0" smtClean="0">
                <a:ea typeface="ＭＳ Ｐゴシック" pitchFamily="34" charset="-128"/>
              </a:rPr>
              <a:t>)</a:t>
            </a:r>
            <a:r>
              <a:rPr lang="en-US" sz="1400" b="0" dirty="0">
                <a:ea typeface="ＭＳ Ｐゴシック" pitchFamily="34" charset="-128"/>
              </a:rPr>
              <a:t>.</a:t>
            </a:r>
            <a:endParaRPr lang="en-US" sz="1400" b="0" dirty="0"/>
          </a:p>
        </p:txBody>
      </p:sp>
      <p:pic>
        <p:nvPicPr>
          <p:cNvPr id="115" name="Picture 114" descr="Grady_Science_2.png"/>
          <p:cNvPicPr>
            <a:picLocks noChangeAspect="1"/>
          </p:cNvPicPr>
          <p:nvPr/>
        </p:nvPicPr>
        <p:blipFill>
          <a:blip r:embed="rId4" cstate="screen">
            <a:extLst>
              <a:ext uri="{28A0092B-C50C-407E-A947-70E740481C1C}">
                <a14:useLocalDpi xmlns:a14="http://schemas.microsoft.com/office/drawing/2010/main"/>
              </a:ext>
            </a:extLst>
          </a:blip>
          <a:srcRect l="41500"/>
          <a:stretch>
            <a:fillRect/>
          </a:stretch>
        </p:blipFill>
        <p:spPr>
          <a:xfrm>
            <a:off x="76200" y="3886200"/>
            <a:ext cx="2366889" cy="1604918"/>
          </a:xfrm>
          <a:prstGeom prst="rect">
            <a:avLst/>
          </a:prstGeom>
        </p:spPr>
      </p:pic>
      <p:sp>
        <p:nvSpPr>
          <p:cNvPr id="116" name="Rectangle 115"/>
          <p:cNvSpPr/>
          <p:nvPr/>
        </p:nvSpPr>
        <p:spPr>
          <a:xfrm>
            <a:off x="0" y="76200"/>
            <a:ext cx="9525000" cy="523220"/>
          </a:xfrm>
          <a:prstGeom prst="rect">
            <a:avLst/>
          </a:prstGeom>
        </p:spPr>
        <p:txBody>
          <a:bodyPr wrap="square">
            <a:spAutoFit/>
          </a:bodyPr>
          <a:lstStyle/>
          <a:p>
            <a:pPr fontAlgn="auto">
              <a:spcBef>
                <a:spcPct val="0"/>
              </a:spcBef>
              <a:spcAft>
                <a:spcPts val="0"/>
              </a:spcAft>
              <a:buClrTx/>
              <a:buSzTx/>
              <a:buFontTx/>
              <a:buNone/>
              <a:defRPr/>
            </a:pPr>
            <a:r>
              <a:rPr lang="en-US" sz="2800" b="1" dirty="0" smtClean="0">
                <a:latin typeface="Arial Bold" pitchFamily="34" charset="0"/>
                <a:ea typeface="+mn-ea"/>
                <a:cs typeface="Arial Bold" pitchFamily="34" charset="0"/>
              </a:rPr>
              <a:t>Electromagnetic </a:t>
            </a:r>
            <a:r>
              <a:rPr lang="en-US" sz="2800" b="1" dirty="0">
                <a:latin typeface="Arial Bold" pitchFamily="34" charset="0"/>
                <a:cs typeface="Arial Bold" pitchFamily="34" charset="0"/>
              </a:rPr>
              <a:t>m</a:t>
            </a:r>
            <a:r>
              <a:rPr lang="en-US" sz="2800" b="1" dirty="0" smtClean="0">
                <a:latin typeface="Arial Bold" pitchFamily="34" charset="0"/>
                <a:ea typeface="+mn-ea"/>
                <a:cs typeface="Arial Bold" pitchFamily="34" charset="0"/>
              </a:rPr>
              <a:t>etamaterials for device apps</a:t>
            </a:r>
            <a:endParaRPr lang="en-US" sz="2800" b="1" dirty="0">
              <a:latin typeface="Arial Bold" pitchFamily="34" charset="0"/>
              <a:ea typeface="+mn-ea"/>
              <a:cs typeface="Arial Bold" pitchFamily="34" charset="0"/>
            </a:endParaRPr>
          </a:p>
        </p:txBody>
      </p:sp>
      <p:sp>
        <p:nvSpPr>
          <p:cNvPr id="117" name="Rectangle 3"/>
          <p:cNvSpPr txBox="1">
            <a:spLocks noChangeArrowheads="1"/>
          </p:cNvSpPr>
          <p:nvPr/>
        </p:nvSpPr>
        <p:spPr bwMode="auto">
          <a:xfrm>
            <a:off x="0" y="762000"/>
            <a:ext cx="5715000" cy="3124200"/>
          </a:xfrm>
          <a:prstGeom prst="rect">
            <a:avLst/>
          </a:prstGeom>
          <a:noFill/>
          <a:ln w="9525">
            <a:noFill/>
            <a:miter lim="800000"/>
            <a:headEnd/>
            <a:tailEnd/>
          </a:ln>
        </p:spPr>
        <p:txBody>
          <a:bodyPr/>
          <a:lstStyle/>
          <a:p>
            <a:pPr marL="342900" lvl="1" indent="-342900" fontAlgn="auto">
              <a:spcBef>
                <a:spcPts val="0"/>
              </a:spcBef>
              <a:spcAft>
                <a:spcPct val="0"/>
              </a:spcAft>
              <a:buClr>
                <a:srgbClr val="800000"/>
              </a:buClr>
              <a:buSzPct val="100000"/>
              <a:buFont typeface="Arial" charset="0"/>
              <a:buChar char="•"/>
            </a:pPr>
            <a:r>
              <a:rPr lang="en-US" sz="2000" b="1" dirty="0" err="1" smtClean="0">
                <a:solidFill>
                  <a:prstClr val="black"/>
                </a:solidFill>
                <a:latin typeface="Calibri"/>
                <a:ea typeface="+mn-ea"/>
              </a:rPr>
              <a:t>Metamaterials</a:t>
            </a:r>
            <a:r>
              <a:rPr lang="en-US" sz="2000" b="1" dirty="0" smtClean="0">
                <a:solidFill>
                  <a:prstClr val="black"/>
                </a:solidFill>
                <a:latin typeface="Calibri"/>
                <a:ea typeface="+mn-ea"/>
              </a:rPr>
              <a:t> </a:t>
            </a:r>
            <a:r>
              <a:rPr lang="en-US" sz="2000" b="1" dirty="0">
                <a:solidFill>
                  <a:prstClr val="black"/>
                </a:solidFill>
                <a:latin typeface="Calibri"/>
                <a:ea typeface="+mn-ea"/>
              </a:rPr>
              <a:t>(MMs)</a:t>
            </a:r>
          </a:p>
          <a:p>
            <a:pPr marL="912813" lvl="2" indent="-341313" fontAlgn="auto">
              <a:spcBef>
                <a:spcPts val="0"/>
              </a:spcBef>
              <a:spcAft>
                <a:spcPct val="0"/>
              </a:spcAft>
              <a:buClr>
                <a:srgbClr val="800000"/>
              </a:buClr>
              <a:buSzPct val="100000"/>
              <a:buFont typeface="Arial" charset="0"/>
              <a:buChar char="•"/>
            </a:pPr>
            <a:r>
              <a:rPr lang="en-US" sz="2000" dirty="0" smtClean="0">
                <a:solidFill>
                  <a:prstClr val="black"/>
                </a:solidFill>
                <a:latin typeface="Calibri"/>
                <a:ea typeface="+mn-ea"/>
              </a:rPr>
              <a:t>Passive </a:t>
            </a:r>
            <a:r>
              <a:rPr lang="en-US" sz="2000" dirty="0">
                <a:solidFill>
                  <a:prstClr val="black"/>
                </a:solidFill>
                <a:latin typeface="Calibri"/>
                <a:ea typeface="+mn-ea"/>
              </a:rPr>
              <a:t>and active designs</a:t>
            </a:r>
          </a:p>
          <a:p>
            <a:pPr marL="912813" lvl="2" indent="-341313" fontAlgn="auto">
              <a:spcBef>
                <a:spcPts val="0"/>
              </a:spcBef>
              <a:spcAft>
                <a:spcPct val="0"/>
              </a:spcAft>
              <a:buClr>
                <a:srgbClr val="800000"/>
              </a:buClr>
              <a:buSzPct val="100000"/>
              <a:buFont typeface="Arial" charset="0"/>
              <a:buChar char="•"/>
            </a:pPr>
            <a:r>
              <a:rPr lang="en-US" sz="2000" dirty="0">
                <a:solidFill>
                  <a:prstClr val="black"/>
                </a:solidFill>
                <a:latin typeface="Calibri"/>
                <a:ea typeface="+mn-ea"/>
              </a:rPr>
              <a:t>Dynamically tunable EM response</a:t>
            </a:r>
          </a:p>
          <a:p>
            <a:pPr marL="912813" lvl="2" indent="-341313" fontAlgn="auto">
              <a:spcBef>
                <a:spcPts val="0"/>
              </a:spcBef>
              <a:spcAft>
                <a:spcPct val="0"/>
              </a:spcAft>
              <a:buClr>
                <a:srgbClr val="800000"/>
              </a:buClr>
              <a:buSzPct val="100000"/>
              <a:buFont typeface="Arial" charset="0"/>
              <a:buChar char="•"/>
            </a:pPr>
            <a:r>
              <a:rPr lang="en-US" sz="2000" dirty="0">
                <a:solidFill>
                  <a:prstClr val="black"/>
                </a:solidFill>
                <a:latin typeface="Calibri"/>
                <a:ea typeface="+mn-ea"/>
              </a:rPr>
              <a:t>Next generation THz </a:t>
            </a:r>
            <a:r>
              <a:rPr lang="en-US" sz="2000" dirty="0" smtClean="0">
                <a:solidFill>
                  <a:prstClr val="black"/>
                </a:solidFill>
                <a:latin typeface="Calibri"/>
                <a:ea typeface="+mn-ea"/>
              </a:rPr>
              <a:t>technologies</a:t>
            </a:r>
          </a:p>
          <a:p>
            <a:pPr marL="800100" lvl="2" fontAlgn="auto">
              <a:spcBef>
                <a:spcPts val="0"/>
              </a:spcBef>
              <a:spcAft>
                <a:spcPct val="0"/>
              </a:spcAft>
              <a:buClr>
                <a:srgbClr val="800000"/>
              </a:buClr>
              <a:buSzPct val="100000"/>
            </a:pPr>
            <a:endParaRPr lang="en-US" sz="800" dirty="0">
              <a:solidFill>
                <a:prstClr val="black"/>
              </a:solidFill>
              <a:latin typeface="Calibri"/>
              <a:ea typeface="+mn-ea"/>
            </a:endParaRPr>
          </a:p>
          <a:p>
            <a:pPr marL="342900" lvl="1" indent="-342900" fontAlgn="auto">
              <a:spcBef>
                <a:spcPts val="0"/>
              </a:spcBef>
              <a:spcAft>
                <a:spcPct val="0"/>
              </a:spcAft>
              <a:buClr>
                <a:srgbClr val="800000"/>
              </a:buClr>
              <a:buSzPct val="100000"/>
              <a:buFont typeface="Arial" charset="0"/>
              <a:buChar char="•"/>
            </a:pPr>
            <a:r>
              <a:rPr lang="en-US" sz="2000" b="1" dirty="0">
                <a:solidFill>
                  <a:prstClr val="black"/>
                </a:solidFill>
                <a:latin typeface="Calibri"/>
                <a:ea typeface="+mn-ea"/>
              </a:rPr>
              <a:t>Hybrid materials for improved THz technology</a:t>
            </a:r>
          </a:p>
          <a:p>
            <a:pPr marL="912813" lvl="2" indent="-341313" fontAlgn="auto">
              <a:spcBef>
                <a:spcPts val="0"/>
              </a:spcBef>
              <a:spcAft>
                <a:spcPct val="0"/>
              </a:spcAft>
              <a:buClr>
                <a:srgbClr val="800000"/>
              </a:buClr>
              <a:buSzPct val="100000"/>
              <a:buFont typeface="Arial" charset="0"/>
              <a:buChar char="•"/>
            </a:pPr>
            <a:r>
              <a:rPr lang="en-US" sz="2000" dirty="0" err="1">
                <a:solidFill>
                  <a:prstClr val="black"/>
                </a:solidFill>
                <a:latin typeface="Calibri"/>
                <a:ea typeface="+mn-ea"/>
              </a:rPr>
              <a:t>Superlattice</a:t>
            </a:r>
            <a:r>
              <a:rPr lang="en-US" sz="2000" dirty="0">
                <a:solidFill>
                  <a:prstClr val="black"/>
                </a:solidFill>
                <a:latin typeface="Calibri"/>
                <a:ea typeface="+mn-ea"/>
              </a:rPr>
              <a:t> based improved THz sources/detectors</a:t>
            </a:r>
          </a:p>
          <a:p>
            <a:pPr marL="912813" lvl="2" indent="-341313" fontAlgn="auto">
              <a:spcBef>
                <a:spcPts val="0"/>
              </a:spcBef>
              <a:spcAft>
                <a:spcPct val="0"/>
              </a:spcAft>
              <a:buClr>
                <a:srgbClr val="800000"/>
              </a:buClr>
              <a:buSzPct val="100000"/>
              <a:buFont typeface="Arial" charset="0"/>
              <a:buChar char="•"/>
            </a:pPr>
            <a:r>
              <a:rPr lang="en-US" sz="2000" dirty="0">
                <a:solidFill>
                  <a:prstClr val="black"/>
                </a:solidFill>
                <a:latin typeface="Calibri"/>
                <a:ea typeface="+mn-ea"/>
              </a:rPr>
              <a:t>MBE-grown on-chip devices integrated with </a:t>
            </a:r>
            <a:r>
              <a:rPr lang="en-US" sz="2000" dirty="0" smtClean="0">
                <a:solidFill>
                  <a:prstClr val="black"/>
                </a:solidFill>
                <a:latin typeface="Calibri"/>
                <a:ea typeface="+mn-ea"/>
              </a:rPr>
              <a:t>MMs</a:t>
            </a:r>
            <a:endParaRPr lang="en-US" sz="2000" b="1" dirty="0">
              <a:solidFill>
                <a:prstClr val="black"/>
              </a:solidFill>
              <a:latin typeface="Calibri"/>
              <a:ea typeface="+mn-ea"/>
            </a:endParaRPr>
          </a:p>
        </p:txBody>
      </p:sp>
      <p:pic>
        <p:nvPicPr>
          <p:cNvPr id="118" name="Picture 7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43200" y="3657600"/>
            <a:ext cx="3311347" cy="1511808"/>
          </a:xfrm>
          <a:prstGeom prst="rect">
            <a:avLst/>
          </a:prstGeom>
          <a:noFill/>
          <a:ln w="9525">
            <a:noFill/>
            <a:miter lim="800000"/>
            <a:headEnd/>
            <a:tailEnd/>
          </a:ln>
        </p:spPr>
      </p:pic>
      <p:sp>
        <p:nvSpPr>
          <p:cNvPr id="108" name="Rectangle 107"/>
          <p:cNvSpPr/>
          <p:nvPr/>
        </p:nvSpPr>
        <p:spPr>
          <a:xfrm>
            <a:off x="3657600" y="5181600"/>
            <a:ext cx="2514600" cy="738664"/>
          </a:xfrm>
          <a:prstGeom prst="rect">
            <a:avLst/>
          </a:prstGeom>
        </p:spPr>
        <p:txBody>
          <a:bodyPr wrap="square">
            <a:spAutoFit/>
          </a:bodyPr>
          <a:lstStyle/>
          <a:p>
            <a:pPr algn="l"/>
            <a:r>
              <a:rPr lang="en-US" sz="1400" b="0" dirty="0" smtClean="0">
                <a:ea typeface="ＭＳ Ｐゴシック" pitchFamily="34" charset="-128"/>
              </a:rPr>
              <a:t>Frequency Tunable Terahertz </a:t>
            </a:r>
            <a:r>
              <a:rPr lang="en-US" sz="1400" b="0" dirty="0" err="1" smtClean="0">
                <a:ea typeface="ＭＳ Ｐゴシック" pitchFamily="34" charset="-128"/>
              </a:rPr>
              <a:t>Metamaterials</a:t>
            </a:r>
            <a:endParaRPr lang="en-US" sz="1400" dirty="0" smtClean="0">
              <a:ea typeface="ＭＳ Ｐゴシック" pitchFamily="34" charset="-128"/>
            </a:endParaRPr>
          </a:p>
          <a:p>
            <a:pPr algn="l"/>
            <a:r>
              <a:rPr lang="en-US" sz="1400" dirty="0" smtClean="0">
                <a:ea typeface="ＭＳ Ｐゴシック" pitchFamily="34" charset="-128"/>
              </a:rPr>
              <a:t>(Nature Photonics 2008</a:t>
            </a:r>
            <a:r>
              <a:rPr lang="en-US" sz="1400" b="0" dirty="0" smtClean="0">
                <a:ea typeface="ＭＳ Ｐゴシック" pitchFamily="34" charset="-128"/>
              </a:rPr>
              <a:t>)</a:t>
            </a:r>
            <a:r>
              <a:rPr lang="en-US" sz="1400" b="0" dirty="0">
                <a:ea typeface="ＭＳ Ｐゴシック" pitchFamily="34" charset="-128"/>
              </a:rPr>
              <a:t>.</a:t>
            </a:r>
            <a:endParaRPr lang="en-US" sz="1400" b="0" dirty="0"/>
          </a:p>
        </p:txBody>
      </p:sp>
    </p:spTree>
    <p:extLst>
      <p:ext uri="{BB962C8B-B14F-4D97-AF65-F5344CB8AC3E}">
        <p14:creationId xmlns:p14="http://schemas.microsoft.com/office/powerpoint/2010/main" val="29520269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76200"/>
            <a:ext cx="9144000" cy="83820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effectLst/>
                <a:uLnTx/>
                <a:uFillTx/>
                <a:latin typeface="+mj-lt"/>
                <a:ea typeface="ＭＳ Ｐゴシック" pitchFamily="-110" charset="-128"/>
                <a:cs typeface="ＭＳ Ｐゴシック" charset="-128"/>
              </a:rPr>
              <a:t>LANL developed and transferred manufacturing technology for </a:t>
            </a:r>
            <a:r>
              <a:rPr lang="en-US" sz="2800" b="1" kern="0" dirty="0" smtClean="0">
                <a:latin typeface="+mj-lt"/>
                <a:ea typeface="ＭＳ Ｐゴシック" pitchFamily="-110" charset="-128"/>
                <a:cs typeface="ＭＳ Ｐゴシック" charset="-128"/>
              </a:rPr>
              <a:t>s</a:t>
            </a:r>
            <a:r>
              <a:rPr kumimoji="0" lang="en-US" sz="2800" b="1" i="0" u="none" strike="noStrike" kern="0" cap="none" spc="0" normalizeH="0" baseline="0" noProof="0" dirty="0" err="1" smtClean="0">
                <a:ln>
                  <a:noFill/>
                </a:ln>
                <a:effectLst/>
                <a:uLnTx/>
                <a:uFillTx/>
                <a:latin typeface="+mj-lt"/>
                <a:ea typeface="ＭＳ Ｐゴシック" pitchFamily="-110" charset="-128"/>
                <a:cs typeface="ＭＳ Ｐゴシック" charset="-128"/>
              </a:rPr>
              <a:t>uperconducting</a:t>
            </a:r>
            <a:r>
              <a:rPr kumimoji="0" lang="en-US" sz="2800" b="1" i="0" u="none" strike="noStrike" kern="0" cap="none" spc="0" normalizeH="0" noProof="0" dirty="0" smtClean="0">
                <a:ln>
                  <a:noFill/>
                </a:ln>
                <a:effectLst/>
                <a:uLnTx/>
                <a:uFillTx/>
                <a:latin typeface="+mj-lt"/>
                <a:ea typeface="ＭＳ Ｐゴシック" pitchFamily="-110" charset="-128"/>
                <a:cs typeface="ＭＳ Ｐゴシック" charset="-128"/>
              </a:rPr>
              <a:t> cables</a:t>
            </a:r>
            <a:endParaRPr kumimoji="0" lang="en-US" sz="2800" b="1" i="0" u="none" strike="noStrike" kern="0" cap="none" spc="0" normalizeH="0" baseline="0" noProof="0" dirty="0" smtClean="0">
              <a:ln>
                <a:noFill/>
              </a:ln>
              <a:effectLst/>
              <a:uLnTx/>
              <a:uFillTx/>
              <a:latin typeface="+mj-lt"/>
              <a:ea typeface="ＭＳ Ｐゴシック" pitchFamily="-110" charset="-128"/>
              <a:cs typeface="ＭＳ Ｐゴシック" charset="-128"/>
            </a:endParaRPr>
          </a:p>
        </p:txBody>
      </p:sp>
      <p:sp>
        <p:nvSpPr>
          <p:cNvPr id="5" name="Rectangle 4"/>
          <p:cNvSpPr>
            <a:spLocks noChangeArrowheads="1"/>
          </p:cNvSpPr>
          <p:nvPr/>
        </p:nvSpPr>
        <p:spPr bwMode="auto">
          <a:xfrm>
            <a:off x="152400" y="1066800"/>
            <a:ext cx="4648200" cy="1477963"/>
          </a:xfrm>
          <a:prstGeom prst="rect">
            <a:avLst/>
          </a:prstGeom>
          <a:noFill/>
          <a:ln w="9525">
            <a:solidFill>
              <a:schemeClr val="tx1"/>
            </a:solidFill>
            <a:miter lim="800000"/>
            <a:headEnd/>
            <a:tailEnd/>
          </a:ln>
        </p:spPr>
        <p:txBody>
          <a:bodyPr>
            <a:spAutoFit/>
          </a:bodyPr>
          <a:lstStyle/>
          <a:p>
            <a:pPr marL="114300" lvl="1" indent="-114300">
              <a:spcBef>
                <a:spcPct val="0"/>
              </a:spcBef>
              <a:spcAft>
                <a:spcPts val="300"/>
              </a:spcAft>
              <a:buFont typeface="Wingdings" pitchFamily="2" charset="2"/>
              <a:buNone/>
            </a:pPr>
            <a:r>
              <a:rPr lang="en-US" sz="1600" b="1"/>
              <a:t>Motivation</a:t>
            </a:r>
          </a:p>
          <a:p>
            <a:pPr marL="114300" lvl="1" indent="-114300">
              <a:spcBef>
                <a:spcPct val="0"/>
              </a:spcBef>
              <a:spcAft>
                <a:spcPts val="300"/>
              </a:spcAft>
            </a:pPr>
            <a:r>
              <a:rPr lang="en-US" sz="1600" b="1"/>
              <a:t>no electrical resistance (cooled with liq N2)</a:t>
            </a:r>
          </a:p>
          <a:p>
            <a:pPr marL="114300" lvl="1" indent="-114300">
              <a:spcBef>
                <a:spcPct val="0"/>
              </a:spcBef>
              <a:spcAft>
                <a:spcPts val="300"/>
              </a:spcAft>
            </a:pPr>
            <a:r>
              <a:rPr lang="en-US" sz="1600" b="1"/>
              <a:t>250x the current density of copper</a:t>
            </a:r>
          </a:p>
          <a:p>
            <a:pPr marL="114300" lvl="1" indent="-114300">
              <a:spcBef>
                <a:spcPct val="0"/>
              </a:spcBef>
              <a:spcAft>
                <a:spcPts val="300"/>
              </a:spcAft>
            </a:pPr>
            <a:r>
              <a:rPr lang="en-US" sz="1600" b="1"/>
              <a:t>more powerful, efficient, smaller, lighter</a:t>
            </a:r>
          </a:p>
          <a:p>
            <a:pPr marL="114300" lvl="1" indent="-114300">
              <a:spcBef>
                <a:spcPct val="0"/>
              </a:spcBef>
              <a:spcAft>
                <a:spcPts val="300"/>
              </a:spcAft>
            </a:pPr>
            <a:r>
              <a:rPr lang="en-US" sz="1600" b="1"/>
              <a:t>increased energy infrastructure security</a:t>
            </a:r>
          </a:p>
        </p:txBody>
      </p:sp>
      <p:grpSp>
        <p:nvGrpSpPr>
          <p:cNvPr id="6" name="Group 18"/>
          <p:cNvGrpSpPr>
            <a:grpSpLocks/>
          </p:cNvGrpSpPr>
          <p:nvPr/>
        </p:nvGrpSpPr>
        <p:grpSpPr bwMode="auto">
          <a:xfrm>
            <a:off x="4724400" y="1066800"/>
            <a:ext cx="4343400" cy="1828800"/>
            <a:chOff x="0" y="2971800"/>
            <a:chExt cx="4495800" cy="1981200"/>
          </a:xfrm>
        </p:grpSpPr>
        <p:grpSp>
          <p:nvGrpSpPr>
            <p:cNvPr id="7" name="Group 51"/>
            <p:cNvGrpSpPr>
              <a:grpSpLocks/>
            </p:cNvGrpSpPr>
            <p:nvPr/>
          </p:nvGrpSpPr>
          <p:grpSpPr bwMode="auto">
            <a:xfrm>
              <a:off x="0" y="3005401"/>
              <a:ext cx="4495800" cy="1915114"/>
              <a:chOff x="-152400" y="546531"/>
              <a:chExt cx="5580993" cy="2835373"/>
            </a:xfrm>
          </p:grpSpPr>
          <p:grpSp>
            <p:nvGrpSpPr>
              <p:cNvPr id="9" name="Group 55"/>
              <p:cNvGrpSpPr>
                <a:grpSpLocks/>
              </p:cNvGrpSpPr>
              <p:nvPr/>
            </p:nvGrpSpPr>
            <p:grpSpPr bwMode="auto">
              <a:xfrm>
                <a:off x="-152400" y="609600"/>
                <a:ext cx="5486400" cy="2772304"/>
                <a:chOff x="-152400" y="609600"/>
                <a:chExt cx="5486400" cy="2772304"/>
              </a:xfrm>
            </p:grpSpPr>
            <p:grpSp>
              <p:nvGrpSpPr>
                <p:cNvPr id="11" name="Group 12"/>
                <p:cNvGrpSpPr>
                  <a:grpSpLocks/>
                </p:cNvGrpSpPr>
                <p:nvPr/>
              </p:nvGrpSpPr>
              <p:grpSpPr bwMode="auto">
                <a:xfrm>
                  <a:off x="1371600" y="1399311"/>
                  <a:ext cx="3962400" cy="1982593"/>
                  <a:chOff x="0" y="1551711"/>
                  <a:chExt cx="3962400" cy="1982593"/>
                </a:xfrm>
              </p:grpSpPr>
              <p:pic>
                <p:nvPicPr>
                  <p:cNvPr id="13" name="Picture 81" descr="IBAD MgO REZrO Sche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400" y="1600200"/>
                    <a:ext cx="3048000" cy="1744908"/>
                  </a:xfrm>
                  <a:prstGeom prst="rect">
                    <a:avLst/>
                  </a:prstGeom>
                  <a:noFill/>
                  <a:ln w="9525">
                    <a:noFill/>
                    <a:miter lim="800000"/>
                    <a:headEnd/>
                    <a:tailEnd/>
                  </a:ln>
                </p:spPr>
              </p:pic>
              <p:sp>
                <p:nvSpPr>
                  <p:cNvPr id="14" name="TextBox 6"/>
                  <p:cNvSpPr txBox="1">
                    <a:spLocks noChangeArrowheads="1"/>
                  </p:cNvSpPr>
                  <p:nvPr/>
                </p:nvSpPr>
                <p:spPr bwMode="auto">
                  <a:xfrm>
                    <a:off x="0" y="3124200"/>
                    <a:ext cx="1934615" cy="410104"/>
                  </a:xfrm>
                  <a:prstGeom prst="rect">
                    <a:avLst/>
                  </a:prstGeom>
                  <a:noFill/>
                  <a:ln w="9525">
                    <a:noFill/>
                    <a:miter lim="800000"/>
                    <a:headEnd/>
                    <a:tailEnd/>
                  </a:ln>
                </p:spPr>
                <p:txBody>
                  <a:bodyPr wrap="none">
                    <a:spAutoFit/>
                  </a:bodyPr>
                  <a:lstStyle/>
                  <a:p>
                    <a:pPr>
                      <a:buFont typeface="Wingdings" pitchFamily="2" charset="2"/>
                      <a:buNone/>
                    </a:pPr>
                    <a:r>
                      <a:rPr lang="en-US" sz="1200"/>
                      <a:t>Substrate: Hastelloy</a:t>
                    </a:r>
                  </a:p>
                </p:txBody>
              </p:sp>
              <p:sp>
                <p:nvSpPr>
                  <p:cNvPr id="15" name="TextBox 9"/>
                  <p:cNvSpPr txBox="1">
                    <a:spLocks noChangeArrowheads="1"/>
                  </p:cNvSpPr>
                  <p:nvPr/>
                </p:nvSpPr>
                <p:spPr bwMode="auto">
                  <a:xfrm>
                    <a:off x="609600" y="2209800"/>
                    <a:ext cx="1142621" cy="410104"/>
                  </a:xfrm>
                  <a:prstGeom prst="rect">
                    <a:avLst/>
                  </a:prstGeom>
                  <a:noFill/>
                  <a:ln w="9525">
                    <a:noFill/>
                    <a:miter lim="800000"/>
                    <a:headEnd/>
                    <a:tailEnd/>
                  </a:ln>
                </p:spPr>
                <p:txBody>
                  <a:bodyPr wrap="none">
                    <a:spAutoFit/>
                  </a:bodyPr>
                  <a:lstStyle/>
                  <a:p>
                    <a:pPr>
                      <a:buFont typeface="Wingdings" pitchFamily="2" charset="2"/>
                      <a:buNone/>
                    </a:pPr>
                    <a:r>
                      <a:rPr lang="en-US" sz="1200"/>
                      <a:t>IBAD MgO</a:t>
                    </a:r>
                  </a:p>
                </p:txBody>
              </p:sp>
              <p:sp>
                <p:nvSpPr>
                  <p:cNvPr id="16" name="TextBox 11"/>
                  <p:cNvSpPr txBox="1">
                    <a:spLocks noChangeArrowheads="1"/>
                  </p:cNvSpPr>
                  <p:nvPr/>
                </p:nvSpPr>
                <p:spPr bwMode="auto">
                  <a:xfrm>
                    <a:off x="1371600" y="1981200"/>
                    <a:ext cx="770503" cy="410104"/>
                  </a:xfrm>
                  <a:prstGeom prst="rect">
                    <a:avLst/>
                  </a:prstGeom>
                  <a:noFill/>
                  <a:ln w="9525">
                    <a:noFill/>
                    <a:miter lim="800000"/>
                    <a:headEnd/>
                    <a:tailEnd/>
                  </a:ln>
                </p:spPr>
                <p:txBody>
                  <a:bodyPr wrap="none">
                    <a:spAutoFit/>
                  </a:bodyPr>
                  <a:lstStyle/>
                  <a:p>
                    <a:pPr>
                      <a:buFont typeface="Wingdings" pitchFamily="2" charset="2"/>
                      <a:buNone/>
                    </a:pPr>
                    <a:r>
                      <a:rPr lang="en-US" sz="1200"/>
                      <a:t>YBCO</a:t>
                    </a:r>
                  </a:p>
                </p:txBody>
              </p:sp>
              <p:sp>
                <p:nvSpPr>
                  <p:cNvPr id="17" name="TextBox 13"/>
                  <p:cNvSpPr txBox="1">
                    <a:spLocks noChangeArrowheads="1"/>
                  </p:cNvSpPr>
                  <p:nvPr/>
                </p:nvSpPr>
                <p:spPr bwMode="auto">
                  <a:xfrm>
                    <a:off x="1219200" y="1551711"/>
                    <a:ext cx="1307786" cy="410104"/>
                  </a:xfrm>
                  <a:prstGeom prst="rect">
                    <a:avLst/>
                  </a:prstGeom>
                  <a:noFill/>
                  <a:ln w="9525">
                    <a:noFill/>
                    <a:miter lim="800000"/>
                    <a:headEnd/>
                    <a:tailEnd/>
                  </a:ln>
                </p:spPr>
                <p:txBody>
                  <a:bodyPr wrap="none">
                    <a:spAutoFit/>
                  </a:bodyPr>
                  <a:lstStyle/>
                  <a:p>
                    <a:pPr>
                      <a:buFont typeface="Wingdings" pitchFamily="2" charset="2"/>
                      <a:buNone/>
                    </a:pPr>
                    <a:r>
                      <a:rPr lang="en-US" sz="1200"/>
                      <a:t>Stabilizer:Cu</a:t>
                    </a:r>
                  </a:p>
                </p:txBody>
              </p:sp>
            </p:grpSp>
            <p:graphicFrame>
              <p:nvGraphicFramePr>
                <p:cNvPr id="12" name="Object 72"/>
                <p:cNvGraphicFramePr>
                  <a:graphicFrameLocks noChangeAspect="1"/>
                </p:cNvGraphicFramePr>
                <p:nvPr/>
              </p:nvGraphicFramePr>
              <p:xfrm>
                <a:off x="-152400" y="609600"/>
                <a:ext cx="3048000" cy="2477061"/>
              </p:xfrm>
              <a:graphic>
                <a:graphicData uri="http://schemas.openxmlformats.org/presentationml/2006/ole">
                  <mc:AlternateContent xmlns:mc="http://schemas.openxmlformats.org/markup-compatibility/2006">
                    <mc:Choice xmlns:v="urn:schemas-microsoft-com:vml" Requires="v">
                      <p:oleObj spid="_x0000_s1145" name="Graph" r:id="rId4" imgW="3876040" imgH="2987040" progId="">
                        <p:embed/>
                      </p:oleObj>
                    </mc:Choice>
                    <mc:Fallback>
                      <p:oleObj name="Graph" r:id="rId4" imgW="3876040" imgH="298704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609600"/>
                              <a:ext cx="3048000" cy="2477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pSp>
          <p:sp>
            <p:nvSpPr>
              <p:cNvPr id="10" name="TextBox 15"/>
              <p:cNvSpPr txBox="1">
                <a:spLocks noChangeArrowheads="1"/>
              </p:cNvSpPr>
              <p:nvPr/>
            </p:nvSpPr>
            <p:spPr bwMode="auto">
              <a:xfrm>
                <a:off x="415159" y="546531"/>
                <a:ext cx="5013434" cy="865773"/>
              </a:xfrm>
              <a:prstGeom prst="rect">
                <a:avLst/>
              </a:prstGeom>
              <a:noFill/>
              <a:ln w="9525">
                <a:noFill/>
                <a:miter lim="800000"/>
                <a:headEnd/>
                <a:tailEnd/>
              </a:ln>
            </p:spPr>
            <p:txBody>
              <a:bodyPr>
                <a:spAutoFit/>
              </a:bodyPr>
              <a:lstStyle/>
              <a:p>
                <a:pPr defTabSz="4232275">
                  <a:buFont typeface="Wingdings" pitchFamily="2" charset="2"/>
                  <a:buNone/>
                </a:pPr>
                <a:r>
                  <a:rPr lang="en-US" sz="1600" b="1" i="1"/>
                  <a:t>Current decrease across GBs in YBCO mitigated by ion beam texturing</a:t>
                </a:r>
              </a:p>
            </p:txBody>
          </p:sp>
        </p:grpSp>
        <p:sp>
          <p:nvSpPr>
            <p:cNvPr id="8" name="Rectangle 15"/>
            <p:cNvSpPr>
              <a:spLocks noChangeArrowheads="1"/>
            </p:cNvSpPr>
            <p:nvPr/>
          </p:nvSpPr>
          <p:spPr bwMode="auto">
            <a:xfrm>
              <a:off x="76200" y="2971800"/>
              <a:ext cx="4419600" cy="1981200"/>
            </a:xfrm>
            <a:prstGeom prst="rect">
              <a:avLst/>
            </a:prstGeom>
            <a:noFill/>
            <a:ln w="9525" algn="ctr">
              <a:solidFill>
                <a:schemeClr val="tx1"/>
              </a:solidFill>
              <a:round/>
              <a:headEnd/>
              <a:tailEnd/>
            </a:ln>
          </p:spPr>
          <p:txBody>
            <a:bodyPr/>
            <a:lstStyle/>
            <a:p>
              <a:pPr marL="342900" indent="-342900"/>
              <a:endParaRPr lang="en-US"/>
            </a:p>
          </p:txBody>
        </p:sp>
      </p:grpSp>
      <p:grpSp>
        <p:nvGrpSpPr>
          <p:cNvPr id="18" name="Group 21"/>
          <p:cNvGrpSpPr>
            <a:grpSpLocks/>
          </p:cNvGrpSpPr>
          <p:nvPr/>
        </p:nvGrpSpPr>
        <p:grpSpPr bwMode="auto">
          <a:xfrm>
            <a:off x="152400" y="2552700"/>
            <a:ext cx="3733800" cy="3276600"/>
            <a:chOff x="381000" y="2895600"/>
            <a:chExt cx="3733800" cy="3276600"/>
          </a:xfrm>
        </p:grpSpPr>
        <p:graphicFrame>
          <p:nvGraphicFramePr>
            <p:cNvPr id="19" name="Object 3"/>
            <p:cNvGraphicFramePr>
              <a:graphicFrameLocks noChangeAspect="1"/>
            </p:cNvGraphicFramePr>
            <p:nvPr/>
          </p:nvGraphicFramePr>
          <p:xfrm>
            <a:off x="533400" y="3276600"/>
            <a:ext cx="3051175" cy="2895600"/>
          </p:xfrm>
          <a:graphic>
            <a:graphicData uri="http://schemas.openxmlformats.org/presentationml/2006/ole">
              <mc:AlternateContent xmlns:mc="http://schemas.openxmlformats.org/markup-compatibility/2006">
                <mc:Choice xmlns:v="urn:schemas-microsoft-com:vml" Requires="v">
                  <p:oleObj spid="_x0000_s1146" name="Graph" r:id="rId6" imgW="3898053" imgH="3962400" progId="">
                    <p:embed/>
                  </p:oleObj>
                </mc:Choice>
                <mc:Fallback>
                  <p:oleObj name="Graph" r:id="rId6" imgW="3898053" imgH="39624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b="4613"/>
                        <a:stretch>
                          <a:fillRect/>
                        </a:stretch>
                      </p:blipFill>
                      <p:spPr bwMode="auto">
                        <a:xfrm>
                          <a:off x="533400" y="3276600"/>
                          <a:ext cx="3051175" cy="2895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20" name="TextBox 17"/>
            <p:cNvSpPr txBox="1">
              <a:spLocks noChangeArrowheads="1"/>
            </p:cNvSpPr>
            <p:nvPr/>
          </p:nvSpPr>
          <p:spPr bwMode="auto">
            <a:xfrm>
              <a:off x="381000" y="2920425"/>
              <a:ext cx="3733800" cy="584775"/>
            </a:xfrm>
            <a:prstGeom prst="rect">
              <a:avLst/>
            </a:prstGeom>
            <a:noFill/>
            <a:ln w="9525">
              <a:noFill/>
              <a:miter lim="800000"/>
              <a:headEnd/>
              <a:tailEnd/>
            </a:ln>
          </p:spPr>
          <p:txBody>
            <a:bodyPr>
              <a:spAutoFit/>
            </a:bodyPr>
            <a:lstStyle/>
            <a:p>
              <a:pPr>
                <a:buFont typeface="Wingdings" pitchFamily="2" charset="2"/>
                <a:buNone/>
              </a:pPr>
              <a:r>
                <a:rPr lang="en-US" sz="1600" b="1" i="1"/>
                <a:t>Anisotropy in current density controlled by vortex pinning defects</a:t>
              </a:r>
            </a:p>
          </p:txBody>
        </p:sp>
        <p:sp>
          <p:nvSpPr>
            <p:cNvPr id="21" name="Rectangle 19"/>
            <p:cNvSpPr>
              <a:spLocks noChangeArrowheads="1"/>
            </p:cNvSpPr>
            <p:nvPr/>
          </p:nvSpPr>
          <p:spPr bwMode="auto">
            <a:xfrm>
              <a:off x="381000" y="2895600"/>
              <a:ext cx="3657600" cy="3200400"/>
            </a:xfrm>
            <a:prstGeom prst="rect">
              <a:avLst/>
            </a:prstGeom>
            <a:noFill/>
            <a:ln w="9525" algn="ctr">
              <a:solidFill>
                <a:schemeClr val="tx1"/>
              </a:solidFill>
              <a:round/>
              <a:headEnd/>
              <a:tailEnd/>
            </a:ln>
          </p:spPr>
          <p:txBody>
            <a:bodyPr/>
            <a:lstStyle/>
            <a:p>
              <a:pPr marL="342900" indent="-342900"/>
              <a:endParaRPr lang="en-US"/>
            </a:p>
          </p:txBody>
        </p:sp>
      </p:grpSp>
      <p:pic>
        <p:nvPicPr>
          <p:cNvPr id="22" name="Picture 4" descr="LIPA-1.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116324" y="3009277"/>
            <a:ext cx="3808476" cy="2858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4"/>
          <p:cNvSpPr>
            <a:spLocks noChangeArrowheads="1"/>
          </p:cNvSpPr>
          <p:nvPr/>
        </p:nvSpPr>
        <p:spPr bwMode="auto">
          <a:xfrm>
            <a:off x="4114800" y="5867400"/>
            <a:ext cx="39624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eaLnBrk="0" hangingPunct="0">
              <a:buNone/>
            </a:pPr>
            <a:r>
              <a:rPr lang="en-US" sz="1000" b="1" dirty="0" smtClean="0">
                <a:latin typeface="Verdana" charset="0"/>
                <a:cs typeface="Times New Roman" charset="0"/>
              </a:rPr>
              <a:t>(</a:t>
            </a:r>
            <a:r>
              <a:rPr lang="en-US" sz="1000" b="1" dirty="0">
                <a:latin typeface="Verdana" charset="0"/>
                <a:cs typeface="Times New Roman" charset="0"/>
              </a:rPr>
              <a:t>Photo courtesy American Superconductor Corp.)</a:t>
            </a:r>
          </a:p>
        </p:txBody>
      </p:sp>
    </p:spTree>
    <p:extLst>
      <p:ext uri="{BB962C8B-B14F-4D97-AF65-F5344CB8AC3E}">
        <p14:creationId xmlns:p14="http://schemas.microsoft.com/office/powerpoint/2010/main" val="173514050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0" y="76200"/>
            <a:ext cx="9144000" cy="512763"/>
          </a:xfrm>
          <a:prstGeom prst="rect">
            <a:avLst/>
          </a:prstGeom>
        </p:spPr>
        <p:txBody>
          <a:bodyPr rtlCol="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0" cap="none" spc="0" normalizeH="0" baseline="0" noProof="0" dirty="0" smtClean="0">
                <a:ln>
                  <a:noFill/>
                </a:ln>
                <a:effectLst/>
                <a:uLnTx/>
                <a:uFillTx/>
                <a:latin typeface="Arial" pitchFamily="34" charset="0"/>
                <a:ea typeface="ＭＳ Ｐゴシック" charset="-128"/>
                <a:cs typeface="Arial" pitchFamily="34" charset="0"/>
              </a:rPr>
              <a:t>LANL’s fuel cell technology program is long standing &amp; industry motivated </a:t>
            </a:r>
          </a:p>
        </p:txBody>
      </p:sp>
      <p:sp>
        <p:nvSpPr>
          <p:cNvPr id="4" name="TextBox 12"/>
          <p:cNvSpPr txBox="1">
            <a:spLocks noChangeArrowheads="1"/>
          </p:cNvSpPr>
          <p:nvPr/>
        </p:nvSpPr>
        <p:spPr bwMode="auto">
          <a:xfrm>
            <a:off x="152400" y="3210580"/>
            <a:ext cx="6019800" cy="523220"/>
          </a:xfrm>
          <a:prstGeom prst="rect">
            <a:avLst/>
          </a:prstGeom>
          <a:solidFill>
            <a:schemeClr val="bg1"/>
          </a:solidFill>
          <a:ln w="38100" algn="ctr">
            <a:solidFill>
              <a:srgbClr val="CC0000"/>
            </a:solidFill>
            <a:miter lim="800000"/>
            <a:headEnd/>
            <a:tailEnd/>
          </a:ln>
        </p:spPr>
        <p:txBody>
          <a:bodyPr>
            <a:spAutoFit/>
          </a:bodyPr>
          <a:lstStyle/>
          <a:p>
            <a:pPr>
              <a:spcBef>
                <a:spcPts val="0"/>
              </a:spcBef>
              <a:spcAft>
                <a:spcPts val="0"/>
              </a:spcAft>
              <a:buFont typeface="Wingdings" pitchFamily="2" charset="2"/>
              <a:buNone/>
            </a:pPr>
            <a:r>
              <a:rPr lang="en-US" sz="1400" dirty="0">
                <a:cs typeface="Arial" charset="0"/>
              </a:rPr>
              <a:t>~ 90% of LANL Fuel Cell Funding is awarded by DOE EERE competitive solicitations</a:t>
            </a:r>
            <a:r>
              <a:rPr lang="en-US" sz="1400" dirty="0" smtClean="0">
                <a:cs typeface="Arial" charset="0"/>
              </a:rPr>
              <a:t>.</a:t>
            </a:r>
            <a:endParaRPr lang="en-US" sz="1400" dirty="0">
              <a:cs typeface="Arial" charset="0"/>
            </a:endParaRPr>
          </a:p>
        </p:txBody>
      </p:sp>
      <p:sp>
        <p:nvSpPr>
          <p:cNvPr id="5" name="Text Box 11"/>
          <p:cNvSpPr txBox="1">
            <a:spLocks noChangeArrowheads="1"/>
          </p:cNvSpPr>
          <p:nvPr/>
        </p:nvSpPr>
        <p:spPr bwMode="auto">
          <a:xfrm>
            <a:off x="152400" y="1295400"/>
            <a:ext cx="5791200" cy="1816100"/>
          </a:xfrm>
          <a:prstGeom prst="rect">
            <a:avLst/>
          </a:prstGeom>
          <a:noFill/>
          <a:ln w="12700">
            <a:noFill/>
            <a:miter lim="800000"/>
            <a:headEnd/>
            <a:tailEnd/>
          </a:ln>
        </p:spPr>
        <p:txBody>
          <a:bodyPr>
            <a:spAutoFit/>
          </a:bodyPr>
          <a:lstStyle/>
          <a:p>
            <a:pPr marL="350838" indent="-350838" eaLnBrk="0" fontAlgn="auto" hangingPunct="0">
              <a:spcBef>
                <a:spcPts val="0"/>
              </a:spcBef>
              <a:spcAft>
                <a:spcPts val="0"/>
              </a:spcAft>
              <a:buClr>
                <a:srgbClr val="FF0000"/>
              </a:buClr>
              <a:buFont typeface="Wingdings" pitchFamily="2" charset="2"/>
              <a:buNone/>
              <a:defRPr/>
            </a:pPr>
            <a:r>
              <a:rPr lang="en-US" sz="1600" b="1" u="sng" dirty="0">
                <a:solidFill>
                  <a:srgbClr val="000080"/>
                </a:solidFill>
                <a:latin typeface="Arial" pitchFamily="34" charset="0"/>
                <a:cs typeface="Arial" pitchFamily="34" charset="0"/>
              </a:rPr>
              <a:t>Fuel Cells R&amp;D Projects Focus on Cost and Durability</a:t>
            </a:r>
          </a:p>
          <a:p>
            <a:pPr marL="228600" indent="-228600" algn="just" eaLnBrk="0" fontAlgn="auto" hangingPunct="0">
              <a:spcBef>
                <a:spcPts val="0"/>
              </a:spcBef>
              <a:spcAft>
                <a:spcPts val="0"/>
              </a:spcAft>
              <a:buClr>
                <a:srgbClr val="FF0000"/>
              </a:buClr>
              <a:buFont typeface="Courier New" pitchFamily="49" charset="0"/>
              <a:buChar char="o"/>
              <a:defRPr/>
            </a:pPr>
            <a:r>
              <a:rPr lang="en-US" sz="1600" dirty="0">
                <a:solidFill>
                  <a:srgbClr val="000080"/>
                </a:solidFill>
                <a:latin typeface="Arial" pitchFamily="34" charset="0"/>
                <a:cs typeface="Arial" pitchFamily="34" charset="0"/>
              </a:rPr>
              <a:t>Fuel cell durability</a:t>
            </a:r>
            <a:endParaRPr lang="en-US" sz="1600" dirty="0">
              <a:latin typeface="Arial" pitchFamily="34" charset="0"/>
              <a:cs typeface="Arial" pitchFamily="34" charset="0"/>
            </a:endParaRPr>
          </a:p>
          <a:p>
            <a:pPr marL="228600" indent="-228600" algn="just" eaLnBrk="0" fontAlgn="auto" hangingPunct="0">
              <a:spcBef>
                <a:spcPts val="0"/>
              </a:spcBef>
              <a:spcAft>
                <a:spcPts val="0"/>
              </a:spcAft>
              <a:buClr>
                <a:srgbClr val="FF0000"/>
              </a:buClr>
              <a:buFont typeface="Courier New" pitchFamily="49" charset="0"/>
              <a:buChar char="o"/>
              <a:defRPr/>
            </a:pPr>
            <a:r>
              <a:rPr lang="en-US" sz="1600" dirty="0" err="1">
                <a:solidFill>
                  <a:srgbClr val="000080"/>
                </a:solidFill>
                <a:latin typeface="Arial" pitchFamily="34" charset="0"/>
                <a:cs typeface="Arial" pitchFamily="34" charset="0"/>
              </a:rPr>
              <a:t>Electrocatalysis</a:t>
            </a:r>
            <a:endParaRPr lang="en-US" sz="1600" dirty="0">
              <a:solidFill>
                <a:srgbClr val="000080"/>
              </a:solidFill>
              <a:latin typeface="Arial" pitchFamily="34" charset="0"/>
              <a:cs typeface="Arial" pitchFamily="34" charset="0"/>
            </a:endParaRPr>
          </a:p>
          <a:p>
            <a:pPr marL="228600" indent="-228600" algn="just" eaLnBrk="0" fontAlgn="auto" hangingPunct="0">
              <a:spcBef>
                <a:spcPts val="0"/>
              </a:spcBef>
              <a:spcAft>
                <a:spcPts val="0"/>
              </a:spcAft>
              <a:buClr>
                <a:srgbClr val="FF0000"/>
              </a:buClr>
              <a:buFont typeface="Courier New" pitchFamily="49" charset="0"/>
              <a:buChar char="o"/>
              <a:defRPr/>
            </a:pPr>
            <a:r>
              <a:rPr lang="en-US" sz="1600" dirty="0">
                <a:solidFill>
                  <a:srgbClr val="000080"/>
                </a:solidFill>
                <a:latin typeface="Arial" pitchFamily="34" charset="0"/>
                <a:cs typeface="Arial" pitchFamily="34" charset="0"/>
              </a:rPr>
              <a:t>Alternative membranes</a:t>
            </a:r>
            <a:endParaRPr lang="en-US" sz="1600" dirty="0">
              <a:latin typeface="Arial" pitchFamily="34" charset="0"/>
              <a:cs typeface="Arial" pitchFamily="34" charset="0"/>
            </a:endParaRPr>
          </a:p>
          <a:p>
            <a:pPr marL="228600" indent="-228600" algn="just" eaLnBrk="0" fontAlgn="auto" hangingPunct="0">
              <a:spcBef>
                <a:spcPts val="0"/>
              </a:spcBef>
              <a:spcAft>
                <a:spcPts val="0"/>
              </a:spcAft>
              <a:buClr>
                <a:srgbClr val="FF0000"/>
              </a:buClr>
              <a:buFont typeface="Courier New" pitchFamily="49" charset="0"/>
              <a:buChar char="o"/>
              <a:defRPr/>
            </a:pPr>
            <a:r>
              <a:rPr lang="en-US" sz="1600" dirty="0">
                <a:solidFill>
                  <a:srgbClr val="000080"/>
                </a:solidFill>
                <a:latin typeface="Arial" pitchFamily="34" charset="0"/>
                <a:cs typeface="Arial" pitchFamily="34" charset="0"/>
              </a:rPr>
              <a:t>Impurity effects</a:t>
            </a:r>
          </a:p>
          <a:p>
            <a:pPr marL="228600" indent="-228600" algn="just" eaLnBrk="0" fontAlgn="auto" hangingPunct="0">
              <a:spcBef>
                <a:spcPts val="0"/>
              </a:spcBef>
              <a:spcAft>
                <a:spcPts val="0"/>
              </a:spcAft>
              <a:buClr>
                <a:srgbClr val="FF0000"/>
              </a:buClr>
              <a:buFont typeface="Courier New" pitchFamily="49" charset="0"/>
              <a:buChar char="o"/>
              <a:defRPr/>
            </a:pPr>
            <a:r>
              <a:rPr lang="en-US" sz="1600" dirty="0">
                <a:solidFill>
                  <a:srgbClr val="000080"/>
                </a:solidFill>
                <a:latin typeface="Arial" pitchFamily="34" charset="0"/>
                <a:cs typeface="Arial" pitchFamily="34" charset="0"/>
              </a:rPr>
              <a:t>Water transport</a:t>
            </a:r>
          </a:p>
          <a:p>
            <a:pPr marL="228600" indent="-228600" algn="just" eaLnBrk="0" fontAlgn="auto" hangingPunct="0">
              <a:spcBef>
                <a:spcPts val="0"/>
              </a:spcBef>
              <a:spcAft>
                <a:spcPts val="0"/>
              </a:spcAft>
              <a:buClr>
                <a:srgbClr val="FF0000"/>
              </a:buClr>
              <a:buFont typeface="Courier New" pitchFamily="49" charset="0"/>
              <a:buChar char="o"/>
              <a:defRPr/>
            </a:pPr>
            <a:r>
              <a:rPr lang="en-US" sz="1600" dirty="0">
                <a:solidFill>
                  <a:srgbClr val="000080"/>
                </a:solidFill>
                <a:latin typeface="Arial" pitchFamily="34" charset="0"/>
                <a:cs typeface="Arial" pitchFamily="34" charset="0"/>
              </a:rPr>
              <a:t>Portable power</a:t>
            </a:r>
            <a:endParaRPr lang="en-US" sz="1600" dirty="0">
              <a:latin typeface="Arial" pitchFamily="34" charset="0"/>
              <a:cs typeface="Arial" pitchFamily="34" charset="0"/>
            </a:endParaRPr>
          </a:p>
        </p:txBody>
      </p:sp>
      <p:sp>
        <p:nvSpPr>
          <p:cNvPr id="6" name="Rectangle 5"/>
          <p:cNvSpPr/>
          <p:nvPr/>
        </p:nvSpPr>
        <p:spPr>
          <a:xfrm>
            <a:off x="2724150" y="1600200"/>
            <a:ext cx="3581400" cy="1531938"/>
          </a:xfrm>
          <a:prstGeom prst="rect">
            <a:avLst/>
          </a:prstGeom>
          <a:solidFill>
            <a:schemeClr val="bg1"/>
          </a:solidFill>
        </p:spPr>
        <p:txBody>
          <a:bodyPr>
            <a:spAutoFit/>
          </a:bodyPr>
          <a:lstStyle/>
          <a:p>
            <a:pPr marL="228600" indent="-228600" fontAlgn="auto">
              <a:lnSpc>
                <a:spcPct val="90000"/>
              </a:lnSpc>
              <a:spcBef>
                <a:spcPts val="0"/>
              </a:spcBef>
              <a:spcAft>
                <a:spcPts val="0"/>
              </a:spcAft>
              <a:buSzPct val="100000"/>
              <a:buNone/>
              <a:defRPr/>
            </a:pPr>
            <a:r>
              <a:rPr lang="en-US" sz="1400" b="1" u="sng" dirty="0">
                <a:latin typeface="Arial" pitchFamily="34" charset="0"/>
                <a:cs typeface="Arial" pitchFamily="34" charset="0"/>
                <a:sym typeface="Wingdings" pitchFamily="28" charset="2"/>
              </a:rPr>
              <a:t>Lengthy History of Partnering with Major </a:t>
            </a:r>
            <a:r>
              <a:rPr lang="en-US" sz="1400" b="1" u="sng" dirty="0">
                <a:latin typeface="Arial" pitchFamily="34" charset="0"/>
                <a:ea typeface="ＭＳ Ｐゴシック" pitchFamily="28" charset="-128"/>
                <a:cs typeface="Arial" pitchFamily="34" charset="0"/>
                <a:sym typeface="Wingdings" pitchFamily="2" charset="2"/>
              </a:rPr>
              <a:t> Developers:</a:t>
            </a:r>
          </a:p>
          <a:p>
            <a:pPr fontAlgn="auto">
              <a:lnSpc>
                <a:spcPct val="90000"/>
              </a:lnSpc>
              <a:spcBef>
                <a:spcPts val="0"/>
              </a:spcBef>
              <a:spcAft>
                <a:spcPts val="0"/>
              </a:spcAft>
              <a:buSzPct val="100000"/>
              <a:buNone/>
              <a:defRPr/>
            </a:pPr>
            <a:r>
              <a:rPr lang="en-US" sz="1200" dirty="0">
                <a:latin typeface="Arial" pitchFamily="34" charset="0"/>
                <a:ea typeface="ＭＳ Ｐゴシック" pitchFamily="28" charset="-128"/>
                <a:cs typeface="Arial" pitchFamily="34" charset="0"/>
                <a:sym typeface="Wingdings" pitchFamily="2" charset="2"/>
              </a:rPr>
              <a:t>General Motors, Ford, </a:t>
            </a:r>
            <a:r>
              <a:rPr lang="en-US" sz="1200" dirty="0">
                <a:latin typeface="Arial" pitchFamily="34" charset="0"/>
                <a:ea typeface="ＭＳ Ｐゴシック" pitchFamily="28" charset="-128"/>
                <a:cs typeface="Arial" pitchFamily="34" charset="0"/>
              </a:rPr>
              <a:t>3M, Delphi Automotive, </a:t>
            </a:r>
            <a:r>
              <a:rPr lang="en-US" sz="1200" dirty="0">
                <a:latin typeface="Arial" pitchFamily="34" charset="0"/>
                <a:ea typeface="ＭＳ Ｐゴシック" pitchFamily="28" charset="-128"/>
                <a:cs typeface="Arial" pitchFamily="34" charset="0"/>
                <a:sym typeface="Wingdings" pitchFamily="2" charset="2"/>
              </a:rPr>
              <a:t>W.L. Gore, </a:t>
            </a:r>
            <a:r>
              <a:rPr lang="en-US" sz="1200" dirty="0">
                <a:latin typeface="Arial" pitchFamily="34" charset="0"/>
                <a:ea typeface="ＭＳ Ｐゴシック" pitchFamily="28" charset="-128"/>
                <a:cs typeface="Arial" pitchFamily="34" charset="0"/>
              </a:rPr>
              <a:t>BASF, </a:t>
            </a:r>
            <a:r>
              <a:rPr lang="en-US" sz="1200" dirty="0">
                <a:latin typeface="Arial" pitchFamily="34" charset="0"/>
                <a:ea typeface="ＭＳ Ｐゴシック" pitchFamily="28" charset="-128"/>
                <a:cs typeface="Arial" pitchFamily="34" charset="0"/>
                <a:sym typeface="Wingdings" pitchFamily="2" charset="2"/>
              </a:rPr>
              <a:t>SGL Carbon GMBH, UTC, </a:t>
            </a:r>
            <a:r>
              <a:rPr lang="en-US" sz="1200" dirty="0">
                <a:latin typeface="Arial" pitchFamily="34" charset="0"/>
                <a:ea typeface="ＭＳ Ｐゴシック" pitchFamily="28" charset="-128"/>
                <a:cs typeface="Arial" pitchFamily="34" charset="0"/>
              </a:rPr>
              <a:t>AFCC, </a:t>
            </a:r>
            <a:r>
              <a:rPr lang="en-US" sz="1200" dirty="0">
                <a:latin typeface="Arial" pitchFamily="34" charset="0"/>
                <a:ea typeface="ＭＳ Ｐゴシック" pitchFamily="28" charset="-128"/>
                <a:cs typeface="Arial" pitchFamily="34" charset="0"/>
                <a:sym typeface="Wingdings" pitchFamily="2" charset="2"/>
              </a:rPr>
              <a:t>Ballard Power Systems, </a:t>
            </a:r>
            <a:r>
              <a:rPr lang="en-US" sz="1200" dirty="0" err="1">
                <a:latin typeface="Arial" pitchFamily="34" charset="0"/>
                <a:ea typeface="ＭＳ Ｐゴシック" pitchFamily="28" charset="-128"/>
                <a:cs typeface="Arial" pitchFamily="34" charset="0"/>
              </a:rPr>
              <a:t>Ceramatec</a:t>
            </a:r>
            <a:r>
              <a:rPr lang="en-US" sz="1200" dirty="0">
                <a:latin typeface="Arial" pitchFamily="34" charset="0"/>
                <a:ea typeface="ＭＳ Ｐゴシック" pitchFamily="28" charset="-128"/>
                <a:cs typeface="Arial" pitchFamily="34" charset="0"/>
              </a:rPr>
              <a:t> Inc., IRD Fuel Cells, Nissan Motor Company, Hyundai Motors Company, other National Labs, Universities</a:t>
            </a:r>
          </a:p>
        </p:txBody>
      </p:sp>
      <p:sp>
        <p:nvSpPr>
          <p:cNvPr id="8" name="Rectangle 10"/>
          <p:cNvSpPr>
            <a:spLocks noChangeArrowheads="1"/>
          </p:cNvSpPr>
          <p:nvPr/>
        </p:nvSpPr>
        <p:spPr bwMode="auto">
          <a:xfrm>
            <a:off x="5562600" y="5600581"/>
            <a:ext cx="3200400" cy="800219"/>
          </a:xfrm>
          <a:prstGeom prst="rect">
            <a:avLst/>
          </a:prstGeom>
          <a:noFill/>
          <a:ln w="38100">
            <a:noFill/>
            <a:miter lim="800000"/>
            <a:headEnd/>
            <a:tailEnd/>
          </a:ln>
        </p:spPr>
        <p:txBody>
          <a:bodyPr wrap="square">
            <a:spAutoFit/>
          </a:bodyPr>
          <a:lstStyle/>
          <a:p>
            <a:pPr marL="631825" lvl="1" indent="-174625">
              <a:spcBef>
                <a:spcPts val="0"/>
              </a:spcBef>
              <a:spcAft>
                <a:spcPts val="0"/>
              </a:spcAft>
              <a:buNone/>
            </a:pPr>
            <a:r>
              <a:rPr lang="en-US" sz="1100" dirty="0">
                <a:cs typeface="Arial" charset="0"/>
              </a:rPr>
              <a:t>(US Patents #4,876,115, #5,211,984 and #5,234,777) </a:t>
            </a:r>
            <a:endParaRPr lang="en-US" sz="1100" b="1" dirty="0">
              <a:ea typeface="ＭＳ Ｐゴシック" charset="-128"/>
              <a:cs typeface="Arial" charset="0"/>
            </a:endParaRPr>
          </a:p>
          <a:p>
            <a:pPr marL="631825" lvl="1" indent="-174625">
              <a:spcBef>
                <a:spcPts val="0"/>
              </a:spcBef>
              <a:spcAft>
                <a:spcPts val="0"/>
              </a:spcAft>
              <a:buNone/>
            </a:pPr>
            <a:r>
              <a:rPr lang="en-US" sz="1200" b="1" dirty="0">
                <a:solidFill>
                  <a:srgbClr val="FF0000"/>
                </a:solidFill>
                <a:ea typeface="ＭＳ Ｐゴシック" charset="-128"/>
                <a:cs typeface="Arial" charset="0"/>
              </a:rPr>
              <a:t>Used in virtually every PEM fuel cell today</a:t>
            </a:r>
            <a:r>
              <a:rPr lang="en-US" sz="1200" b="1" dirty="0">
                <a:ea typeface="ＭＳ Ｐゴシック" charset="-128"/>
                <a:cs typeface="Arial" charset="0"/>
              </a:rPr>
              <a:t>	</a:t>
            </a:r>
            <a:endParaRPr lang="en-US" sz="1600" dirty="0">
              <a:cs typeface="Arial" charset="0"/>
            </a:endParaRPr>
          </a:p>
        </p:txBody>
      </p:sp>
      <p:sp>
        <p:nvSpPr>
          <p:cNvPr id="9" name="Rectangle 11"/>
          <p:cNvSpPr>
            <a:spLocks noChangeArrowheads="1"/>
          </p:cNvSpPr>
          <p:nvPr/>
        </p:nvSpPr>
        <p:spPr bwMode="auto">
          <a:xfrm>
            <a:off x="6276975" y="1419225"/>
            <a:ext cx="2590800" cy="3629025"/>
          </a:xfrm>
          <a:prstGeom prst="rect">
            <a:avLst/>
          </a:prstGeom>
          <a:noFill/>
          <a:ln w="9525" algn="ctr">
            <a:noFill/>
            <a:round/>
            <a:headEnd/>
            <a:tailEnd/>
          </a:ln>
        </p:spPr>
        <p:txBody>
          <a:bodyPr/>
          <a:lstStyle/>
          <a:p>
            <a:pPr marL="342900" indent="-342900">
              <a:spcBef>
                <a:spcPct val="50000"/>
              </a:spcBef>
              <a:spcAft>
                <a:spcPct val="50000"/>
              </a:spcAft>
              <a:buClr>
                <a:srgbClr val="004080"/>
              </a:buClr>
              <a:buSzPct val="65000"/>
              <a:buFont typeface="Wingdings" pitchFamily="2" charset="2"/>
              <a:buChar char="§"/>
            </a:pPr>
            <a:endParaRPr lang="en-US" sz="2000">
              <a:cs typeface="Arial" charset="0"/>
            </a:endParaRPr>
          </a:p>
        </p:txBody>
      </p:sp>
      <p:grpSp>
        <p:nvGrpSpPr>
          <p:cNvPr id="10" name="Group 13"/>
          <p:cNvGrpSpPr>
            <a:grpSpLocks/>
          </p:cNvGrpSpPr>
          <p:nvPr/>
        </p:nvGrpSpPr>
        <p:grpSpPr bwMode="auto">
          <a:xfrm>
            <a:off x="6248400" y="1676400"/>
            <a:ext cx="2895600" cy="3841750"/>
            <a:chOff x="6200775" y="1371600"/>
            <a:chExt cx="2724150" cy="3688775"/>
          </a:xfrm>
        </p:grpSpPr>
        <p:pic>
          <p:nvPicPr>
            <p:cNvPr id="11" name="Picture 5"/>
            <p:cNvPicPr>
              <a:picLocks noChangeAspect="1" noChangeArrowheads="1"/>
            </p:cNvPicPr>
            <p:nvPr/>
          </p:nvPicPr>
          <p:blipFill>
            <a:blip r:embed="rId2" cstate="print"/>
            <a:srcRect/>
            <a:stretch>
              <a:fillRect/>
            </a:stretch>
          </p:blipFill>
          <p:spPr bwMode="auto">
            <a:xfrm>
              <a:off x="6200775" y="1371600"/>
              <a:ext cx="2724150" cy="3688775"/>
            </a:xfrm>
            <a:prstGeom prst="rect">
              <a:avLst/>
            </a:prstGeom>
            <a:noFill/>
            <a:ln w="12700">
              <a:noFill/>
              <a:miter lim="800000"/>
              <a:headEnd/>
              <a:tailEnd/>
            </a:ln>
          </p:spPr>
        </p:pic>
        <p:sp>
          <p:nvSpPr>
            <p:cNvPr id="12" name="Rectangle 12"/>
            <p:cNvSpPr>
              <a:spLocks noChangeArrowheads="1"/>
            </p:cNvSpPr>
            <p:nvPr/>
          </p:nvSpPr>
          <p:spPr bwMode="auto">
            <a:xfrm>
              <a:off x="6276975" y="1419225"/>
              <a:ext cx="2590800" cy="3629025"/>
            </a:xfrm>
            <a:prstGeom prst="rect">
              <a:avLst/>
            </a:prstGeom>
            <a:noFill/>
            <a:ln w="15875" algn="ctr">
              <a:solidFill>
                <a:schemeClr val="tx1"/>
              </a:solidFill>
              <a:round/>
              <a:headEnd/>
              <a:tailEnd/>
            </a:ln>
          </p:spPr>
          <p:txBody>
            <a:bodyPr/>
            <a:lstStyle/>
            <a:p>
              <a:pPr marL="342900" indent="-342900">
                <a:spcBef>
                  <a:spcPct val="50000"/>
                </a:spcBef>
                <a:spcAft>
                  <a:spcPct val="50000"/>
                </a:spcAft>
                <a:buClr>
                  <a:srgbClr val="004080"/>
                </a:buClr>
                <a:buSzPct val="65000"/>
                <a:buFont typeface="Wingdings" pitchFamily="2" charset="2"/>
                <a:buChar char="§"/>
              </a:pPr>
              <a:endParaRPr lang="en-US" sz="2000">
                <a:cs typeface="Arial" charset="0"/>
              </a:endParaRPr>
            </a:p>
          </p:txBody>
        </p:sp>
      </p:grpSp>
      <p:pic>
        <p:nvPicPr>
          <p:cNvPr id="13"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4200" y="4495800"/>
            <a:ext cx="2932113" cy="1724025"/>
          </a:xfrm>
          <a:prstGeom prst="rect">
            <a:avLst/>
          </a:prstGeom>
          <a:noFill/>
          <a:ln w="9525">
            <a:noFill/>
            <a:miter lim="800000"/>
            <a:headEnd/>
            <a:tailEnd/>
          </a:ln>
        </p:spPr>
      </p:pic>
      <p:sp>
        <p:nvSpPr>
          <p:cNvPr id="14" name="Rectangle 17"/>
          <p:cNvSpPr>
            <a:spLocks noChangeArrowheads="1"/>
          </p:cNvSpPr>
          <p:nvPr/>
        </p:nvSpPr>
        <p:spPr bwMode="auto">
          <a:xfrm>
            <a:off x="2971801" y="3962400"/>
            <a:ext cx="2667000" cy="523220"/>
          </a:xfrm>
          <a:prstGeom prst="rect">
            <a:avLst/>
          </a:prstGeom>
          <a:noFill/>
          <a:ln w="9525">
            <a:noFill/>
            <a:miter lim="800000"/>
            <a:headEnd/>
            <a:tailEnd/>
          </a:ln>
        </p:spPr>
        <p:txBody>
          <a:bodyPr wrap="square">
            <a:spAutoFit/>
          </a:bodyPr>
          <a:lstStyle/>
          <a:p>
            <a:pPr>
              <a:buNone/>
            </a:pPr>
            <a:r>
              <a:rPr lang="en-US" sz="1400" b="1" dirty="0">
                <a:ea typeface="ＭＳ Ｐゴシック" charset="-128"/>
                <a:cs typeface="Arial" charset="0"/>
              </a:rPr>
              <a:t>LANL Breakthrough Thin Film Electrode  </a:t>
            </a:r>
          </a:p>
        </p:txBody>
      </p:sp>
      <p:pic>
        <p:nvPicPr>
          <p:cNvPr id="15" name="Picture 3"/>
          <p:cNvPicPr>
            <a:picLocks noChangeAspect="1" noChangeArrowheads="1"/>
          </p:cNvPicPr>
          <p:nvPr/>
        </p:nvPicPr>
        <p:blipFill>
          <a:blip r:embed="rId4" cstate="print"/>
          <a:srcRect/>
          <a:stretch>
            <a:fillRect/>
          </a:stretch>
        </p:blipFill>
        <p:spPr bwMode="auto">
          <a:xfrm>
            <a:off x="228600" y="4519613"/>
            <a:ext cx="2667000" cy="1881187"/>
          </a:xfrm>
          <a:prstGeom prst="rect">
            <a:avLst/>
          </a:prstGeom>
          <a:noFill/>
          <a:ln w="9525">
            <a:noFill/>
            <a:miter lim="800000"/>
            <a:headEnd/>
            <a:tailEnd/>
          </a:ln>
        </p:spPr>
      </p:pic>
      <p:sp>
        <p:nvSpPr>
          <p:cNvPr id="16" name="TextBox 19"/>
          <p:cNvSpPr txBox="1">
            <a:spLocks noChangeArrowheads="1"/>
          </p:cNvSpPr>
          <p:nvPr/>
        </p:nvSpPr>
        <p:spPr bwMode="auto">
          <a:xfrm>
            <a:off x="126083" y="3962400"/>
            <a:ext cx="2783134" cy="523220"/>
          </a:xfrm>
          <a:prstGeom prst="rect">
            <a:avLst/>
          </a:prstGeom>
          <a:noFill/>
          <a:ln w="9525">
            <a:noFill/>
            <a:miter lim="800000"/>
            <a:headEnd/>
            <a:tailEnd/>
          </a:ln>
        </p:spPr>
        <p:txBody>
          <a:bodyPr wrap="none">
            <a:spAutoFit/>
          </a:bodyPr>
          <a:lstStyle/>
          <a:p>
            <a:pPr>
              <a:spcBef>
                <a:spcPts val="0"/>
              </a:spcBef>
              <a:spcAft>
                <a:spcPts val="0"/>
              </a:spcAft>
              <a:buNone/>
            </a:pPr>
            <a:r>
              <a:rPr lang="en-US" sz="1400" b="1" dirty="0">
                <a:cs typeface="Arial" charset="0"/>
              </a:rPr>
              <a:t>Tremendous Progress in</a:t>
            </a:r>
          </a:p>
          <a:p>
            <a:pPr>
              <a:spcBef>
                <a:spcPts val="0"/>
              </a:spcBef>
              <a:spcAft>
                <a:spcPts val="0"/>
              </a:spcAft>
              <a:buNone/>
            </a:pPr>
            <a:r>
              <a:rPr lang="en-US" sz="1400" b="1" dirty="0">
                <a:cs typeface="Arial" charset="0"/>
              </a:rPr>
              <a:t>Non Precious Metal Catalysis </a:t>
            </a:r>
          </a:p>
        </p:txBody>
      </p:sp>
    </p:spTree>
    <p:extLst>
      <p:ext uri="{BB962C8B-B14F-4D97-AF65-F5344CB8AC3E}">
        <p14:creationId xmlns:p14="http://schemas.microsoft.com/office/powerpoint/2010/main" val="57627612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34254"/>
            <a:ext cx="8686800" cy="1143000"/>
          </a:xfrm>
        </p:spPr>
        <p:txBody>
          <a:bodyPr>
            <a:noAutofit/>
          </a:bodyPr>
          <a:lstStyle/>
          <a:p>
            <a:r>
              <a:rPr lang="en-US" sz="2800" b="1" dirty="0" smtClean="0">
                <a:latin typeface="+mn-lt"/>
                <a:cs typeface="Century Gothic" charset="0"/>
              </a:rPr>
              <a:t>LANL has transitioned technologies to products</a:t>
            </a:r>
            <a:r>
              <a:rPr lang="en-US" sz="2400" b="1" dirty="0">
                <a:latin typeface="+mn-lt"/>
                <a:cs typeface="Century Gothic" charset="0"/>
              </a:rPr>
              <a:t/>
            </a:r>
            <a:br>
              <a:rPr lang="en-US" sz="2400" b="1" dirty="0">
                <a:latin typeface="+mn-lt"/>
                <a:cs typeface="Century Gothic" charset="0"/>
              </a:rPr>
            </a:br>
            <a:endParaRPr lang="en-US" sz="2400" b="1" dirty="0">
              <a:latin typeface="+mn-lt"/>
            </a:endParaRPr>
          </a:p>
        </p:txBody>
      </p:sp>
      <p:grpSp>
        <p:nvGrpSpPr>
          <p:cNvPr id="29" name="Group 28"/>
          <p:cNvGrpSpPr/>
          <p:nvPr/>
        </p:nvGrpSpPr>
        <p:grpSpPr>
          <a:xfrm>
            <a:off x="565049" y="944554"/>
            <a:ext cx="7922127" cy="5151491"/>
            <a:chOff x="477746" y="952500"/>
            <a:chExt cx="8202797" cy="5334000"/>
          </a:xfrm>
        </p:grpSpPr>
        <p:sp>
          <p:nvSpPr>
            <p:cNvPr id="7" name="TextBox 19"/>
            <p:cNvSpPr txBox="1">
              <a:spLocks noChangeArrowheads="1"/>
            </p:cNvSpPr>
            <p:nvPr/>
          </p:nvSpPr>
          <p:spPr bwMode="auto">
            <a:xfrm>
              <a:off x="1209675" y="952500"/>
              <a:ext cx="4443902" cy="987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ts val="0"/>
                </a:spcBef>
                <a:buNone/>
              </a:pPr>
              <a:r>
                <a:rPr lang="en-US" sz="1400" b="1" dirty="0"/>
                <a:t>Curiosity (Rover)</a:t>
              </a:r>
            </a:p>
            <a:p>
              <a:pPr lvl="1" eaLnBrk="1" hangingPunct="1">
                <a:spcBef>
                  <a:spcPts val="0"/>
                </a:spcBef>
                <a:buNone/>
              </a:pPr>
              <a:r>
                <a:rPr lang="en-US" sz="1400" dirty="0" err="1"/>
                <a:t>ChemCam</a:t>
              </a:r>
              <a:endParaRPr lang="en-US" sz="1400" dirty="0"/>
            </a:p>
            <a:p>
              <a:pPr lvl="1" eaLnBrk="1" hangingPunct="1">
                <a:spcBef>
                  <a:spcPts val="0"/>
                </a:spcBef>
                <a:buNone/>
              </a:pPr>
              <a:r>
                <a:rPr lang="en-US" sz="1400" dirty="0"/>
                <a:t>Radioisotope Thermoelectric generator (RTG)</a:t>
              </a:r>
            </a:p>
          </p:txBody>
        </p:sp>
        <p:pic>
          <p:nvPicPr>
            <p:cNvPr id="8"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10350" y="1174750"/>
              <a:ext cx="1743075" cy="10922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22"/>
            <p:cNvSpPr txBox="1">
              <a:spLocks noChangeArrowheads="1"/>
            </p:cNvSpPr>
            <p:nvPr/>
          </p:nvSpPr>
          <p:spPr bwMode="auto">
            <a:xfrm>
              <a:off x="1209675" y="1809750"/>
              <a:ext cx="3545097" cy="987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ts val="0"/>
                </a:spcBef>
                <a:buNone/>
              </a:pPr>
              <a:r>
                <a:rPr lang="en-US" sz="1400" b="1" dirty="0"/>
                <a:t>Hydrogen &amp; Fuel Cells</a:t>
              </a:r>
            </a:p>
            <a:p>
              <a:pPr lvl="1" eaLnBrk="1" hangingPunct="1">
                <a:spcBef>
                  <a:spcPts val="0"/>
                </a:spcBef>
                <a:buNone/>
              </a:pPr>
              <a:r>
                <a:rPr lang="en-US" sz="1400" dirty="0"/>
                <a:t>Electrode Los Alamos Type (ELAT)</a:t>
              </a:r>
            </a:p>
            <a:p>
              <a:pPr lvl="1" eaLnBrk="1" hangingPunct="1">
                <a:spcBef>
                  <a:spcPts val="0"/>
                </a:spcBef>
                <a:buNone/>
              </a:pPr>
              <a:r>
                <a:rPr lang="en-US" sz="1400" dirty="0"/>
                <a:t>Battlefield Power</a:t>
              </a:r>
            </a:p>
          </p:txBody>
        </p:sp>
        <p:pic>
          <p:nvPicPr>
            <p:cNvPr id="10"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19788" y="1017588"/>
              <a:ext cx="614362"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33950" y="1085850"/>
              <a:ext cx="700088"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43338" y="2457450"/>
              <a:ext cx="1065212"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124450" y="1933575"/>
              <a:ext cx="47625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31"/>
            <p:cNvSpPr txBox="1">
              <a:spLocks noChangeArrowheads="1"/>
            </p:cNvSpPr>
            <p:nvPr/>
          </p:nvSpPr>
          <p:spPr bwMode="auto">
            <a:xfrm rot="16200000">
              <a:off x="-21879" y="1532640"/>
              <a:ext cx="1572521" cy="478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buNone/>
              </a:pPr>
              <a:r>
                <a:rPr lang="en-US" sz="2400" dirty="0">
                  <a:solidFill>
                    <a:srgbClr val="000099"/>
                  </a:solidFill>
                </a:rPr>
                <a:t>Programs</a:t>
              </a:r>
            </a:p>
          </p:txBody>
        </p:sp>
        <p:sp>
          <p:nvSpPr>
            <p:cNvPr id="15" name="TextBox 32"/>
            <p:cNvSpPr txBox="1">
              <a:spLocks noChangeArrowheads="1"/>
            </p:cNvSpPr>
            <p:nvPr/>
          </p:nvSpPr>
          <p:spPr bwMode="auto">
            <a:xfrm rot="16200000">
              <a:off x="7717126" y="3323341"/>
              <a:ext cx="1448814" cy="478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buNone/>
              </a:pPr>
              <a:r>
                <a:rPr lang="en-US" sz="2400">
                  <a:solidFill>
                    <a:srgbClr val="000099"/>
                  </a:solidFill>
                </a:rPr>
                <a:t>Products</a:t>
              </a:r>
            </a:p>
          </p:txBody>
        </p:sp>
        <p:pic>
          <p:nvPicPr>
            <p:cNvPr id="16" name="Picture 16"/>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23875" y="2895600"/>
              <a:ext cx="135255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35"/>
            <p:cNvSpPr txBox="1">
              <a:spLocks noChangeArrowheads="1"/>
            </p:cNvSpPr>
            <p:nvPr/>
          </p:nvSpPr>
          <p:spPr bwMode="auto">
            <a:xfrm>
              <a:off x="1962149" y="2905127"/>
              <a:ext cx="2860160" cy="653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ts val="0"/>
                </a:spcBef>
                <a:buNone/>
              </a:pPr>
              <a:r>
                <a:rPr lang="en-US" sz="1400" b="1"/>
                <a:t>Flow Cytometry</a:t>
              </a:r>
            </a:p>
            <a:p>
              <a:pPr lvl="1" eaLnBrk="1" hangingPunct="1">
                <a:spcBef>
                  <a:spcPts val="0"/>
                </a:spcBef>
                <a:buNone/>
              </a:pPr>
              <a:r>
                <a:rPr lang="en-US" sz="1400"/>
                <a:t>Attune Acoustic Cytometer</a:t>
              </a:r>
            </a:p>
          </p:txBody>
        </p:sp>
        <p:pic>
          <p:nvPicPr>
            <p:cNvPr id="18" name="Picture 17"/>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214938" y="3003550"/>
              <a:ext cx="1176337"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37"/>
            <p:cNvSpPr txBox="1">
              <a:spLocks noChangeArrowheads="1"/>
            </p:cNvSpPr>
            <p:nvPr/>
          </p:nvSpPr>
          <p:spPr bwMode="auto">
            <a:xfrm>
              <a:off x="2009774" y="3571875"/>
              <a:ext cx="4819936" cy="653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ts val="0"/>
                </a:spcBef>
                <a:buNone/>
              </a:pPr>
              <a:r>
                <a:rPr lang="en-US" sz="1400" b="1"/>
                <a:t>Radio Frequency Identification</a:t>
              </a:r>
            </a:p>
            <a:p>
              <a:pPr eaLnBrk="1" hangingPunct="1">
                <a:spcBef>
                  <a:spcPts val="0"/>
                </a:spcBef>
                <a:buNone/>
              </a:pPr>
              <a:r>
                <a:rPr lang="en-US" sz="1400"/>
                <a:t>RFID developed for DOE, USDA, transitioned worldwide</a:t>
              </a:r>
            </a:p>
          </p:txBody>
        </p:sp>
        <p:pic>
          <p:nvPicPr>
            <p:cNvPr id="20" name="Picture 18"/>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762750" y="2716213"/>
              <a:ext cx="1057275" cy="1046162"/>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39"/>
            <p:cNvSpPr txBox="1">
              <a:spLocks noChangeArrowheads="1"/>
            </p:cNvSpPr>
            <p:nvPr/>
          </p:nvSpPr>
          <p:spPr bwMode="auto">
            <a:xfrm rot="16200000">
              <a:off x="-7650" y="4961641"/>
              <a:ext cx="1448814" cy="478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buNone/>
              </a:pPr>
              <a:r>
                <a:rPr lang="en-US" sz="2400">
                  <a:solidFill>
                    <a:srgbClr val="000099"/>
                  </a:solidFill>
                </a:rPr>
                <a:t>Software</a:t>
              </a:r>
            </a:p>
          </p:txBody>
        </p:sp>
        <p:sp>
          <p:nvSpPr>
            <p:cNvPr id="22" name="TextBox 40"/>
            <p:cNvSpPr txBox="1">
              <a:spLocks noChangeArrowheads="1"/>
            </p:cNvSpPr>
            <p:nvPr/>
          </p:nvSpPr>
          <p:spPr bwMode="auto">
            <a:xfrm>
              <a:off x="1276350" y="4352926"/>
              <a:ext cx="2712256" cy="987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ts val="0"/>
                </a:spcBef>
                <a:buNone/>
              </a:pPr>
              <a:r>
                <a:rPr lang="en-US" sz="1400" b="1"/>
                <a:t>Image/Pattern Recognition</a:t>
              </a:r>
            </a:p>
            <a:p>
              <a:pPr eaLnBrk="1" hangingPunct="1">
                <a:spcBef>
                  <a:spcPts val="0"/>
                </a:spcBef>
                <a:buNone/>
              </a:pPr>
              <a:r>
                <a:rPr lang="en-US" sz="1400"/>
                <a:t>GeniePro (tumor identification)</a:t>
              </a:r>
            </a:p>
            <a:p>
              <a:pPr eaLnBrk="1" hangingPunct="1">
                <a:spcBef>
                  <a:spcPts val="0"/>
                </a:spcBef>
                <a:buNone/>
              </a:pPr>
              <a:r>
                <a:rPr lang="en-US" sz="1400"/>
                <a:t>MrSID (Geographic imaging) </a:t>
              </a:r>
            </a:p>
          </p:txBody>
        </p:sp>
        <p:pic>
          <p:nvPicPr>
            <p:cNvPr id="23" name="Picture 19"/>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819650" y="4435475"/>
              <a:ext cx="733425"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42"/>
            <p:cNvSpPr txBox="1">
              <a:spLocks noChangeArrowheads="1"/>
            </p:cNvSpPr>
            <p:nvPr/>
          </p:nvSpPr>
          <p:spPr bwMode="auto">
            <a:xfrm>
              <a:off x="1285875" y="5229224"/>
              <a:ext cx="5467399" cy="987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ts val="0"/>
                </a:spcBef>
                <a:buNone/>
              </a:pPr>
              <a:r>
                <a:rPr lang="en-US" sz="1400" b="1" dirty="0"/>
                <a:t>Manufacturing</a:t>
              </a:r>
            </a:p>
            <a:p>
              <a:pPr eaLnBrk="1" hangingPunct="1">
                <a:spcBef>
                  <a:spcPts val="0"/>
                </a:spcBef>
                <a:buNone/>
              </a:pPr>
              <a:r>
                <a:rPr lang="en-US" sz="1400" dirty="0"/>
                <a:t>Reliability Technology/</a:t>
              </a:r>
              <a:r>
                <a:rPr lang="en-US" sz="1400" dirty="0" err="1"/>
                <a:t>PowerFactoRE</a:t>
              </a:r>
              <a:r>
                <a:rPr lang="en-US" sz="1400" dirty="0"/>
                <a:t> (manufacturing </a:t>
              </a:r>
              <a:r>
                <a:rPr lang="en-US" sz="1400" dirty="0" smtClean="0"/>
                <a:t>reliability)</a:t>
              </a:r>
              <a:endParaRPr lang="en-US" sz="1400" dirty="0"/>
            </a:p>
            <a:p>
              <a:pPr eaLnBrk="1" hangingPunct="1">
                <a:spcBef>
                  <a:spcPts val="0"/>
                </a:spcBef>
                <a:buNone/>
              </a:pPr>
              <a:r>
                <a:rPr lang="en-US" sz="1400" dirty="0"/>
                <a:t>KIVA (Computational Fluid Dynamics)</a:t>
              </a:r>
            </a:p>
          </p:txBody>
        </p:sp>
        <p:pic>
          <p:nvPicPr>
            <p:cNvPr id="25" name="Picture 20"/>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200525" y="5029200"/>
              <a:ext cx="1057275"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1"/>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162800" y="5375275"/>
              <a:ext cx="110490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2"/>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072063" y="5848350"/>
              <a:ext cx="4635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5"/>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429375" y="4208463"/>
              <a:ext cx="1543050" cy="1116012"/>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1641259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152400"/>
            <a:ext cx="9144000" cy="84659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buFont typeface="Wingdings" pitchFamily="-112" charset="2"/>
              <a:buChar char="§"/>
            </a:pPr>
            <a:endParaRPr lang="en-US">
              <a:solidFill>
                <a:srgbClr val="000000"/>
              </a:solidFill>
              <a:latin typeface="Arial" pitchFamily="-112" charset="0"/>
              <a:ea typeface="+mn-ea"/>
              <a:cs typeface="+mn-cs"/>
            </a:endParaRPr>
          </a:p>
        </p:txBody>
      </p:sp>
      <p:sp>
        <p:nvSpPr>
          <p:cNvPr id="2" name="Title 1"/>
          <p:cNvSpPr>
            <a:spLocks noGrp="1"/>
          </p:cNvSpPr>
          <p:nvPr>
            <p:ph type="title"/>
          </p:nvPr>
        </p:nvSpPr>
        <p:spPr>
          <a:xfrm>
            <a:off x="0" y="0"/>
            <a:ext cx="8343900" cy="838200"/>
          </a:xfrm>
        </p:spPr>
        <p:txBody>
          <a:bodyPr/>
          <a:lstStyle/>
          <a:p>
            <a:r>
              <a:rPr lang="en-US" sz="2800" dirty="0" smtClean="0"/>
              <a:t>We have made multiple LDRD investments to enhance our co-design capabilities</a:t>
            </a:r>
            <a:endParaRPr lang="en-US" sz="2800" dirty="0"/>
          </a:p>
        </p:txBody>
      </p:sp>
      <p:sp>
        <p:nvSpPr>
          <p:cNvPr id="3" name="Content Placeholder 2"/>
          <p:cNvSpPr>
            <a:spLocks noGrp="1"/>
          </p:cNvSpPr>
          <p:nvPr>
            <p:ph idx="1"/>
          </p:nvPr>
        </p:nvSpPr>
        <p:spPr>
          <a:xfrm>
            <a:off x="457200" y="1410917"/>
            <a:ext cx="4134876" cy="4009563"/>
          </a:xfrm>
        </p:spPr>
        <p:txBody>
          <a:bodyPr/>
          <a:lstStyle/>
          <a:p>
            <a:pPr marL="0" indent="0">
              <a:buNone/>
            </a:pPr>
            <a:r>
              <a:rPr lang="en-US" sz="1600" dirty="0"/>
              <a:t>Optimization Principles for </a:t>
            </a:r>
            <a:r>
              <a:rPr lang="en-US" sz="1600" dirty="0" smtClean="0"/>
              <a:t>Co-design </a:t>
            </a:r>
            <a:r>
              <a:rPr lang="en-US" sz="1600" dirty="0"/>
              <a:t>applied to Molecular Dynamics</a:t>
            </a:r>
          </a:p>
          <a:p>
            <a:r>
              <a:rPr lang="en-US" sz="1600" b="0" dirty="0" smtClean="0"/>
              <a:t>Develop framework for hardware-software co-design</a:t>
            </a:r>
          </a:p>
          <a:p>
            <a:r>
              <a:rPr lang="en-US" sz="1600" b="0" dirty="0" smtClean="0"/>
              <a:t>Optimize main components: run time, problem size, simulated time duration, energy use, and hardware cost</a:t>
            </a:r>
          </a:p>
          <a:p>
            <a:r>
              <a:rPr lang="en-US" sz="1600" b="0" dirty="0"/>
              <a:t>E</a:t>
            </a:r>
            <a:r>
              <a:rPr lang="en-US" sz="1600" b="0" dirty="0" smtClean="0"/>
              <a:t>nable </a:t>
            </a:r>
            <a:r>
              <a:rPr lang="en-US" sz="1600" b="0" dirty="0"/>
              <a:t>effective implementation of physics simulations on future novel computer </a:t>
            </a:r>
            <a:r>
              <a:rPr lang="en-US" sz="1600" b="0" dirty="0" smtClean="0"/>
              <a:t>architectures</a:t>
            </a:r>
            <a:endParaRPr lang="en-US" sz="1600" b="0" dirty="0"/>
          </a:p>
          <a:p>
            <a:r>
              <a:rPr lang="en-US" sz="1600" b="0" dirty="0" smtClean="0"/>
              <a:t>Provide </a:t>
            </a:r>
            <a:r>
              <a:rPr lang="en-US" sz="1600" b="0" dirty="0"/>
              <a:t>a basis for more decisive influence on hardware design </a:t>
            </a:r>
            <a:endParaRPr lang="en-US" sz="1600" b="0" dirty="0" smtClean="0"/>
          </a:p>
          <a:p>
            <a:endParaRPr lang="en-US" sz="1600" b="0" dirty="0"/>
          </a:p>
        </p:txBody>
      </p:sp>
      <p:sp>
        <p:nvSpPr>
          <p:cNvPr id="6" name="TextBox 5"/>
          <p:cNvSpPr txBox="1"/>
          <p:nvPr/>
        </p:nvSpPr>
        <p:spPr>
          <a:xfrm>
            <a:off x="1450936" y="5444380"/>
            <a:ext cx="3429000" cy="276999"/>
          </a:xfrm>
          <a:prstGeom prst="rect">
            <a:avLst/>
          </a:prstGeom>
          <a:noFill/>
        </p:spPr>
        <p:txBody>
          <a:bodyPr wrap="square" rtlCol="0">
            <a:spAutoFit/>
          </a:bodyPr>
          <a:lstStyle/>
          <a:p>
            <a:pPr algn="r" defTabSz="457200" fontAlgn="auto">
              <a:spcBef>
                <a:spcPts val="0"/>
              </a:spcBef>
              <a:spcAft>
                <a:spcPts val="0"/>
              </a:spcAft>
              <a:buClrTx/>
              <a:buSzTx/>
              <a:buFontTx/>
              <a:buNone/>
            </a:pPr>
            <a:r>
              <a:rPr lang="en-US" sz="1200" b="1" dirty="0" smtClean="0">
                <a:solidFill>
                  <a:srgbClr val="000000"/>
                </a:solidFill>
                <a:latin typeface="Arial"/>
                <a:ea typeface="+mn-ea"/>
                <a:cs typeface="+mn-cs"/>
              </a:rPr>
              <a:t>Also pursuing potential ASIC approaches</a:t>
            </a:r>
            <a:r>
              <a:rPr lang="en-US" sz="1200" b="1" dirty="0" smtClean="0">
                <a:solidFill>
                  <a:srgbClr val="000000"/>
                </a:solidFill>
                <a:latin typeface="Arial"/>
                <a:ea typeface="+mn-ea"/>
                <a:cs typeface="+mn-cs"/>
                <a:sym typeface="Wingdings" panose="05000000000000000000" pitchFamily="2" charset="2"/>
              </a:rPr>
              <a:t></a:t>
            </a:r>
            <a:endParaRPr lang="en-US" sz="1200" b="1" dirty="0" smtClean="0">
              <a:solidFill>
                <a:srgbClr val="000000"/>
              </a:solidFill>
              <a:latin typeface="Arial"/>
              <a:ea typeface="+mn-ea"/>
              <a:cs typeface="+mn-cs"/>
            </a:endParaRPr>
          </a:p>
        </p:txBody>
      </p:sp>
      <p:sp>
        <p:nvSpPr>
          <p:cNvPr id="7" name="Rectangle 6"/>
          <p:cNvSpPr/>
          <p:nvPr/>
        </p:nvSpPr>
        <p:spPr bwMode="auto">
          <a:xfrm>
            <a:off x="457200" y="998994"/>
            <a:ext cx="8538344" cy="388023"/>
          </a:xfrm>
          <a:prstGeom prst="rect">
            <a:avLst/>
          </a:prstGeom>
          <a:gradFill flip="none" rotWithShape="1">
            <a:gsLst>
              <a:gs pos="0">
                <a:schemeClr val="bg2"/>
              </a:gs>
              <a:gs pos="100000">
                <a:srgbClr val="FFFFFF"/>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buFont typeface="Wingdings" pitchFamily="-112" charset="2"/>
              <a:buChar char="§"/>
            </a:pPr>
            <a:endParaRPr lang="en-US">
              <a:solidFill>
                <a:srgbClr val="000000"/>
              </a:solidFill>
              <a:latin typeface="Arial" pitchFamily="-112" charset="0"/>
              <a:ea typeface="+mn-ea"/>
              <a:cs typeface="+mn-cs"/>
            </a:endParaRPr>
          </a:p>
        </p:txBody>
      </p:sp>
      <p:sp>
        <p:nvSpPr>
          <p:cNvPr id="8" name="Rectangle 7"/>
          <p:cNvSpPr/>
          <p:nvPr/>
        </p:nvSpPr>
        <p:spPr bwMode="auto">
          <a:xfrm>
            <a:off x="4592076" y="998994"/>
            <a:ext cx="76199" cy="439758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buFont typeface="Wingdings" pitchFamily="-112" charset="2"/>
              <a:buChar char="§"/>
            </a:pPr>
            <a:endParaRPr lang="en-US">
              <a:solidFill>
                <a:srgbClr val="000000"/>
              </a:solidFill>
              <a:latin typeface="Arial" pitchFamily="-112" charset="0"/>
              <a:ea typeface="+mn-ea"/>
              <a:cs typeface="+mn-cs"/>
            </a:endParaRPr>
          </a:p>
        </p:txBody>
      </p:sp>
      <p:sp>
        <p:nvSpPr>
          <p:cNvPr id="9" name="Content Placeholder 2"/>
          <p:cNvSpPr txBox="1">
            <a:spLocks/>
          </p:cNvSpPr>
          <p:nvPr/>
        </p:nvSpPr>
        <p:spPr bwMode="auto">
          <a:xfrm>
            <a:off x="1804756" y="998994"/>
            <a:ext cx="1593561" cy="383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50000"/>
              </a:spcBef>
              <a:spcAft>
                <a:spcPct val="0"/>
              </a:spcAft>
              <a:buClr>
                <a:srgbClr val="004080"/>
              </a:buClr>
              <a:buSzPct val="65000"/>
              <a:buFont typeface="Wingdings" charset="0"/>
              <a:buChar char="n"/>
              <a:defRPr sz="3200" b="1">
                <a:solidFill>
                  <a:schemeClr val="tx1"/>
                </a:solidFill>
                <a:latin typeface="+mn-lt"/>
                <a:ea typeface="ＭＳ Ｐゴシック" pitchFamily="-112" charset="-128"/>
                <a:cs typeface="ＭＳ Ｐゴシック" pitchFamily="-112" charset="-128"/>
              </a:defRPr>
            </a:lvl1pPr>
            <a:lvl2pPr marL="669925" indent="-325438" algn="l" rtl="0" eaLnBrk="0" fontAlgn="base" hangingPunct="0">
              <a:spcBef>
                <a:spcPct val="20000"/>
              </a:spcBef>
              <a:spcAft>
                <a:spcPct val="0"/>
              </a:spcAft>
              <a:buClr>
                <a:srgbClr val="800000"/>
              </a:buClr>
              <a:buFont typeface="Times" charset="0"/>
              <a:buChar char="•"/>
              <a:defRPr sz="1600">
                <a:solidFill>
                  <a:schemeClr val="tx1"/>
                </a:solidFill>
                <a:latin typeface="+mn-lt"/>
                <a:ea typeface="ＭＳ Ｐゴシック" pitchFamily="-112" charset="-128"/>
              </a:defRPr>
            </a:lvl2pPr>
            <a:lvl3pPr marL="1022350" indent="-350838" algn="l" rtl="0" eaLnBrk="0" fontAlgn="base" hangingPunct="0">
              <a:spcBef>
                <a:spcPct val="20000"/>
              </a:spcBef>
              <a:spcAft>
                <a:spcPct val="0"/>
              </a:spcAft>
              <a:buSzPct val="65000"/>
              <a:buChar char="—"/>
              <a:defRPr sz="1600">
                <a:solidFill>
                  <a:schemeClr val="tx1"/>
                </a:solidFill>
                <a:latin typeface="+mn-lt"/>
                <a:ea typeface="ＭＳ Ｐゴシック" pitchFamily="-112" charset="-128"/>
              </a:defRPr>
            </a:lvl3pPr>
            <a:lvl4pPr marL="1339850" indent="-315913" algn="l" rtl="0" eaLnBrk="0" fontAlgn="base" hangingPunct="0">
              <a:spcBef>
                <a:spcPct val="20000"/>
              </a:spcBef>
              <a:spcAft>
                <a:spcPct val="0"/>
              </a:spcAft>
              <a:buFont typeface="Times" charset="0"/>
              <a:buChar char="•"/>
              <a:defRPr sz="1400">
                <a:solidFill>
                  <a:schemeClr val="tx1"/>
                </a:solidFill>
                <a:latin typeface="+mn-lt"/>
                <a:ea typeface="ＭＳ Ｐゴシック" pitchFamily="-112" charset="-128"/>
              </a:defRPr>
            </a:lvl4pPr>
            <a:lvl5pPr marL="1681163" indent="-339725" algn="l" rtl="0" eaLnBrk="0" fontAlgn="base" hangingPunct="0">
              <a:spcBef>
                <a:spcPct val="20000"/>
              </a:spcBef>
              <a:spcAft>
                <a:spcPct val="0"/>
              </a:spcAft>
              <a:buClr>
                <a:schemeClr val="accent1"/>
              </a:buClr>
              <a:buSzPct val="75000"/>
              <a:buChar char="»"/>
              <a:defRPr sz="1400">
                <a:solidFill>
                  <a:schemeClr val="tx1"/>
                </a:solidFill>
                <a:latin typeface="+mn-lt"/>
                <a:ea typeface="ＭＳ Ｐゴシック" pitchFamily="-112" charset="-128"/>
              </a:defRPr>
            </a:lvl5pPr>
            <a:lvl6pPr marL="2138363" indent="-339725" algn="l" rtl="0" fontAlgn="base">
              <a:spcBef>
                <a:spcPct val="20000"/>
              </a:spcBef>
              <a:spcAft>
                <a:spcPct val="0"/>
              </a:spcAft>
              <a:buClr>
                <a:schemeClr val="accent1"/>
              </a:buClr>
              <a:buSzPct val="75000"/>
              <a:defRPr sz="1400">
                <a:solidFill>
                  <a:schemeClr val="tx1"/>
                </a:solidFill>
                <a:latin typeface="+mn-lt"/>
                <a:ea typeface="ＭＳ Ｐゴシック" pitchFamily="-112" charset="-128"/>
              </a:defRPr>
            </a:lvl6pPr>
            <a:lvl7pPr marL="2595563" indent="-339725" algn="l" rtl="0" fontAlgn="base">
              <a:spcBef>
                <a:spcPct val="20000"/>
              </a:spcBef>
              <a:spcAft>
                <a:spcPct val="0"/>
              </a:spcAft>
              <a:buClr>
                <a:schemeClr val="accent1"/>
              </a:buClr>
              <a:buSzPct val="75000"/>
              <a:defRPr sz="1400">
                <a:solidFill>
                  <a:schemeClr val="tx1"/>
                </a:solidFill>
                <a:latin typeface="+mn-lt"/>
                <a:ea typeface="ＭＳ Ｐゴシック" pitchFamily="-112" charset="-128"/>
              </a:defRPr>
            </a:lvl7pPr>
            <a:lvl8pPr marL="3052763" indent="-339725" algn="l" rtl="0" fontAlgn="base">
              <a:spcBef>
                <a:spcPct val="20000"/>
              </a:spcBef>
              <a:spcAft>
                <a:spcPct val="0"/>
              </a:spcAft>
              <a:buClr>
                <a:schemeClr val="accent1"/>
              </a:buClr>
              <a:buSzPct val="75000"/>
              <a:defRPr sz="1400">
                <a:solidFill>
                  <a:schemeClr val="tx1"/>
                </a:solidFill>
                <a:latin typeface="+mn-lt"/>
                <a:ea typeface="ＭＳ Ｐゴシック" pitchFamily="-112" charset="-128"/>
              </a:defRPr>
            </a:lvl8pPr>
            <a:lvl9pPr marL="3509963" indent="-339725" algn="l" rtl="0" fontAlgn="base">
              <a:spcBef>
                <a:spcPct val="20000"/>
              </a:spcBef>
              <a:spcAft>
                <a:spcPct val="0"/>
              </a:spcAft>
              <a:buClr>
                <a:schemeClr val="accent1"/>
              </a:buClr>
              <a:buSzPct val="75000"/>
              <a:defRPr sz="1400">
                <a:solidFill>
                  <a:schemeClr val="tx1"/>
                </a:solidFill>
                <a:latin typeface="+mn-lt"/>
                <a:ea typeface="ＭＳ Ｐゴシック" pitchFamily="-112" charset="-128"/>
              </a:defRPr>
            </a:lvl9pPr>
          </a:lstStyle>
          <a:p>
            <a:pPr marL="0" indent="0" defTabSz="457200">
              <a:buFont typeface="Wingdings" charset="0"/>
              <a:buNone/>
            </a:pPr>
            <a:r>
              <a:rPr lang="en-US" sz="1600" dirty="0" smtClean="0">
                <a:solidFill>
                  <a:srgbClr val="FFFFFF"/>
                </a:solidFill>
                <a:latin typeface="Arial"/>
              </a:rPr>
              <a:t>FY11</a:t>
            </a:r>
            <a:endParaRPr lang="en-US" sz="1800" dirty="0">
              <a:solidFill>
                <a:srgbClr val="FFFFFF"/>
              </a:solidFill>
              <a:latin typeface="Arial"/>
            </a:endParaRPr>
          </a:p>
        </p:txBody>
      </p:sp>
      <p:sp>
        <p:nvSpPr>
          <p:cNvPr id="10" name="Content Placeholder 2"/>
          <p:cNvSpPr txBox="1">
            <a:spLocks/>
          </p:cNvSpPr>
          <p:nvPr/>
        </p:nvSpPr>
        <p:spPr bwMode="auto">
          <a:xfrm>
            <a:off x="4879936" y="1003121"/>
            <a:ext cx="3915707" cy="383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50000"/>
              </a:spcBef>
              <a:spcAft>
                <a:spcPct val="0"/>
              </a:spcAft>
              <a:buClr>
                <a:srgbClr val="004080"/>
              </a:buClr>
              <a:buSzPct val="65000"/>
              <a:buFont typeface="Wingdings" charset="0"/>
              <a:buChar char="n"/>
              <a:defRPr sz="3200" b="1">
                <a:solidFill>
                  <a:schemeClr val="tx1"/>
                </a:solidFill>
                <a:latin typeface="+mn-lt"/>
                <a:ea typeface="ＭＳ Ｐゴシック" pitchFamily="-112" charset="-128"/>
                <a:cs typeface="ＭＳ Ｐゴシック" pitchFamily="-112" charset="-128"/>
              </a:defRPr>
            </a:lvl1pPr>
            <a:lvl2pPr marL="669925" indent="-325438" algn="l" rtl="0" eaLnBrk="0" fontAlgn="base" hangingPunct="0">
              <a:spcBef>
                <a:spcPct val="20000"/>
              </a:spcBef>
              <a:spcAft>
                <a:spcPct val="0"/>
              </a:spcAft>
              <a:buClr>
                <a:srgbClr val="800000"/>
              </a:buClr>
              <a:buFont typeface="Times" charset="0"/>
              <a:buChar char="•"/>
              <a:defRPr sz="1600">
                <a:solidFill>
                  <a:schemeClr val="tx1"/>
                </a:solidFill>
                <a:latin typeface="+mn-lt"/>
                <a:ea typeface="ＭＳ Ｐゴシック" pitchFamily="-112" charset="-128"/>
              </a:defRPr>
            </a:lvl2pPr>
            <a:lvl3pPr marL="1022350" indent="-350838" algn="l" rtl="0" eaLnBrk="0" fontAlgn="base" hangingPunct="0">
              <a:spcBef>
                <a:spcPct val="20000"/>
              </a:spcBef>
              <a:spcAft>
                <a:spcPct val="0"/>
              </a:spcAft>
              <a:buSzPct val="65000"/>
              <a:buChar char="—"/>
              <a:defRPr sz="1600">
                <a:solidFill>
                  <a:schemeClr val="tx1"/>
                </a:solidFill>
                <a:latin typeface="+mn-lt"/>
                <a:ea typeface="ＭＳ Ｐゴシック" pitchFamily="-112" charset="-128"/>
              </a:defRPr>
            </a:lvl3pPr>
            <a:lvl4pPr marL="1339850" indent="-315913" algn="l" rtl="0" eaLnBrk="0" fontAlgn="base" hangingPunct="0">
              <a:spcBef>
                <a:spcPct val="20000"/>
              </a:spcBef>
              <a:spcAft>
                <a:spcPct val="0"/>
              </a:spcAft>
              <a:buFont typeface="Times" charset="0"/>
              <a:buChar char="•"/>
              <a:defRPr sz="1400">
                <a:solidFill>
                  <a:schemeClr val="tx1"/>
                </a:solidFill>
                <a:latin typeface="+mn-lt"/>
                <a:ea typeface="ＭＳ Ｐゴシック" pitchFamily="-112" charset="-128"/>
              </a:defRPr>
            </a:lvl4pPr>
            <a:lvl5pPr marL="1681163" indent="-339725" algn="l" rtl="0" eaLnBrk="0" fontAlgn="base" hangingPunct="0">
              <a:spcBef>
                <a:spcPct val="20000"/>
              </a:spcBef>
              <a:spcAft>
                <a:spcPct val="0"/>
              </a:spcAft>
              <a:buClr>
                <a:schemeClr val="accent1"/>
              </a:buClr>
              <a:buSzPct val="75000"/>
              <a:buChar char="»"/>
              <a:defRPr sz="1400">
                <a:solidFill>
                  <a:schemeClr val="tx1"/>
                </a:solidFill>
                <a:latin typeface="+mn-lt"/>
                <a:ea typeface="ＭＳ Ｐゴシック" pitchFamily="-112" charset="-128"/>
              </a:defRPr>
            </a:lvl5pPr>
            <a:lvl6pPr marL="2138363" indent="-339725" algn="l" rtl="0" fontAlgn="base">
              <a:spcBef>
                <a:spcPct val="20000"/>
              </a:spcBef>
              <a:spcAft>
                <a:spcPct val="0"/>
              </a:spcAft>
              <a:buClr>
                <a:schemeClr val="accent1"/>
              </a:buClr>
              <a:buSzPct val="75000"/>
              <a:defRPr sz="1400">
                <a:solidFill>
                  <a:schemeClr val="tx1"/>
                </a:solidFill>
                <a:latin typeface="+mn-lt"/>
                <a:ea typeface="ＭＳ Ｐゴシック" pitchFamily="-112" charset="-128"/>
              </a:defRPr>
            </a:lvl6pPr>
            <a:lvl7pPr marL="2595563" indent="-339725" algn="l" rtl="0" fontAlgn="base">
              <a:spcBef>
                <a:spcPct val="20000"/>
              </a:spcBef>
              <a:spcAft>
                <a:spcPct val="0"/>
              </a:spcAft>
              <a:buClr>
                <a:schemeClr val="accent1"/>
              </a:buClr>
              <a:buSzPct val="75000"/>
              <a:defRPr sz="1400">
                <a:solidFill>
                  <a:schemeClr val="tx1"/>
                </a:solidFill>
                <a:latin typeface="+mn-lt"/>
                <a:ea typeface="ＭＳ Ｐゴシック" pitchFamily="-112" charset="-128"/>
              </a:defRPr>
            </a:lvl7pPr>
            <a:lvl8pPr marL="3052763" indent="-339725" algn="l" rtl="0" fontAlgn="base">
              <a:spcBef>
                <a:spcPct val="20000"/>
              </a:spcBef>
              <a:spcAft>
                <a:spcPct val="0"/>
              </a:spcAft>
              <a:buClr>
                <a:schemeClr val="accent1"/>
              </a:buClr>
              <a:buSzPct val="75000"/>
              <a:defRPr sz="1400">
                <a:solidFill>
                  <a:schemeClr val="tx1"/>
                </a:solidFill>
                <a:latin typeface="+mn-lt"/>
                <a:ea typeface="ＭＳ Ｐゴシック" pitchFamily="-112" charset="-128"/>
              </a:defRPr>
            </a:lvl8pPr>
            <a:lvl9pPr marL="3509963" indent="-339725" algn="l" rtl="0" fontAlgn="base">
              <a:spcBef>
                <a:spcPct val="20000"/>
              </a:spcBef>
              <a:spcAft>
                <a:spcPct val="0"/>
              </a:spcAft>
              <a:buClr>
                <a:schemeClr val="accent1"/>
              </a:buClr>
              <a:buSzPct val="75000"/>
              <a:defRPr sz="1400">
                <a:solidFill>
                  <a:schemeClr val="tx1"/>
                </a:solidFill>
                <a:latin typeface="+mn-lt"/>
                <a:ea typeface="ＭＳ Ｐゴシック" pitchFamily="-112" charset="-128"/>
              </a:defRPr>
            </a:lvl9pPr>
          </a:lstStyle>
          <a:p>
            <a:pPr marL="0" indent="0" algn="ctr" defTabSz="457200">
              <a:buFont typeface="Wingdings" charset="0"/>
              <a:buNone/>
            </a:pPr>
            <a:r>
              <a:rPr lang="en-US" sz="1600" dirty="0" smtClean="0">
                <a:solidFill>
                  <a:srgbClr val="666699">
                    <a:lumMod val="75000"/>
                  </a:srgbClr>
                </a:solidFill>
                <a:latin typeface="Arial"/>
              </a:rPr>
              <a:t>FY15</a:t>
            </a:r>
          </a:p>
          <a:p>
            <a:pPr marL="0" indent="0" algn="ctr" defTabSz="457200">
              <a:buFont typeface="Wingdings" charset="0"/>
              <a:buNone/>
            </a:pPr>
            <a:endParaRPr lang="en-US" sz="1800" dirty="0">
              <a:solidFill>
                <a:srgbClr val="666699"/>
              </a:solidFill>
              <a:latin typeface="Arial"/>
            </a:endParaRPr>
          </a:p>
        </p:txBody>
      </p:sp>
      <p:sp>
        <p:nvSpPr>
          <p:cNvPr id="11" name="Content Placeholder 2"/>
          <p:cNvSpPr txBox="1">
            <a:spLocks/>
          </p:cNvSpPr>
          <p:nvPr/>
        </p:nvSpPr>
        <p:spPr bwMode="auto">
          <a:xfrm>
            <a:off x="4744476" y="1422912"/>
            <a:ext cx="4134876" cy="40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50000"/>
              </a:spcBef>
              <a:spcAft>
                <a:spcPct val="0"/>
              </a:spcAft>
              <a:buClr>
                <a:srgbClr val="004080"/>
              </a:buClr>
              <a:buSzPct val="65000"/>
              <a:buFont typeface="Wingdings" charset="0"/>
              <a:buChar char="n"/>
              <a:defRPr sz="3200" b="1">
                <a:solidFill>
                  <a:schemeClr val="tx1"/>
                </a:solidFill>
                <a:latin typeface="+mn-lt"/>
                <a:ea typeface="ＭＳ Ｐゴシック" pitchFamily="-112" charset="-128"/>
                <a:cs typeface="ＭＳ Ｐゴシック" pitchFamily="-112" charset="-128"/>
              </a:defRPr>
            </a:lvl1pPr>
            <a:lvl2pPr marL="669925" indent="-325438" algn="l" rtl="0" eaLnBrk="0" fontAlgn="base" hangingPunct="0">
              <a:spcBef>
                <a:spcPct val="20000"/>
              </a:spcBef>
              <a:spcAft>
                <a:spcPct val="0"/>
              </a:spcAft>
              <a:buClr>
                <a:srgbClr val="800000"/>
              </a:buClr>
              <a:buFont typeface="Times" charset="0"/>
              <a:buChar char="•"/>
              <a:defRPr sz="1600">
                <a:solidFill>
                  <a:schemeClr val="tx1"/>
                </a:solidFill>
                <a:latin typeface="+mn-lt"/>
                <a:ea typeface="ＭＳ Ｐゴシック" pitchFamily="-112" charset="-128"/>
              </a:defRPr>
            </a:lvl2pPr>
            <a:lvl3pPr marL="1022350" indent="-350838" algn="l" rtl="0" eaLnBrk="0" fontAlgn="base" hangingPunct="0">
              <a:spcBef>
                <a:spcPct val="20000"/>
              </a:spcBef>
              <a:spcAft>
                <a:spcPct val="0"/>
              </a:spcAft>
              <a:buSzPct val="65000"/>
              <a:buChar char="—"/>
              <a:defRPr sz="1600">
                <a:solidFill>
                  <a:schemeClr val="tx1"/>
                </a:solidFill>
                <a:latin typeface="+mn-lt"/>
                <a:ea typeface="ＭＳ Ｐゴシック" pitchFamily="-112" charset="-128"/>
              </a:defRPr>
            </a:lvl3pPr>
            <a:lvl4pPr marL="1339850" indent="-315913" algn="l" rtl="0" eaLnBrk="0" fontAlgn="base" hangingPunct="0">
              <a:spcBef>
                <a:spcPct val="20000"/>
              </a:spcBef>
              <a:spcAft>
                <a:spcPct val="0"/>
              </a:spcAft>
              <a:buFont typeface="Times" charset="0"/>
              <a:buChar char="•"/>
              <a:defRPr sz="1400">
                <a:solidFill>
                  <a:schemeClr val="tx1"/>
                </a:solidFill>
                <a:latin typeface="+mn-lt"/>
                <a:ea typeface="ＭＳ Ｐゴシック" pitchFamily="-112" charset="-128"/>
              </a:defRPr>
            </a:lvl4pPr>
            <a:lvl5pPr marL="1681163" indent="-339725" algn="l" rtl="0" eaLnBrk="0" fontAlgn="base" hangingPunct="0">
              <a:spcBef>
                <a:spcPct val="20000"/>
              </a:spcBef>
              <a:spcAft>
                <a:spcPct val="0"/>
              </a:spcAft>
              <a:buClr>
                <a:schemeClr val="accent1"/>
              </a:buClr>
              <a:buSzPct val="75000"/>
              <a:buChar char="»"/>
              <a:defRPr sz="1400">
                <a:solidFill>
                  <a:schemeClr val="tx1"/>
                </a:solidFill>
                <a:latin typeface="+mn-lt"/>
                <a:ea typeface="ＭＳ Ｐゴシック" pitchFamily="-112" charset="-128"/>
              </a:defRPr>
            </a:lvl5pPr>
            <a:lvl6pPr marL="2138363" indent="-339725" algn="l" rtl="0" fontAlgn="base">
              <a:spcBef>
                <a:spcPct val="20000"/>
              </a:spcBef>
              <a:spcAft>
                <a:spcPct val="0"/>
              </a:spcAft>
              <a:buClr>
                <a:schemeClr val="accent1"/>
              </a:buClr>
              <a:buSzPct val="75000"/>
              <a:defRPr sz="1400">
                <a:solidFill>
                  <a:schemeClr val="tx1"/>
                </a:solidFill>
                <a:latin typeface="+mn-lt"/>
                <a:ea typeface="ＭＳ Ｐゴシック" pitchFamily="-112" charset="-128"/>
              </a:defRPr>
            </a:lvl6pPr>
            <a:lvl7pPr marL="2595563" indent="-339725" algn="l" rtl="0" fontAlgn="base">
              <a:spcBef>
                <a:spcPct val="20000"/>
              </a:spcBef>
              <a:spcAft>
                <a:spcPct val="0"/>
              </a:spcAft>
              <a:buClr>
                <a:schemeClr val="accent1"/>
              </a:buClr>
              <a:buSzPct val="75000"/>
              <a:defRPr sz="1400">
                <a:solidFill>
                  <a:schemeClr val="tx1"/>
                </a:solidFill>
                <a:latin typeface="+mn-lt"/>
                <a:ea typeface="ＭＳ Ｐゴシック" pitchFamily="-112" charset="-128"/>
              </a:defRPr>
            </a:lvl7pPr>
            <a:lvl8pPr marL="3052763" indent="-339725" algn="l" rtl="0" fontAlgn="base">
              <a:spcBef>
                <a:spcPct val="20000"/>
              </a:spcBef>
              <a:spcAft>
                <a:spcPct val="0"/>
              </a:spcAft>
              <a:buClr>
                <a:schemeClr val="accent1"/>
              </a:buClr>
              <a:buSzPct val="75000"/>
              <a:defRPr sz="1400">
                <a:solidFill>
                  <a:schemeClr val="tx1"/>
                </a:solidFill>
                <a:latin typeface="+mn-lt"/>
                <a:ea typeface="ＭＳ Ｐゴシック" pitchFamily="-112" charset="-128"/>
              </a:defRPr>
            </a:lvl8pPr>
            <a:lvl9pPr marL="3509963" indent="-339725" algn="l" rtl="0" fontAlgn="base">
              <a:spcBef>
                <a:spcPct val="20000"/>
              </a:spcBef>
              <a:spcAft>
                <a:spcPct val="0"/>
              </a:spcAft>
              <a:buClr>
                <a:schemeClr val="accent1"/>
              </a:buClr>
              <a:buSzPct val="75000"/>
              <a:defRPr sz="1400">
                <a:solidFill>
                  <a:schemeClr val="tx1"/>
                </a:solidFill>
                <a:latin typeface="+mn-lt"/>
                <a:ea typeface="ＭＳ Ｐゴシック" pitchFamily="-112" charset="-128"/>
              </a:defRPr>
            </a:lvl9pPr>
          </a:lstStyle>
          <a:p>
            <a:pPr marL="0" indent="0" defTabSz="457200">
              <a:buFont typeface="Wingdings" charset="0"/>
              <a:buNone/>
            </a:pPr>
            <a:r>
              <a:rPr lang="en-US" sz="1600" dirty="0" smtClean="0">
                <a:solidFill>
                  <a:srgbClr val="000000"/>
                </a:solidFill>
                <a:latin typeface="Arial"/>
              </a:rPr>
              <a:t>Scalable Co-design Performance Prediction for Computational Physics</a:t>
            </a:r>
          </a:p>
          <a:p>
            <a:pPr defTabSz="457200"/>
            <a:r>
              <a:rPr lang="en-US" sz="1600" b="0" dirty="0">
                <a:solidFill>
                  <a:srgbClr val="000000"/>
                </a:solidFill>
                <a:latin typeface="Arial"/>
              </a:rPr>
              <a:t>D</a:t>
            </a:r>
            <a:r>
              <a:rPr lang="en-US" sz="1600" b="0" dirty="0" smtClean="0">
                <a:solidFill>
                  <a:srgbClr val="000000"/>
                </a:solidFill>
                <a:latin typeface="Arial"/>
              </a:rPr>
              <a:t>evelop </a:t>
            </a:r>
            <a:r>
              <a:rPr lang="en-US" sz="1600" b="0" dirty="0">
                <a:solidFill>
                  <a:srgbClr val="000000"/>
                </a:solidFill>
                <a:latin typeface="Arial"/>
              </a:rPr>
              <a:t>a </a:t>
            </a:r>
            <a:r>
              <a:rPr lang="en-US" sz="1600" b="0" i="1" dirty="0">
                <a:solidFill>
                  <a:srgbClr val="000000"/>
                </a:solidFill>
                <a:latin typeface="Arial"/>
              </a:rPr>
              <a:t>performance-prediction capability</a:t>
            </a:r>
            <a:r>
              <a:rPr lang="en-US" sz="1600" b="0" dirty="0">
                <a:solidFill>
                  <a:srgbClr val="000000"/>
                </a:solidFill>
                <a:latin typeface="Arial"/>
              </a:rPr>
              <a:t> that relies on modeling architectural and algorithmic details of a computational-physics code running on a specified </a:t>
            </a:r>
            <a:r>
              <a:rPr lang="en-US" sz="1600" b="0" dirty="0" smtClean="0">
                <a:solidFill>
                  <a:srgbClr val="000000"/>
                </a:solidFill>
                <a:latin typeface="Arial"/>
              </a:rPr>
              <a:t>HPC architecture</a:t>
            </a:r>
            <a:endParaRPr lang="en-US" sz="1600" b="0" dirty="0">
              <a:solidFill>
                <a:srgbClr val="000000"/>
              </a:solidFill>
              <a:latin typeface="Arial"/>
            </a:endParaRPr>
          </a:p>
        </p:txBody>
      </p:sp>
      <p:pic>
        <p:nvPicPr>
          <p:cNvPr id="12" name="Picture 11" descr="Screen Shot 2016-05-31 at 5.15.0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9282" y="3268434"/>
            <a:ext cx="3418822" cy="2509873"/>
          </a:xfrm>
          <a:prstGeom prst="rect">
            <a:avLst/>
          </a:prstGeom>
        </p:spPr>
      </p:pic>
    </p:spTree>
    <p:extLst>
      <p:ext uri="{BB962C8B-B14F-4D97-AF65-F5344CB8AC3E}">
        <p14:creationId xmlns:p14="http://schemas.microsoft.com/office/powerpoint/2010/main" val="313996473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1" name="Rectangle 9"/>
          <p:cNvSpPr>
            <a:spLocks noGrp="1" noChangeArrowheads="1"/>
          </p:cNvSpPr>
          <p:nvPr>
            <p:ph type="title"/>
          </p:nvPr>
        </p:nvSpPr>
        <p:spPr bwMode="auto">
          <a:xfrm>
            <a:off x="-15842" y="-31750"/>
            <a:ext cx="9159842" cy="1192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ctr" anchorCtr="0" compatLnSpc="1">
            <a:prstTxWarp prst="textNoShape">
              <a:avLst/>
            </a:prstTxWarp>
          </a:bodyPr>
          <a:lstStyle/>
          <a:p>
            <a:r>
              <a:rPr lang="en-US" altLang="en-US" sz="2800" dirty="0" smtClean="0">
                <a:latin typeface="Arial Bold" charset="0"/>
                <a:cs typeface="Arial Bold" charset="0"/>
                <a:sym typeface="Arial Bold" charset="0"/>
              </a:rPr>
              <a:t>One element of our algorithms strategy : </a:t>
            </a:r>
            <a:r>
              <a:rPr lang="en-US" altLang="en-US" sz="2800" dirty="0">
                <a:latin typeface="Arial Bold" charset="0"/>
                <a:cs typeface="Arial Bold" charset="0"/>
                <a:sym typeface="Arial Bold" charset="0"/>
              </a:rPr>
              <a:t>Mixing Classical &amp;</a:t>
            </a:r>
            <a:r>
              <a:rPr lang="en-US" altLang="en-US" sz="2800" dirty="0" smtClean="0">
                <a:latin typeface="Arial Bold" charset="0"/>
                <a:cs typeface="Arial Bold" charset="0"/>
                <a:sym typeface="Arial Bold" charset="0"/>
              </a:rPr>
              <a:t> </a:t>
            </a:r>
            <a:r>
              <a:rPr lang="en-US" altLang="en-US" sz="2800" dirty="0">
                <a:latin typeface="Arial Bold" charset="0"/>
                <a:cs typeface="Arial Bold" charset="0"/>
                <a:sym typeface="Arial Bold" charset="0"/>
              </a:rPr>
              <a:t>Quantum Approaches to Solve Real World Problems</a:t>
            </a:r>
            <a:endParaRPr lang="en-US" altLang="en-US" sz="2800" dirty="0">
              <a:latin typeface="Arial Bold" charset="0"/>
              <a:ea typeface="ヒラギノ角ゴ ProN W6" charset="0"/>
              <a:cs typeface="ヒラギノ角ゴ ProN W6" charset="0"/>
              <a:sym typeface="Arial Bold" charset="0"/>
            </a:endParaRPr>
          </a:p>
        </p:txBody>
      </p:sp>
      <p:pic>
        <p:nvPicPr>
          <p:cNvPr id="820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371600"/>
            <a:ext cx="4292600" cy="1181100"/>
          </a:xfrm>
          <a:prstGeom prst="rect">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pic>
      <p:pic>
        <p:nvPicPr>
          <p:cNvPr id="820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370013"/>
            <a:ext cx="4673600" cy="1176337"/>
          </a:xfrm>
          <a:prstGeom prst="rect">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pic>
      <p:pic>
        <p:nvPicPr>
          <p:cNvPr id="820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2895600"/>
            <a:ext cx="4254500" cy="1219200"/>
          </a:xfrm>
          <a:prstGeom prst="rect">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pic>
      <p:pic>
        <p:nvPicPr>
          <p:cNvPr id="8205"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3413" y="2878138"/>
            <a:ext cx="4637087" cy="939800"/>
          </a:xfrm>
          <a:prstGeom prst="rect">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pic>
      <p:sp>
        <p:nvSpPr>
          <p:cNvPr id="8206" name="Rectangle 14"/>
          <p:cNvSpPr>
            <a:spLocks/>
          </p:cNvSpPr>
          <p:nvPr/>
        </p:nvSpPr>
        <p:spPr bwMode="auto">
          <a:xfrm>
            <a:off x="4857750" y="3860800"/>
            <a:ext cx="2784475" cy="254000"/>
          </a:xfrm>
          <a:prstGeom prst="rect">
            <a:avLst/>
          </a:prstGeom>
          <a:gradFill rotWithShape="0">
            <a:gsLst>
              <a:gs pos="0">
                <a:srgbClr val="FFFFFF"/>
              </a:gs>
              <a:gs pos="100000">
                <a:srgbClr val="FFCFD3"/>
              </a:gs>
            </a:gsLst>
            <a:lin ang="5400000" scaled="1"/>
          </a:gra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r"/>
            <a:r>
              <a:rPr lang="en-US" altLang="en-US">
                <a:latin typeface="Arial Italic" charset="0"/>
                <a:cs typeface="Arial Italic" charset="0"/>
                <a:sym typeface="Arial Italic" charset="0"/>
              </a:rPr>
              <a:t>Quantum-Motivated Algorithms for CMP</a:t>
            </a:r>
          </a:p>
        </p:txBody>
      </p:sp>
      <p:sp>
        <p:nvSpPr>
          <p:cNvPr id="8207" name="Rectangle 15"/>
          <p:cNvSpPr>
            <a:spLocks/>
          </p:cNvSpPr>
          <p:nvPr/>
        </p:nvSpPr>
        <p:spPr bwMode="auto">
          <a:xfrm>
            <a:off x="550863" y="4141788"/>
            <a:ext cx="3090862" cy="254000"/>
          </a:xfrm>
          <a:prstGeom prst="rect">
            <a:avLst/>
          </a:prstGeom>
          <a:gradFill rotWithShape="0">
            <a:gsLst>
              <a:gs pos="0">
                <a:srgbClr val="FFFFFF"/>
              </a:gs>
              <a:gs pos="100000">
                <a:srgbClr val="FFCFD3"/>
              </a:gs>
            </a:gsLst>
            <a:lin ang="5400000" scaled="1"/>
          </a:gra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r"/>
            <a:r>
              <a:rPr lang="en-US" altLang="en-US">
                <a:latin typeface="Arial Italic" charset="0"/>
                <a:cs typeface="Arial Italic" charset="0"/>
                <a:sym typeface="Arial Italic" charset="0"/>
              </a:rPr>
              <a:t>Quantum Algorithms for Quantum Chemistry</a:t>
            </a:r>
          </a:p>
        </p:txBody>
      </p:sp>
      <p:sp>
        <p:nvSpPr>
          <p:cNvPr id="8208" name="Rectangle 16"/>
          <p:cNvSpPr>
            <a:spLocks/>
          </p:cNvSpPr>
          <p:nvPr/>
        </p:nvSpPr>
        <p:spPr bwMode="auto">
          <a:xfrm>
            <a:off x="5153025" y="2574925"/>
            <a:ext cx="2913063" cy="254000"/>
          </a:xfrm>
          <a:prstGeom prst="rect">
            <a:avLst/>
          </a:prstGeom>
          <a:gradFill rotWithShape="0">
            <a:gsLst>
              <a:gs pos="0">
                <a:srgbClr val="FFFFFF"/>
              </a:gs>
              <a:gs pos="100000">
                <a:srgbClr val="FFCFD3"/>
              </a:gs>
            </a:gsLst>
            <a:lin ang="5400000" scaled="1"/>
          </a:gra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r"/>
            <a:r>
              <a:rPr lang="en-US" altLang="en-US">
                <a:latin typeface="Arial Italic" charset="0"/>
                <a:cs typeface="Arial Italic" charset="0"/>
                <a:sym typeface="Arial Italic" charset="0"/>
              </a:rPr>
              <a:t>Quantum Algorithms for Classical Physics</a:t>
            </a:r>
          </a:p>
        </p:txBody>
      </p:sp>
      <p:sp>
        <p:nvSpPr>
          <p:cNvPr id="8209" name="Rectangle 17"/>
          <p:cNvSpPr>
            <a:spLocks/>
          </p:cNvSpPr>
          <p:nvPr/>
        </p:nvSpPr>
        <p:spPr bwMode="auto">
          <a:xfrm>
            <a:off x="496888" y="2574925"/>
            <a:ext cx="2911475" cy="254000"/>
          </a:xfrm>
          <a:prstGeom prst="rect">
            <a:avLst/>
          </a:prstGeom>
          <a:gradFill rotWithShape="0">
            <a:gsLst>
              <a:gs pos="0">
                <a:srgbClr val="FFFFFF"/>
              </a:gs>
              <a:gs pos="100000">
                <a:srgbClr val="FFCFD3"/>
              </a:gs>
            </a:gsLst>
            <a:lin ang="5400000" scaled="1"/>
          </a:gra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r"/>
            <a:r>
              <a:rPr lang="en-US" altLang="en-US">
                <a:latin typeface="Arial Italic" charset="0"/>
                <a:cs typeface="Arial Italic" charset="0"/>
                <a:sym typeface="Arial Italic" charset="0"/>
              </a:rPr>
              <a:t>Quantum Algorithms for Classical Physics</a:t>
            </a:r>
          </a:p>
        </p:txBody>
      </p:sp>
      <p:sp>
        <p:nvSpPr>
          <p:cNvPr id="8210" name="Rectangle 18"/>
          <p:cNvSpPr>
            <a:spLocks/>
          </p:cNvSpPr>
          <p:nvPr/>
        </p:nvSpPr>
        <p:spPr bwMode="auto">
          <a:xfrm>
            <a:off x="550863" y="4533900"/>
            <a:ext cx="8059737"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1800" dirty="0">
                <a:latin typeface="Arial" charset="0"/>
                <a:cs typeface="Arial" charset="0"/>
                <a:sym typeface="Arial" charset="0"/>
              </a:rPr>
              <a:t>“</a:t>
            </a:r>
            <a:r>
              <a:rPr lang="en-US" altLang="en-US" sz="1800" dirty="0">
                <a:latin typeface="Arial Italic" charset="0"/>
                <a:cs typeface="Arial Italic" charset="0"/>
                <a:sym typeface="Arial Italic" charset="0"/>
              </a:rPr>
              <a:t>Exponential Improvement in Precision for Hamiltonian Evolution Simulation</a:t>
            </a:r>
            <a:r>
              <a:rPr lang="en-US" altLang="en-US" sz="1800" dirty="0">
                <a:latin typeface="Arial" charset="0"/>
                <a:cs typeface="Arial" charset="0"/>
                <a:sym typeface="Arial" charset="0"/>
              </a:rPr>
              <a:t>”, D.W. Berry, A. Childs, R. Cleve, R. Kothari, and R.D. Somma, arXiv:1312.1414 (2013). To appear in 46th ACM Symposium on the Theory of Computing (2014).</a:t>
            </a:r>
          </a:p>
        </p:txBody>
      </p:sp>
    </p:spTree>
    <p:extLst>
      <p:ext uri="{BB962C8B-B14F-4D97-AF65-F5344CB8AC3E}">
        <p14:creationId xmlns:p14="http://schemas.microsoft.com/office/powerpoint/2010/main" val="1784747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
            <a:ext cx="9144000" cy="1143000"/>
          </a:xfrm>
        </p:spPr>
        <p:txBody>
          <a:bodyPr/>
          <a:lstStyle/>
          <a:p>
            <a:r>
              <a:rPr lang="en-US" sz="2800" dirty="0" smtClean="0"/>
              <a:t>We are exploring a potential realization of quantum annealing</a:t>
            </a:r>
            <a:endParaRPr lang="en-US" sz="2800" dirty="0"/>
          </a:p>
        </p:txBody>
      </p:sp>
      <p:sp>
        <p:nvSpPr>
          <p:cNvPr id="3" name="Content Placeholder 2"/>
          <p:cNvSpPr>
            <a:spLocks noGrp="1"/>
          </p:cNvSpPr>
          <p:nvPr>
            <p:ph idx="1"/>
          </p:nvPr>
        </p:nvSpPr>
        <p:spPr>
          <a:xfrm>
            <a:off x="128338" y="1091777"/>
            <a:ext cx="8229600" cy="4476750"/>
          </a:xfrm>
        </p:spPr>
        <p:txBody>
          <a:bodyPr/>
          <a:lstStyle/>
          <a:p>
            <a:pPr>
              <a:buFont typeface="Arial"/>
              <a:buChar char="•"/>
            </a:pPr>
            <a:r>
              <a:rPr lang="en-US" sz="2300" dirty="0" smtClean="0"/>
              <a:t>A new paradigm to solve Big Data problems. Quantum annealing does not require universal QCs</a:t>
            </a:r>
          </a:p>
        </p:txBody>
      </p:sp>
      <p:grpSp>
        <p:nvGrpSpPr>
          <p:cNvPr id="6" name="Group 5"/>
          <p:cNvGrpSpPr/>
          <p:nvPr/>
        </p:nvGrpSpPr>
        <p:grpSpPr>
          <a:xfrm>
            <a:off x="494327" y="1929773"/>
            <a:ext cx="2675235" cy="3084270"/>
            <a:chOff x="5478165" y="2402130"/>
            <a:chExt cx="2675235" cy="3084270"/>
          </a:xfrm>
        </p:grpSpPr>
        <p:grpSp>
          <p:nvGrpSpPr>
            <p:cNvPr id="57" name="Group 106"/>
            <p:cNvGrpSpPr/>
            <p:nvPr/>
          </p:nvGrpSpPr>
          <p:grpSpPr>
            <a:xfrm>
              <a:off x="5870534" y="2896183"/>
              <a:ext cx="2074126" cy="506419"/>
              <a:chOff x="4974787" y="2005774"/>
              <a:chExt cx="3722164" cy="908804"/>
            </a:xfrm>
          </p:grpSpPr>
          <p:sp>
            <p:nvSpPr>
              <p:cNvPr id="58" name="Oval 57"/>
              <p:cNvSpPr/>
              <p:nvPr/>
            </p:nvSpPr>
            <p:spPr>
              <a:xfrm>
                <a:off x="4974787" y="2167263"/>
                <a:ext cx="587403" cy="587405"/>
              </a:xfrm>
              <a:prstGeom prst="ellipse">
                <a:avLst/>
              </a:prstGeom>
              <a:solidFill>
                <a:srgbClr val="ACBAD7"/>
              </a:solidFill>
              <a:ln>
                <a:noFill/>
              </a:ln>
              <a:effectLst/>
              <a:scene3d>
                <a:camera prst="orthographicFront">
                  <a:rot lat="0" lon="0" rev="0"/>
                </a:camera>
                <a:lightRig rig="threePt" dir="t"/>
              </a:scene3d>
              <a:sp3d>
                <a:bevelT w="762000" h="762000"/>
                <a:bevelB w="762000" h="7620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Up Arrow 58"/>
              <p:cNvSpPr/>
              <p:nvPr/>
            </p:nvSpPr>
            <p:spPr>
              <a:xfrm flipH="1">
                <a:off x="5147753" y="2007351"/>
                <a:ext cx="241454" cy="907227"/>
              </a:xfrm>
              <a:prstGeom prst="upArrow">
                <a:avLst>
                  <a:gd name="adj1" fmla="val 50000"/>
                  <a:gd name="adj2" fmla="val 120270"/>
                </a:avLst>
              </a:prstGeom>
              <a:solidFill>
                <a:srgbClr val="FF0000"/>
              </a:solidFill>
              <a:ln>
                <a:noFill/>
              </a:ln>
              <a:effectLst/>
              <a:scene3d>
                <a:camera prst="orthographicFront">
                  <a:rot lat="0" lon="0" rev="0"/>
                </a:camera>
                <a:lightRig rig="threePt" dir="t"/>
              </a:scene3d>
              <a:sp3d>
                <a:bevelT w="152400" h="152400"/>
                <a:bevelB w="1524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Oval 59"/>
              <p:cNvSpPr/>
              <p:nvPr/>
            </p:nvSpPr>
            <p:spPr>
              <a:xfrm>
                <a:off x="5374643" y="2165686"/>
                <a:ext cx="587403" cy="587404"/>
              </a:xfrm>
              <a:prstGeom prst="ellipse">
                <a:avLst/>
              </a:prstGeom>
              <a:solidFill>
                <a:srgbClr val="ACBAD7"/>
              </a:solidFill>
              <a:ln>
                <a:noFill/>
              </a:ln>
              <a:effectLst/>
              <a:scene3d>
                <a:camera prst="orthographicFront">
                  <a:rot lat="0" lon="0" rev="0"/>
                </a:camera>
                <a:lightRig rig="threePt" dir="t"/>
              </a:scene3d>
              <a:sp3d>
                <a:bevelT w="762000" h="762000"/>
                <a:bevelB w="762000" h="7620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1" name="Up Arrow 60"/>
              <p:cNvSpPr/>
              <p:nvPr/>
            </p:nvSpPr>
            <p:spPr>
              <a:xfrm flipH="1">
                <a:off x="5547618" y="2005774"/>
                <a:ext cx="241455" cy="907227"/>
              </a:xfrm>
              <a:prstGeom prst="upArrow">
                <a:avLst>
                  <a:gd name="adj1" fmla="val 50000"/>
                  <a:gd name="adj2" fmla="val 120270"/>
                </a:avLst>
              </a:prstGeom>
              <a:solidFill>
                <a:srgbClr val="0000FF"/>
              </a:solidFill>
              <a:ln>
                <a:noFill/>
              </a:ln>
              <a:effectLst/>
              <a:scene3d>
                <a:camera prst="orthographicFront">
                  <a:rot lat="0" lon="0" rev="0"/>
                </a:camera>
                <a:lightRig rig="threePt" dir="t"/>
              </a:scene3d>
              <a:sp3d>
                <a:bevelT w="152400" h="152400"/>
                <a:bevelB w="1524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2" name="Oval 61"/>
              <p:cNvSpPr/>
              <p:nvPr/>
            </p:nvSpPr>
            <p:spPr>
              <a:xfrm>
                <a:off x="5765344" y="2165686"/>
                <a:ext cx="587403" cy="587404"/>
              </a:xfrm>
              <a:prstGeom prst="ellipse">
                <a:avLst/>
              </a:prstGeom>
              <a:solidFill>
                <a:srgbClr val="ACBAD7"/>
              </a:solidFill>
              <a:ln>
                <a:noFill/>
              </a:ln>
              <a:effectLst/>
              <a:scene3d>
                <a:camera prst="orthographicFront">
                  <a:rot lat="0" lon="0" rev="0"/>
                </a:camera>
                <a:lightRig rig="threePt" dir="t"/>
              </a:scene3d>
              <a:sp3d>
                <a:bevelT w="762000" h="762000"/>
                <a:bevelB w="762000" h="7620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3" name="Up Arrow 62"/>
              <p:cNvSpPr/>
              <p:nvPr/>
            </p:nvSpPr>
            <p:spPr>
              <a:xfrm flipV="1">
                <a:off x="5938318" y="2005774"/>
                <a:ext cx="241455" cy="907227"/>
              </a:xfrm>
              <a:prstGeom prst="upArrow">
                <a:avLst>
                  <a:gd name="adj1" fmla="val 50000"/>
                  <a:gd name="adj2" fmla="val 120270"/>
                </a:avLst>
              </a:prstGeom>
              <a:solidFill>
                <a:srgbClr val="00FF00"/>
              </a:solidFill>
              <a:ln>
                <a:noFill/>
              </a:ln>
              <a:effectLst/>
              <a:scene3d>
                <a:camera prst="orthographicFront">
                  <a:rot lat="0" lon="0" rev="0"/>
                </a:camera>
                <a:lightRig rig="threePt" dir="t"/>
              </a:scene3d>
              <a:sp3d>
                <a:bevelT w="152400" h="152400"/>
                <a:bevelB w="1524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4" name="Oval 63"/>
              <p:cNvSpPr/>
              <p:nvPr/>
            </p:nvSpPr>
            <p:spPr>
              <a:xfrm>
                <a:off x="6156044" y="2165686"/>
                <a:ext cx="587403" cy="587404"/>
              </a:xfrm>
              <a:prstGeom prst="ellipse">
                <a:avLst/>
              </a:prstGeom>
              <a:solidFill>
                <a:srgbClr val="ACBAD7"/>
              </a:solidFill>
              <a:ln>
                <a:noFill/>
              </a:ln>
              <a:effectLst/>
              <a:scene3d>
                <a:camera prst="orthographicFront">
                  <a:rot lat="0" lon="0" rev="0"/>
                </a:camera>
                <a:lightRig rig="threePt" dir="t"/>
              </a:scene3d>
              <a:sp3d>
                <a:bevelT w="762000" h="762000"/>
                <a:bevelB w="762000" h="7620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5" name="Up Arrow 64"/>
              <p:cNvSpPr/>
              <p:nvPr/>
            </p:nvSpPr>
            <p:spPr>
              <a:xfrm flipH="1">
                <a:off x="6329019" y="2005774"/>
                <a:ext cx="241455" cy="907227"/>
              </a:xfrm>
              <a:prstGeom prst="upArrow">
                <a:avLst>
                  <a:gd name="adj1" fmla="val 50000"/>
                  <a:gd name="adj2" fmla="val 120270"/>
                </a:avLst>
              </a:prstGeom>
              <a:solidFill>
                <a:srgbClr val="FF0000"/>
              </a:solidFill>
              <a:ln>
                <a:noFill/>
              </a:ln>
              <a:effectLst/>
              <a:scene3d>
                <a:camera prst="orthographicFront">
                  <a:rot lat="0" lon="0" rev="0"/>
                </a:camera>
                <a:lightRig rig="threePt" dir="t"/>
              </a:scene3d>
              <a:sp3d>
                <a:bevelT w="152400" h="152400"/>
                <a:bevelB w="1524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6" name="Oval 65"/>
              <p:cNvSpPr/>
              <p:nvPr/>
            </p:nvSpPr>
            <p:spPr>
              <a:xfrm>
                <a:off x="6546745" y="2165686"/>
                <a:ext cx="587403" cy="587404"/>
              </a:xfrm>
              <a:prstGeom prst="ellipse">
                <a:avLst/>
              </a:prstGeom>
              <a:solidFill>
                <a:srgbClr val="ACBAD7"/>
              </a:solidFill>
              <a:ln>
                <a:noFill/>
              </a:ln>
              <a:effectLst/>
              <a:scene3d>
                <a:camera prst="orthographicFront">
                  <a:rot lat="0" lon="0" rev="0"/>
                </a:camera>
                <a:lightRig rig="threePt" dir="t"/>
              </a:scene3d>
              <a:sp3d>
                <a:bevelT w="762000" h="762000"/>
                <a:bevelB w="762000" h="7620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7" name="Up Arrow 66"/>
              <p:cNvSpPr/>
              <p:nvPr/>
            </p:nvSpPr>
            <p:spPr>
              <a:xfrm>
                <a:off x="6719720" y="2005774"/>
                <a:ext cx="241455" cy="907227"/>
              </a:xfrm>
              <a:prstGeom prst="upArrow">
                <a:avLst>
                  <a:gd name="adj1" fmla="val 50000"/>
                  <a:gd name="adj2" fmla="val 120270"/>
                </a:avLst>
              </a:prstGeom>
              <a:solidFill>
                <a:srgbClr val="0000FF"/>
              </a:solidFill>
              <a:ln>
                <a:noFill/>
              </a:ln>
              <a:effectLst/>
              <a:scene3d>
                <a:camera prst="orthographicFront">
                  <a:rot lat="0" lon="0" rev="0"/>
                </a:camera>
                <a:lightRig rig="threePt" dir="t"/>
              </a:scene3d>
              <a:sp3d>
                <a:bevelT w="152400" h="152400"/>
                <a:bevelB w="1524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8" name="Oval 67"/>
              <p:cNvSpPr/>
              <p:nvPr/>
            </p:nvSpPr>
            <p:spPr>
              <a:xfrm>
                <a:off x="6937447" y="2165686"/>
                <a:ext cx="587403" cy="587404"/>
              </a:xfrm>
              <a:prstGeom prst="ellipse">
                <a:avLst/>
              </a:prstGeom>
              <a:solidFill>
                <a:srgbClr val="ACBAD7"/>
              </a:solidFill>
              <a:ln>
                <a:noFill/>
              </a:ln>
              <a:effectLst/>
              <a:scene3d>
                <a:camera prst="orthographicFront">
                  <a:rot lat="0" lon="0" rev="0"/>
                </a:camera>
                <a:lightRig rig="threePt" dir="t"/>
              </a:scene3d>
              <a:sp3d>
                <a:bevelT w="762000" h="762000"/>
                <a:bevelB w="762000" h="7620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9" name="Up Arrow 68"/>
              <p:cNvSpPr/>
              <p:nvPr/>
            </p:nvSpPr>
            <p:spPr>
              <a:xfrm flipV="1">
                <a:off x="7110421" y="2005774"/>
                <a:ext cx="241455" cy="907227"/>
              </a:xfrm>
              <a:prstGeom prst="upArrow">
                <a:avLst>
                  <a:gd name="adj1" fmla="val 50000"/>
                  <a:gd name="adj2" fmla="val 120270"/>
                </a:avLst>
              </a:prstGeom>
              <a:solidFill>
                <a:srgbClr val="00FF00"/>
              </a:solidFill>
              <a:ln>
                <a:noFill/>
              </a:ln>
              <a:effectLst/>
              <a:scene3d>
                <a:camera prst="orthographicFront">
                  <a:rot lat="0" lon="0" rev="0"/>
                </a:camera>
                <a:lightRig rig="threePt" dir="t"/>
              </a:scene3d>
              <a:sp3d>
                <a:bevelT w="152400" h="152400"/>
                <a:bevelB w="1524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0" name="Oval 69"/>
              <p:cNvSpPr/>
              <p:nvPr/>
            </p:nvSpPr>
            <p:spPr>
              <a:xfrm>
                <a:off x="7328148" y="2165686"/>
                <a:ext cx="587403" cy="587404"/>
              </a:xfrm>
              <a:prstGeom prst="ellipse">
                <a:avLst/>
              </a:prstGeom>
              <a:solidFill>
                <a:srgbClr val="ACBAD7"/>
              </a:solidFill>
              <a:ln>
                <a:noFill/>
              </a:ln>
              <a:effectLst/>
              <a:scene3d>
                <a:camera prst="orthographicFront">
                  <a:rot lat="0" lon="0" rev="0"/>
                </a:camera>
                <a:lightRig rig="threePt" dir="t"/>
              </a:scene3d>
              <a:sp3d>
                <a:bevelT w="762000" h="762000"/>
                <a:bevelB w="762000" h="7620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1" name="Up Arrow 70"/>
              <p:cNvSpPr/>
              <p:nvPr/>
            </p:nvSpPr>
            <p:spPr>
              <a:xfrm>
                <a:off x="7501122" y="2005774"/>
                <a:ext cx="241455" cy="907227"/>
              </a:xfrm>
              <a:prstGeom prst="upArrow">
                <a:avLst>
                  <a:gd name="adj1" fmla="val 50000"/>
                  <a:gd name="adj2" fmla="val 120270"/>
                </a:avLst>
              </a:prstGeom>
              <a:solidFill>
                <a:srgbClr val="FF0000"/>
              </a:solidFill>
              <a:ln>
                <a:noFill/>
              </a:ln>
              <a:effectLst/>
              <a:scene3d>
                <a:camera prst="orthographicFront">
                  <a:rot lat="0" lon="0" rev="0"/>
                </a:camera>
                <a:lightRig rig="threePt" dir="t"/>
              </a:scene3d>
              <a:sp3d>
                <a:bevelT w="152400" h="152400"/>
                <a:bevelB w="1524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2" name="Oval 71"/>
              <p:cNvSpPr/>
              <p:nvPr/>
            </p:nvSpPr>
            <p:spPr>
              <a:xfrm>
                <a:off x="7718848" y="2165686"/>
                <a:ext cx="587403" cy="587404"/>
              </a:xfrm>
              <a:prstGeom prst="ellipse">
                <a:avLst/>
              </a:prstGeom>
              <a:solidFill>
                <a:srgbClr val="ACBAD7"/>
              </a:solidFill>
              <a:ln>
                <a:noFill/>
              </a:ln>
              <a:effectLst/>
              <a:scene3d>
                <a:camera prst="orthographicFront">
                  <a:rot lat="0" lon="0" rev="0"/>
                </a:camera>
                <a:lightRig rig="threePt" dir="t"/>
              </a:scene3d>
              <a:sp3d>
                <a:bevelT w="762000" h="762000"/>
                <a:bevelB w="762000" h="7620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3" name="Up Arrow 72"/>
              <p:cNvSpPr/>
              <p:nvPr/>
            </p:nvSpPr>
            <p:spPr>
              <a:xfrm>
                <a:off x="7891823" y="2005774"/>
                <a:ext cx="241455" cy="907227"/>
              </a:xfrm>
              <a:prstGeom prst="upArrow">
                <a:avLst>
                  <a:gd name="adj1" fmla="val 50000"/>
                  <a:gd name="adj2" fmla="val 120270"/>
                </a:avLst>
              </a:prstGeom>
              <a:solidFill>
                <a:srgbClr val="0000FF"/>
              </a:solidFill>
              <a:ln>
                <a:noFill/>
              </a:ln>
              <a:effectLst/>
              <a:scene3d>
                <a:camera prst="orthographicFront">
                  <a:rot lat="0" lon="0" rev="0"/>
                </a:camera>
                <a:lightRig rig="threePt" dir="t"/>
              </a:scene3d>
              <a:sp3d>
                <a:bevelT w="152400" h="152400"/>
                <a:bevelB w="1524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4" name="Oval 73"/>
              <p:cNvSpPr/>
              <p:nvPr/>
            </p:nvSpPr>
            <p:spPr>
              <a:xfrm>
                <a:off x="8109548" y="2165686"/>
                <a:ext cx="587403" cy="587404"/>
              </a:xfrm>
              <a:prstGeom prst="ellipse">
                <a:avLst/>
              </a:prstGeom>
              <a:solidFill>
                <a:srgbClr val="ACBAD7"/>
              </a:solidFill>
              <a:ln>
                <a:noFill/>
              </a:ln>
              <a:effectLst/>
              <a:scene3d>
                <a:camera prst="orthographicFront">
                  <a:rot lat="0" lon="0" rev="0"/>
                </a:camera>
                <a:lightRig rig="threePt" dir="t"/>
              </a:scene3d>
              <a:sp3d>
                <a:bevelT w="762000" h="762000"/>
                <a:bevelB w="762000" h="7620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5" name="Up Arrow 74"/>
              <p:cNvSpPr/>
              <p:nvPr/>
            </p:nvSpPr>
            <p:spPr>
              <a:xfrm flipH="1" flipV="1">
                <a:off x="8282522" y="2005774"/>
                <a:ext cx="241455" cy="907227"/>
              </a:xfrm>
              <a:prstGeom prst="upArrow">
                <a:avLst>
                  <a:gd name="adj1" fmla="val 50000"/>
                  <a:gd name="adj2" fmla="val 120270"/>
                </a:avLst>
              </a:prstGeom>
              <a:solidFill>
                <a:srgbClr val="00FF00"/>
              </a:solidFill>
              <a:ln>
                <a:noFill/>
              </a:ln>
              <a:effectLst/>
              <a:scene3d>
                <a:camera prst="orthographicFront">
                  <a:rot lat="0" lon="0" rev="0"/>
                </a:camera>
                <a:lightRig rig="threePt" dir="t"/>
              </a:scene3d>
              <a:sp3d>
                <a:bevelT w="152400" h="152400"/>
                <a:bevelB w="1524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77" name="TextBox 76"/>
            <p:cNvSpPr txBox="1"/>
            <p:nvPr/>
          </p:nvSpPr>
          <p:spPr>
            <a:xfrm>
              <a:off x="6190134" y="2402130"/>
              <a:ext cx="1963266" cy="530945"/>
            </a:xfrm>
            <a:prstGeom prst="rect">
              <a:avLst/>
            </a:prstGeom>
            <a:noFill/>
          </p:spPr>
          <p:txBody>
            <a:bodyPr wrap="none" rtlCol="0">
              <a:spAutoFit/>
            </a:bodyPr>
            <a:lstStyle/>
            <a:p>
              <a:r>
                <a:rPr lang="en-US" sz="1600" dirty="0" err="1" smtClean="0"/>
                <a:t>Ising</a:t>
              </a:r>
              <a:r>
                <a:rPr lang="en-US" sz="1600" dirty="0" smtClean="0"/>
                <a:t> magnet</a:t>
              </a:r>
              <a:endParaRPr lang="en-US" sz="1600" dirty="0"/>
            </a:p>
          </p:txBody>
        </p:sp>
        <p:sp>
          <p:nvSpPr>
            <p:cNvPr id="78" name="Up Arrow 77"/>
            <p:cNvSpPr/>
            <p:nvPr/>
          </p:nvSpPr>
          <p:spPr>
            <a:xfrm rot="16200000" flipH="1">
              <a:off x="5834368" y="3080350"/>
              <a:ext cx="258367" cy="970774"/>
            </a:xfrm>
            <a:prstGeom prst="upArrow">
              <a:avLst>
                <a:gd name="adj1" fmla="val 50000"/>
                <a:gd name="adj2" fmla="val 120270"/>
              </a:avLst>
            </a:prstGeom>
            <a:solidFill>
              <a:schemeClr val="accent6">
                <a:lumMod val="75000"/>
              </a:schemeClr>
            </a:solidFill>
            <a:ln>
              <a:noFill/>
            </a:ln>
            <a:effectLst/>
            <a:scene3d>
              <a:camera prst="orthographicFront">
                <a:rot lat="0" lon="0" rev="0"/>
              </a:camera>
              <a:lightRig rig="threePt" dir="t"/>
            </a:scene3d>
            <a:sp3d>
              <a:bevelT w="152400" h="152400"/>
              <a:bevelB w="152400" h="152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9" name="TextBox 78"/>
            <p:cNvSpPr txBox="1"/>
            <p:nvPr/>
          </p:nvSpPr>
          <p:spPr>
            <a:xfrm>
              <a:off x="6375417" y="3266714"/>
              <a:ext cx="1650123" cy="482678"/>
            </a:xfrm>
            <a:prstGeom prst="rect">
              <a:avLst/>
            </a:prstGeom>
            <a:noFill/>
          </p:spPr>
          <p:txBody>
            <a:bodyPr wrap="none" rtlCol="0">
              <a:spAutoFit/>
            </a:bodyPr>
            <a:lstStyle/>
            <a:p>
              <a:r>
                <a:rPr lang="en-US" sz="1400" dirty="0"/>
                <a:t>o</a:t>
              </a:r>
              <a:r>
                <a:rPr lang="en-US" sz="1400" dirty="0" smtClean="0"/>
                <a:t>scillating B</a:t>
              </a:r>
              <a:endParaRPr lang="en-US" sz="1400" dirty="0"/>
            </a:p>
          </p:txBody>
        </p:sp>
        <p:graphicFrame>
          <p:nvGraphicFramePr>
            <p:cNvPr id="80" name="Object 2"/>
            <p:cNvGraphicFramePr>
              <a:graphicFrameLocks noChangeAspect="1"/>
            </p:cNvGraphicFramePr>
            <p:nvPr>
              <p:extLst>
                <p:ext uri="{D42A27DB-BD31-4B8C-83A1-F6EECF244321}">
                  <p14:modId xmlns:p14="http://schemas.microsoft.com/office/powerpoint/2010/main" val="1384775464"/>
                </p:ext>
              </p:extLst>
            </p:nvPr>
          </p:nvGraphicFramePr>
          <p:xfrm>
            <a:off x="5572524" y="3614068"/>
            <a:ext cx="2445374" cy="1872332"/>
          </p:xfrm>
          <a:graphic>
            <a:graphicData uri="http://schemas.openxmlformats.org/presentationml/2006/ole">
              <mc:AlternateContent xmlns:mc="http://schemas.openxmlformats.org/markup-compatibility/2006">
                <mc:Choice xmlns:v="urn:schemas-microsoft-com:vml" Requires="v">
                  <p:oleObj spid="_x0000_s5138" name="Graph" r:id="rId3" imgW="3901320" imgH="2986920" progId="">
                    <p:embed/>
                  </p:oleObj>
                </mc:Choice>
                <mc:Fallback>
                  <p:oleObj name="Graph" r:id="rId3" imgW="3901320" imgH="29869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524" y="3614068"/>
                          <a:ext cx="2445374" cy="18723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 name="Rectangle 80"/>
            <p:cNvSpPr/>
            <p:nvPr/>
          </p:nvSpPr>
          <p:spPr>
            <a:xfrm>
              <a:off x="6396406" y="4609915"/>
              <a:ext cx="1306895" cy="458544"/>
            </a:xfrm>
            <a:prstGeom prst="rect">
              <a:avLst/>
            </a:prstGeom>
          </p:spPr>
          <p:txBody>
            <a:bodyPr wrap="square">
              <a:spAutoFit/>
            </a:bodyPr>
            <a:lstStyle/>
            <a:p>
              <a:r>
                <a:rPr lang="en-US" sz="1300" b="1" dirty="0" smtClean="0"/>
                <a:t>Ca</a:t>
              </a:r>
              <a:r>
                <a:rPr lang="en-US" sz="1300" b="1" baseline="-25000" dirty="0" smtClean="0"/>
                <a:t>3</a:t>
              </a:r>
              <a:r>
                <a:rPr lang="en-US" sz="1300" b="1" dirty="0" smtClean="0"/>
                <a:t>Co</a:t>
              </a:r>
              <a:r>
                <a:rPr lang="en-US" sz="1300" b="1" baseline="-25000" dirty="0" smtClean="0"/>
                <a:t>2</a:t>
              </a:r>
              <a:r>
                <a:rPr lang="en-US" sz="1300" b="1" dirty="0" smtClean="0"/>
                <a:t>O</a:t>
              </a:r>
              <a:r>
                <a:rPr lang="en-US" sz="1300" b="1" baseline="-25000" dirty="0" smtClean="0"/>
                <a:t>6</a:t>
              </a:r>
              <a:endParaRPr lang="en-US" sz="1300" dirty="0"/>
            </a:p>
          </p:txBody>
        </p:sp>
      </p:grpSp>
      <p:grpSp>
        <p:nvGrpSpPr>
          <p:cNvPr id="5" name="Group 4"/>
          <p:cNvGrpSpPr/>
          <p:nvPr/>
        </p:nvGrpSpPr>
        <p:grpSpPr>
          <a:xfrm>
            <a:off x="4600830" y="1622235"/>
            <a:ext cx="4252653" cy="3224269"/>
            <a:chOff x="296228" y="2133600"/>
            <a:chExt cx="4252653" cy="3224269"/>
          </a:xfrm>
        </p:grpSpPr>
        <p:sp>
          <p:nvSpPr>
            <p:cNvPr id="20" name="CustomShape 2"/>
            <p:cNvSpPr/>
            <p:nvPr/>
          </p:nvSpPr>
          <p:spPr>
            <a:xfrm>
              <a:off x="447110" y="3153220"/>
              <a:ext cx="1775464" cy="1328900"/>
            </a:xfrm>
            <a:prstGeom prst="rect">
              <a:avLst/>
            </a:prstGeom>
            <a:blipFill>
              <a:blip r:embed="rId5"/>
              <a:stretch>
                <a:fillRect/>
              </a:stretch>
            </a:blipFill>
            <a:ln>
              <a:noFill/>
            </a:ln>
          </p:spPr>
          <p:txBody>
            <a:bodyPr/>
            <a:lstStyle/>
            <a:p>
              <a:endParaRPr lang="en-US"/>
            </a:p>
          </p:txBody>
        </p:sp>
        <p:sp>
          <p:nvSpPr>
            <p:cNvPr id="21" name="TextBox 20"/>
            <p:cNvSpPr txBox="1"/>
            <p:nvPr/>
          </p:nvSpPr>
          <p:spPr>
            <a:xfrm>
              <a:off x="296228" y="4363718"/>
              <a:ext cx="2519876" cy="868820"/>
            </a:xfrm>
            <a:prstGeom prst="rect">
              <a:avLst/>
            </a:prstGeom>
            <a:noFill/>
          </p:spPr>
          <p:txBody>
            <a:bodyPr wrap="square" rtlCol="0">
              <a:spAutoFit/>
            </a:bodyPr>
            <a:lstStyle/>
            <a:p>
              <a:r>
                <a:rPr lang="en-US" sz="1500" dirty="0" smtClean="0"/>
                <a:t>Superconducting </a:t>
              </a:r>
              <a:r>
                <a:rPr lang="en-US" sz="1500" dirty="0" err="1" smtClean="0"/>
                <a:t>qubits</a:t>
              </a:r>
              <a:r>
                <a:rPr lang="en-US" sz="1500" dirty="0" smtClean="0"/>
                <a:t> &gt; 500</a:t>
              </a:r>
              <a:endParaRPr lang="en-US" sz="1500" dirty="0"/>
            </a:p>
          </p:txBody>
        </p:sp>
        <p:pic>
          <p:nvPicPr>
            <p:cNvPr id="22" name="Picture 21" descr="chimeraFigGo.pd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7400" y="2133600"/>
              <a:ext cx="2491481" cy="3224269"/>
            </a:xfrm>
            <a:prstGeom prst="rect">
              <a:avLst/>
            </a:prstGeom>
          </p:spPr>
        </p:pic>
        <p:sp>
          <p:nvSpPr>
            <p:cNvPr id="23" name="Oval 22"/>
            <p:cNvSpPr/>
            <p:nvPr/>
          </p:nvSpPr>
          <p:spPr>
            <a:xfrm>
              <a:off x="3163146" y="3309184"/>
              <a:ext cx="347049" cy="407423"/>
            </a:xfrm>
            <a:prstGeom prst="ellipse">
              <a:avLst/>
            </a:prstGeom>
            <a:no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Connector 23"/>
            <p:cNvCxnSpPr>
              <a:stCxn id="23" idx="0"/>
            </p:cNvCxnSpPr>
            <p:nvPr/>
          </p:nvCxnSpPr>
          <p:spPr>
            <a:xfrm flipH="1" flipV="1">
              <a:off x="2212534" y="3188467"/>
              <a:ext cx="1124137" cy="12071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endCxn id="23" idx="4"/>
            </p:cNvCxnSpPr>
            <p:nvPr/>
          </p:nvCxnSpPr>
          <p:spPr>
            <a:xfrm flipV="1">
              <a:off x="2197446" y="3716608"/>
              <a:ext cx="1139225" cy="73939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50" name="Picture 49"/>
            <p:cNvPicPr>
              <a:picLocks noChangeAspect="1"/>
            </p:cNvPicPr>
            <p:nvPr/>
          </p:nvPicPr>
          <p:blipFill>
            <a:blip r:embed="rId7"/>
            <a:stretch>
              <a:fillRect/>
            </a:stretch>
          </p:blipFill>
          <p:spPr>
            <a:xfrm>
              <a:off x="445125" y="2777403"/>
              <a:ext cx="919820" cy="306866"/>
            </a:xfrm>
            <a:prstGeom prst="rect">
              <a:avLst/>
            </a:prstGeom>
          </p:spPr>
        </p:pic>
        <p:pic>
          <p:nvPicPr>
            <p:cNvPr id="51" name="Picture 50"/>
            <p:cNvPicPr>
              <a:picLocks noChangeAspect="1"/>
            </p:cNvPicPr>
            <p:nvPr/>
          </p:nvPicPr>
          <p:blipFill>
            <a:blip r:embed="rId8"/>
            <a:stretch>
              <a:fillRect/>
            </a:stretch>
          </p:blipFill>
          <p:spPr>
            <a:xfrm>
              <a:off x="1440586" y="2699460"/>
              <a:ext cx="864616" cy="457075"/>
            </a:xfrm>
            <a:prstGeom prst="rect">
              <a:avLst/>
            </a:prstGeom>
          </p:spPr>
        </p:pic>
        <p:sp>
          <p:nvSpPr>
            <p:cNvPr id="82" name="TextBox 81"/>
            <p:cNvSpPr txBox="1"/>
            <p:nvPr/>
          </p:nvSpPr>
          <p:spPr>
            <a:xfrm>
              <a:off x="2590690" y="4930754"/>
              <a:ext cx="821371" cy="369332"/>
            </a:xfrm>
            <a:prstGeom prst="rect">
              <a:avLst/>
            </a:prstGeom>
            <a:noFill/>
          </p:spPr>
          <p:txBody>
            <a:bodyPr wrap="none" rtlCol="0">
              <a:spAutoFit/>
            </a:bodyPr>
            <a:lstStyle/>
            <a:p>
              <a:r>
                <a:rPr lang="en-US" dirty="0" err="1" smtClean="0"/>
                <a:t>Dwave</a:t>
              </a:r>
              <a:endParaRPr lang="en-US" dirty="0"/>
            </a:p>
          </p:txBody>
        </p:sp>
      </p:grpSp>
      <p:sp>
        <p:nvSpPr>
          <p:cNvPr id="4" name="TextBox 3"/>
          <p:cNvSpPr txBox="1"/>
          <p:nvPr/>
        </p:nvSpPr>
        <p:spPr>
          <a:xfrm>
            <a:off x="440659" y="5043716"/>
            <a:ext cx="7192995" cy="1200329"/>
          </a:xfrm>
          <a:prstGeom prst="rect">
            <a:avLst/>
          </a:prstGeom>
          <a:noFill/>
        </p:spPr>
        <p:txBody>
          <a:bodyPr wrap="none" rtlCol="0">
            <a:spAutoFit/>
          </a:bodyPr>
          <a:lstStyle/>
          <a:p>
            <a:pPr marL="285750" indent="-285750">
              <a:buFont typeface="Arial" panose="020B0604020202020204" pitchFamily="34" charset="0"/>
              <a:buChar char="•"/>
            </a:pPr>
            <a:r>
              <a:rPr lang="en-US" dirty="0" smtClean="0"/>
              <a:t>Cast problem as quadratic unconstrained binary optimization form</a:t>
            </a:r>
          </a:p>
          <a:p>
            <a:pPr marL="285750" indent="-285750">
              <a:buFont typeface="Arial" panose="020B0604020202020204" pitchFamily="34" charset="0"/>
              <a:buChar char="•"/>
            </a:pPr>
            <a:r>
              <a:rPr lang="en-US" dirty="0" smtClean="0"/>
              <a:t>Map problem onto </a:t>
            </a:r>
            <a:r>
              <a:rPr lang="en-US" dirty="0" err="1"/>
              <a:t>I</a:t>
            </a:r>
            <a:r>
              <a:rPr lang="en-US" dirty="0" err="1" smtClean="0"/>
              <a:t>sing</a:t>
            </a:r>
            <a:r>
              <a:rPr lang="en-US" dirty="0" smtClean="0"/>
              <a:t> Hamiltonian (specify couplings, field, …)</a:t>
            </a:r>
          </a:p>
          <a:p>
            <a:pPr marL="285750" indent="-285750">
              <a:buFont typeface="Arial" panose="020B0604020202020204" pitchFamily="34" charset="0"/>
              <a:buChar char="•"/>
            </a:pPr>
            <a:r>
              <a:rPr lang="en-US" dirty="0" smtClean="0"/>
              <a:t>Anneal the physical qubit system</a:t>
            </a:r>
          </a:p>
          <a:p>
            <a:pPr marL="285750" indent="-285750">
              <a:buFont typeface="Arial" panose="020B0604020202020204" pitchFamily="34" charset="0"/>
              <a:buChar char="•"/>
            </a:pPr>
            <a:r>
              <a:rPr lang="en-US" dirty="0" smtClean="0"/>
              <a:t>“Read out” the ground state</a:t>
            </a:r>
            <a:endParaRPr lang="en-US" dirty="0"/>
          </a:p>
        </p:txBody>
      </p:sp>
      <p:sp>
        <p:nvSpPr>
          <p:cNvPr id="7" name="TextBox 6"/>
          <p:cNvSpPr txBox="1"/>
          <p:nvPr/>
        </p:nvSpPr>
        <p:spPr>
          <a:xfrm>
            <a:off x="3305866" y="3282554"/>
            <a:ext cx="587020" cy="584775"/>
          </a:xfrm>
          <a:prstGeom prst="rect">
            <a:avLst/>
          </a:prstGeom>
          <a:noFill/>
        </p:spPr>
        <p:txBody>
          <a:bodyPr wrap="none" rtlCol="0">
            <a:spAutoFit/>
          </a:bodyPr>
          <a:lstStyle/>
          <a:p>
            <a:r>
              <a:rPr lang="en-US" sz="3200" dirty="0" smtClean="0">
                <a:sym typeface="Wingdings" panose="05000000000000000000" pitchFamily="2" charset="2"/>
              </a:rPr>
              <a:t></a:t>
            </a:r>
            <a:endParaRPr lang="en-US" sz="3200" dirty="0"/>
          </a:p>
        </p:txBody>
      </p:sp>
    </p:spTree>
    <p:extLst>
      <p:ext uri="{BB962C8B-B14F-4D97-AF65-F5344CB8AC3E}">
        <p14:creationId xmlns:p14="http://schemas.microsoft.com/office/powerpoint/2010/main" val="258518238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91600" cy="1143000"/>
          </a:xfrm>
        </p:spPr>
        <p:txBody>
          <a:bodyPr>
            <a:noAutofit/>
          </a:bodyPr>
          <a:lstStyle/>
          <a:p>
            <a:r>
              <a:rPr lang="en-US" sz="2800" dirty="0" smtClean="0"/>
              <a:t>Co-design, broadly defined, is required for success, and LANL has significant expertise and breadth</a:t>
            </a:r>
            <a:endParaRPr lang="en-US" sz="2800" dirty="0"/>
          </a:p>
        </p:txBody>
      </p:sp>
      <p:sp>
        <p:nvSpPr>
          <p:cNvPr id="3" name="Content Placeholder 2"/>
          <p:cNvSpPr>
            <a:spLocks noGrp="1"/>
          </p:cNvSpPr>
          <p:nvPr>
            <p:ph idx="1"/>
          </p:nvPr>
        </p:nvSpPr>
        <p:spPr>
          <a:xfrm>
            <a:off x="0" y="1600201"/>
            <a:ext cx="9067800" cy="4476750"/>
          </a:xfrm>
        </p:spPr>
        <p:txBody>
          <a:bodyPr>
            <a:normAutofit/>
          </a:bodyPr>
          <a:lstStyle/>
          <a:p>
            <a:r>
              <a:rPr lang="en-US" sz="2000" dirty="0" smtClean="0"/>
              <a:t>Partnerships and external engagement are important</a:t>
            </a:r>
          </a:p>
          <a:p>
            <a:pPr lvl="1"/>
            <a:r>
              <a:rPr lang="en-US" sz="2000" dirty="0" smtClean="0"/>
              <a:t>User facilities, Centers &amp; Institutes, industrial relationships a strength</a:t>
            </a:r>
          </a:p>
          <a:p>
            <a:pPr lvl="1"/>
            <a:r>
              <a:rPr lang="en-US" sz="2000" dirty="0" smtClean="0"/>
              <a:t>Beyond Moore is a problem well-suited to an ecosystem of Labs</a:t>
            </a:r>
          </a:p>
          <a:p>
            <a:r>
              <a:rPr lang="en-US" sz="2000" dirty="0" smtClean="0"/>
              <a:t>LANL has significant co-design expertise and breadth</a:t>
            </a:r>
          </a:p>
          <a:p>
            <a:pPr lvl="1"/>
            <a:r>
              <a:rPr lang="en-US" sz="2000" dirty="0" smtClean="0"/>
              <a:t>Our materials strategy emphasizes controlled functionality	</a:t>
            </a:r>
          </a:p>
          <a:p>
            <a:pPr lvl="2"/>
            <a:r>
              <a:rPr lang="en-US" sz="1600" dirty="0" smtClean="0"/>
              <a:t>With a particular focus on integrated nanomaterials and complex functional materials</a:t>
            </a:r>
          </a:p>
          <a:p>
            <a:pPr lvl="1"/>
            <a:r>
              <a:rPr lang="en-US" sz="2000" dirty="0" smtClean="0"/>
              <a:t>We have experience in translation and scaling</a:t>
            </a:r>
          </a:p>
          <a:p>
            <a:pPr lvl="2"/>
            <a:r>
              <a:rPr lang="en-US" sz="1600" dirty="0" smtClean="0"/>
              <a:t>Superconductivity Technology Center, Fuel Cells, Quantum Dots, Perovskite solar cells</a:t>
            </a:r>
          </a:p>
          <a:p>
            <a:pPr lvl="1"/>
            <a:r>
              <a:rPr lang="en-US" sz="2000" dirty="0" smtClean="0"/>
              <a:t>We are active in non-general-purpose algorithms and systems</a:t>
            </a:r>
          </a:p>
          <a:p>
            <a:pPr lvl="2"/>
            <a:r>
              <a:rPr lang="en-US" sz="1600" dirty="0" smtClean="0"/>
              <a:t>Probabilistic computing, resiliency, quantum algorithms, performance emulation</a:t>
            </a:r>
          </a:p>
          <a:p>
            <a:pPr lvl="1"/>
            <a:r>
              <a:rPr lang="en-US" sz="2000" dirty="0" smtClean="0"/>
              <a:t>Testbeds and technology exploration are central to our strategy</a:t>
            </a:r>
          </a:p>
          <a:p>
            <a:pPr lvl="2"/>
            <a:r>
              <a:rPr lang="en-US" sz="1600" dirty="0" smtClean="0"/>
              <a:t>Roadrunner</a:t>
            </a:r>
            <a:r>
              <a:rPr lang="en-US" sz="1600" smtClean="0"/>
              <a:t>, D-wave</a:t>
            </a:r>
            <a:r>
              <a:rPr lang="en-US" sz="1600" dirty="0" smtClean="0"/>
              <a:t>, Darwin, Trinity … </a:t>
            </a:r>
            <a:endParaRPr lang="en-US" sz="1600" dirty="0"/>
          </a:p>
          <a:p>
            <a:endParaRPr lang="en-US" dirty="0"/>
          </a:p>
        </p:txBody>
      </p:sp>
    </p:spTree>
    <p:extLst>
      <p:ext uri="{BB962C8B-B14F-4D97-AF65-F5344CB8AC3E}">
        <p14:creationId xmlns:p14="http://schemas.microsoft.com/office/powerpoint/2010/main" val="339174503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1" y="4966850"/>
            <a:ext cx="8795644" cy="1020318"/>
          </a:xfrm>
          <a:prstGeom prst="rect">
            <a:avLst/>
          </a:prstGeom>
          <a:gradFill flip="none" rotWithShape="1">
            <a:gsLst>
              <a:gs pos="0">
                <a:schemeClr val="bg2">
                  <a:lumMod val="40000"/>
                  <a:lumOff val="60000"/>
                  <a:alpha val="56000"/>
                </a:schemeClr>
              </a:gs>
              <a:gs pos="55000">
                <a:srgbClr val="FFFFFF">
                  <a:alpha val="0"/>
                </a:srgbClr>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buFont typeface="Wingdings" pitchFamily="-112" charset="2"/>
              <a:buChar char="§"/>
            </a:pPr>
            <a:endParaRPr lang="en-US">
              <a:solidFill>
                <a:srgbClr val="000000"/>
              </a:solidFill>
              <a:latin typeface="Arial" pitchFamily="-112" charset="0"/>
              <a:ea typeface="+mn-ea"/>
              <a:cs typeface="+mn-cs"/>
            </a:endParaRPr>
          </a:p>
        </p:txBody>
      </p:sp>
      <p:sp>
        <p:nvSpPr>
          <p:cNvPr id="2" name="Title 1"/>
          <p:cNvSpPr>
            <a:spLocks noGrp="1"/>
          </p:cNvSpPr>
          <p:nvPr>
            <p:ph type="title"/>
          </p:nvPr>
        </p:nvSpPr>
        <p:spPr>
          <a:xfrm>
            <a:off x="0" y="0"/>
            <a:ext cx="9144000" cy="1143000"/>
          </a:xfrm>
        </p:spPr>
        <p:txBody>
          <a:bodyPr/>
          <a:lstStyle/>
          <a:p>
            <a:r>
              <a:rPr lang="en-US" sz="2800" dirty="0" smtClean="0"/>
              <a:t>LDRD investment: Hybrid Quantum-Classical Computing </a:t>
            </a:r>
            <a:endParaRPr lang="en-US" sz="2800" dirty="0"/>
          </a:p>
        </p:txBody>
      </p:sp>
      <p:sp>
        <p:nvSpPr>
          <p:cNvPr id="3" name="Content Placeholder 2"/>
          <p:cNvSpPr>
            <a:spLocks noGrp="1"/>
          </p:cNvSpPr>
          <p:nvPr>
            <p:ph idx="1"/>
          </p:nvPr>
        </p:nvSpPr>
        <p:spPr>
          <a:xfrm>
            <a:off x="533401" y="2300048"/>
            <a:ext cx="5777745" cy="3027617"/>
          </a:xfrm>
        </p:spPr>
        <p:txBody>
          <a:bodyPr/>
          <a:lstStyle/>
          <a:p>
            <a:pPr marL="0" indent="0">
              <a:buNone/>
            </a:pPr>
            <a:r>
              <a:rPr lang="en-US" sz="1600" dirty="0" smtClean="0"/>
              <a:t>Technical Approach</a:t>
            </a:r>
          </a:p>
          <a:p>
            <a:r>
              <a:rPr lang="en-US" sz="1600" b="0" dirty="0" smtClean="0"/>
              <a:t>Develop </a:t>
            </a:r>
            <a:r>
              <a:rPr lang="en-US" sz="1600" b="0" dirty="0"/>
              <a:t>new algorithms for challenging optimization </a:t>
            </a:r>
            <a:r>
              <a:rPr lang="en-US" sz="1600" b="0" dirty="0" smtClean="0"/>
              <a:t>problems</a:t>
            </a:r>
            <a:endParaRPr lang="en-US" sz="1600" b="0" dirty="0"/>
          </a:p>
          <a:p>
            <a:r>
              <a:rPr lang="en-US" sz="1600" b="0" dirty="0" smtClean="0"/>
              <a:t>Develop </a:t>
            </a:r>
            <a:r>
              <a:rPr lang="en-US" sz="1600" b="0" dirty="0"/>
              <a:t>methods for benchmarking quantum </a:t>
            </a:r>
            <a:r>
              <a:rPr lang="en-US" sz="1600" b="0" dirty="0" err="1"/>
              <a:t>annealers</a:t>
            </a:r>
            <a:r>
              <a:rPr lang="en-US" sz="1600" b="0" dirty="0"/>
              <a:t> based on the dynamics of phase </a:t>
            </a:r>
            <a:r>
              <a:rPr lang="en-US" sz="1600" b="0" dirty="0" smtClean="0"/>
              <a:t>transitions</a:t>
            </a:r>
            <a:endParaRPr lang="en-US" sz="1600" b="0" dirty="0"/>
          </a:p>
          <a:p>
            <a:r>
              <a:rPr lang="en-US" sz="1600" b="0" dirty="0" smtClean="0"/>
              <a:t>Develop </a:t>
            </a:r>
            <a:r>
              <a:rPr lang="en-US" sz="1600" b="0" dirty="0"/>
              <a:t>a quantum programming compiler </a:t>
            </a:r>
          </a:p>
          <a:p>
            <a:r>
              <a:rPr lang="en-US" sz="1600" b="0" dirty="0" smtClean="0"/>
              <a:t>Conduct </a:t>
            </a:r>
            <a:r>
              <a:rPr lang="en-US" sz="1600" b="0" dirty="0"/>
              <a:t>laboratory experiments of quantum annealing on physical systems that are ubiquitous in </a:t>
            </a:r>
            <a:r>
              <a:rPr lang="en-US" sz="1600" b="0" dirty="0" smtClean="0"/>
              <a:t>optimization</a:t>
            </a:r>
            <a:endParaRPr lang="en-US" sz="1600" b="0" dirty="0"/>
          </a:p>
        </p:txBody>
      </p:sp>
      <p:sp>
        <p:nvSpPr>
          <p:cNvPr id="10" name="TextBox 9"/>
          <p:cNvSpPr txBox="1"/>
          <p:nvPr/>
        </p:nvSpPr>
        <p:spPr>
          <a:xfrm>
            <a:off x="400050" y="1313948"/>
            <a:ext cx="8343900" cy="830997"/>
          </a:xfrm>
          <a:prstGeom prst="rect">
            <a:avLst/>
          </a:prstGeom>
          <a:noFill/>
        </p:spPr>
        <p:txBody>
          <a:bodyPr wrap="square" rtlCol="0">
            <a:spAutoFit/>
          </a:bodyPr>
          <a:lstStyle/>
          <a:p>
            <a:pPr defTabSz="457200" fontAlgn="auto">
              <a:spcBef>
                <a:spcPts val="0"/>
              </a:spcBef>
              <a:spcAft>
                <a:spcPts val="0"/>
              </a:spcAft>
              <a:buClrTx/>
              <a:buSzTx/>
              <a:buFontTx/>
              <a:buNone/>
            </a:pPr>
            <a:r>
              <a:rPr lang="en-US" sz="1600" dirty="0">
                <a:solidFill>
                  <a:srgbClr val="000000"/>
                </a:solidFill>
                <a:latin typeface="Arial"/>
                <a:ea typeface="+mn-ea"/>
                <a:cs typeface="+mn-cs"/>
              </a:rPr>
              <a:t>Breakthroughs in quantum technologies have yielded “quantum </a:t>
            </a:r>
            <a:r>
              <a:rPr lang="en-US" sz="1600" dirty="0" err="1" smtClean="0">
                <a:solidFill>
                  <a:srgbClr val="000000"/>
                </a:solidFill>
                <a:latin typeface="Arial"/>
                <a:ea typeface="+mn-ea"/>
                <a:cs typeface="+mn-cs"/>
              </a:rPr>
              <a:t>annealers</a:t>
            </a:r>
            <a:r>
              <a:rPr lang="en-US" sz="1600" dirty="0" smtClean="0">
                <a:solidFill>
                  <a:srgbClr val="000000"/>
                </a:solidFill>
                <a:latin typeface="Arial"/>
                <a:ea typeface="+mn-ea"/>
                <a:cs typeface="+mn-cs"/>
              </a:rPr>
              <a:t>.” They hold promise in optimization challenges, but do not behave ideally, are not fault-tolerant, and are poorly characterized. </a:t>
            </a:r>
            <a:endParaRPr lang="en-US" sz="1600" dirty="0">
              <a:solidFill>
                <a:srgbClr val="000000"/>
              </a:solidFill>
              <a:latin typeface="Arial"/>
              <a:ea typeface="+mn-ea"/>
              <a:cs typeface="+mn-cs"/>
            </a:endParaRPr>
          </a:p>
        </p:txBody>
      </p:sp>
      <p:pic>
        <p:nvPicPr>
          <p:cNvPr id="13" name="Picture 12" descr="Screen Shot 2016-06-01 at 9.34.1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1146" y="2473908"/>
            <a:ext cx="2566153" cy="1748481"/>
          </a:xfrm>
          <a:prstGeom prst="rect">
            <a:avLst/>
          </a:prstGeom>
        </p:spPr>
      </p:pic>
    </p:spTree>
    <p:extLst>
      <p:ext uri="{BB962C8B-B14F-4D97-AF65-F5344CB8AC3E}">
        <p14:creationId xmlns:p14="http://schemas.microsoft.com/office/powerpoint/2010/main" val="169384552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974"/>
            <a:ext cx="9067800" cy="1143000"/>
          </a:xfrm>
        </p:spPr>
        <p:txBody>
          <a:bodyPr/>
          <a:lstStyle/>
          <a:p>
            <a:r>
              <a:rPr lang="en-US" sz="2800" dirty="0" smtClean="0"/>
              <a:t>Los Alamos has acquired a D-Wave 2 system in order to explore beyond CMOS technologies</a:t>
            </a:r>
            <a:endParaRPr lang="en-US" sz="2800" dirty="0"/>
          </a:p>
        </p:txBody>
      </p:sp>
      <p:sp>
        <p:nvSpPr>
          <p:cNvPr id="3" name="Content Placeholder 2"/>
          <p:cNvSpPr>
            <a:spLocks noGrp="1"/>
          </p:cNvSpPr>
          <p:nvPr>
            <p:ph idx="1"/>
          </p:nvPr>
        </p:nvSpPr>
        <p:spPr>
          <a:xfrm>
            <a:off x="152400" y="1197112"/>
            <a:ext cx="5867400" cy="4525963"/>
          </a:xfrm>
        </p:spPr>
        <p:txBody>
          <a:bodyPr/>
          <a:lstStyle/>
          <a:p>
            <a:pPr lvl="0"/>
            <a:r>
              <a:rPr lang="en-US" sz="2000" dirty="0" smtClean="0"/>
              <a:t>D-Wave 2 system (1000+ qubits)</a:t>
            </a:r>
          </a:p>
          <a:p>
            <a:pPr lvl="1"/>
            <a:r>
              <a:rPr lang="en-US" sz="2000" dirty="0" smtClean="0"/>
              <a:t>Quantum annealing and related applications</a:t>
            </a:r>
          </a:p>
          <a:p>
            <a:pPr lvl="1"/>
            <a:r>
              <a:rPr lang="en-US" sz="2000" dirty="0" smtClean="0"/>
              <a:t>Co-design of future technologies</a:t>
            </a:r>
          </a:p>
          <a:p>
            <a:pPr lvl="1"/>
            <a:r>
              <a:rPr lang="en-US" sz="2000" dirty="0" smtClean="0"/>
              <a:t>Installed @ LANL</a:t>
            </a:r>
          </a:p>
          <a:p>
            <a:r>
              <a:rPr lang="en-US" sz="2000" dirty="0" smtClean="0"/>
              <a:t>Shared resource usage model on open network</a:t>
            </a:r>
          </a:p>
          <a:p>
            <a:r>
              <a:rPr lang="en-US" sz="2000" dirty="0" smtClean="0"/>
              <a:t>Focus is to develop collaborative network of people and ideas</a:t>
            </a:r>
          </a:p>
          <a:p>
            <a:endParaRPr lang="en-US" sz="2000" dirty="0" smtClean="0"/>
          </a:p>
          <a:p>
            <a:r>
              <a:rPr lang="en-US" sz="2000" dirty="0" smtClean="0"/>
              <a:t>Reciprocal model at LLNL for neuromorphic </a:t>
            </a:r>
            <a:r>
              <a:rPr lang="en-US" sz="2000" dirty="0" err="1" smtClean="0"/>
              <a:t>TrueNorth</a:t>
            </a:r>
            <a:r>
              <a:rPr lang="en-US" sz="2000" dirty="0" smtClean="0"/>
              <a:t> machine</a:t>
            </a:r>
          </a:p>
          <a:p>
            <a:pPr lvl="1"/>
            <a:r>
              <a:rPr lang="en-US" sz="2000" dirty="0" smtClean="0"/>
              <a:t>LANL is also acquiring a neutral network testbed from </a:t>
            </a:r>
            <a:r>
              <a:rPr lang="en-US" sz="2000" dirty="0" err="1" smtClean="0"/>
              <a:t>Nvidia</a:t>
            </a:r>
            <a:endParaRPr lang="en-US" sz="2000" dirty="0"/>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324600" y="1737518"/>
            <a:ext cx="2743200" cy="3657600"/>
          </a:xfrm>
          <a:prstGeom prst="rect">
            <a:avLst/>
          </a:prstGeom>
        </p:spPr>
      </p:pic>
    </p:spTree>
    <p:extLst>
      <p:ext uri="{BB962C8B-B14F-4D97-AF65-F5344CB8AC3E}">
        <p14:creationId xmlns:p14="http://schemas.microsoft.com/office/powerpoint/2010/main" val="337751227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6" y="-47904"/>
            <a:ext cx="9172575" cy="1502229"/>
          </a:xfrm>
        </p:spPr>
        <p:txBody>
          <a:bodyPr>
            <a:noAutofit/>
          </a:bodyPr>
          <a:lstStyle/>
          <a:p>
            <a:r>
              <a:rPr lang="en-US" sz="2800" dirty="0" smtClean="0"/>
              <a:t>Crossroads will </a:t>
            </a:r>
            <a:r>
              <a:rPr lang="en-US" sz="2800" dirty="0"/>
              <a:t>e</a:t>
            </a:r>
            <a:r>
              <a:rPr lang="en-US" sz="2800" dirty="0" smtClean="0"/>
              <a:t>nable an increase in predictive </a:t>
            </a:r>
            <a:r>
              <a:rPr lang="en-US" sz="2800" dirty="0"/>
              <a:t>c</a:t>
            </a:r>
            <a:r>
              <a:rPr lang="en-US" sz="2800" dirty="0" smtClean="0"/>
              <a:t>apability for ASC while extending state of the art</a:t>
            </a:r>
            <a:endParaRPr lang="en-US" sz="2800" dirty="0"/>
          </a:p>
        </p:txBody>
      </p:sp>
      <p:sp>
        <p:nvSpPr>
          <p:cNvPr id="3" name="Content Placeholder 2"/>
          <p:cNvSpPr>
            <a:spLocks noGrp="1"/>
          </p:cNvSpPr>
          <p:nvPr>
            <p:ph idx="1"/>
          </p:nvPr>
        </p:nvSpPr>
        <p:spPr>
          <a:xfrm>
            <a:off x="152400" y="1444800"/>
            <a:ext cx="8763000" cy="4846712"/>
          </a:xfrm>
        </p:spPr>
        <p:txBody>
          <a:bodyPr>
            <a:noAutofit/>
          </a:bodyPr>
          <a:lstStyle/>
          <a:p>
            <a:r>
              <a:rPr lang="en-US" sz="2000" dirty="0"/>
              <a:t>P</a:t>
            </a:r>
            <a:r>
              <a:rPr lang="en-US" sz="2000" dirty="0" smtClean="0"/>
              <a:t>rovide a significant </a:t>
            </a:r>
            <a:r>
              <a:rPr lang="en-US" sz="2000" dirty="0" smtClean="0">
                <a:solidFill>
                  <a:srgbClr val="FF0000"/>
                </a:solidFill>
              </a:rPr>
              <a:t>capability</a:t>
            </a:r>
            <a:r>
              <a:rPr lang="en-US" sz="2000" dirty="0" smtClean="0">
                <a:solidFill>
                  <a:srgbClr val="0000FF"/>
                </a:solidFill>
              </a:rPr>
              <a:t> improvement </a:t>
            </a:r>
            <a:r>
              <a:rPr lang="en-US" sz="2000" dirty="0" smtClean="0"/>
              <a:t>over current platforms (&gt;&gt; Sequoia, &gt; Trinity) in key </a:t>
            </a:r>
            <a:r>
              <a:rPr lang="en-US" sz="2000" dirty="0"/>
              <a:t>p</a:t>
            </a:r>
            <a:r>
              <a:rPr lang="en-US" sz="2000" dirty="0" smtClean="0"/>
              <a:t>hysics areas</a:t>
            </a:r>
          </a:p>
          <a:p>
            <a:pPr lvl="1"/>
            <a:r>
              <a:rPr lang="en-US" sz="1800" dirty="0" smtClean="0"/>
              <a:t>Improvement is a function of </a:t>
            </a:r>
            <a:r>
              <a:rPr lang="en-US" sz="1800" dirty="0" smtClean="0">
                <a:solidFill>
                  <a:srgbClr val="0000FF"/>
                </a:solidFill>
              </a:rPr>
              <a:t>performance</a:t>
            </a:r>
            <a:r>
              <a:rPr lang="en-US" sz="1800" dirty="0" smtClean="0"/>
              <a:t> (total time to solution), </a:t>
            </a:r>
            <a:r>
              <a:rPr lang="en-US" sz="1800" dirty="0" smtClean="0">
                <a:solidFill>
                  <a:srgbClr val="0000FF"/>
                </a:solidFill>
              </a:rPr>
              <a:t>increased geometries</a:t>
            </a:r>
            <a:r>
              <a:rPr lang="en-US" sz="1800" dirty="0" smtClean="0"/>
              <a:t> and </a:t>
            </a:r>
            <a:r>
              <a:rPr lang="en-US" sz="1800" dirty="0" smtClean="0">
                <a:solidFill>
                  <a:srgbClr val="0000FF"/>
                </a:solidFill>
              </a:rPr>
              <a:t>physics capabilities</a:t>
            </a:r>
          </a:p>
          <a:p>
            <a:r>
              <a:rPr lang="en-US" sz="2000" dirty="0" smtClean="0"/>
              <a:t>Increased capabilities drive computational improvements </a:t>
            </a:r>
          </a:p>
          <a:p>
            <a:pPr lvl="1"/>
            <a:r>
              <a:rPr lang="en-US" sz="1800" dirty="0"/>
              <a:t>Higher fidelity models -&gt; </a:t>
            </a:r>
            <a:r>
              <a:rPr lang="en-US" sz="1800" dirty="0" smtClean="0"/>
              <a:t>increased </a:t>
            </a:r>
            <a:r>
              <a:rPr lang="en-US" sz="1800" dirty="0"/>
              <a:t>aggregate memory capacity</a:t>
            </a:r>
          </a:p>
          <a:p>
            <a:pPr lvl="1"/>
            <a:r>
              <a:rPr lang="en-US" sz="1800" dirty="0" smtClean="0"/>
              <a:t>While sustaining time to solution -&gt; </a:t>
            </a:r>
            <a:r>
              <a:rPr lang="en-US" sz="1800" dirty="0" smtClean="0">
                <a:solidFill>
                  <a:srgbClr val="0000FF"/>
                </a:solidFill>
              </a:rPr>
              <a:t>increases in computational capabilities, memory bandwidth &amp; scaling characteristics</a:t>
            </a:r>
          </a:p>
          <a:p>
            <a:r>
              <a:rPr lang="en-US" sz="2000" dirty="0"/>
              <a:t>I</a:t>
            </a:r>
            <a:r>
              <a:rPr lang="en-US" sz="2000" dirty="0" smtClean="0"/>
              <a:t>mprove performance of </a:t>
            </a:r>
            <a:r>
              <a:rPr lang="en-US" sz="2000" dirty="0" smtClean="0">
                <a:solidFill>
                  <a:srgbClr val="FF0000"/>
                </a:solidFill>
              </a:rPr>
              <a:t>current and future </a:t>
            </a:r>
            <a:r>
              <a:rPr lang="en-US" sz="2000" dirty="0" smtClean="0"/>
              <a:t>programming models, overall science </a:t>
            </a:r>
            <a:r>
              <a:rPr lang="en-US" sz="2000" dirty="0" smtClean="0">
                <a:solidFill>
                  <a:srgbClr val="FF0000"/>
                </a:solidFill>
              </a:rPr>
              <a:t>workflow</a:t>
            </a:r>
            <a:r>
              <a:rPr lang="en-US" sz="2000" dirty="0" smtClean="0"/>
              <a:t> efficiency, and </a:t>
            </a:r>
            <a:r>
              <a:rPr lang="en-US" sz="2000" dirty="0" smtClean="0">
                <a:solidFill>
                  <a:srgbClr val="FF0000"/>
                </a:solidFill>
              </a:rPr>
              <a:t>manageability</a:t>
            </a:r>
            <a:r>
              <a:rPr lang="en-US" sz="2000" dirty="0" smtClean="0"/>
              <a:t> (reliability, resilience, energy, etc.)</a:t>
            </a:r>
          </a:p>
          <a:p>
            <a:r>
              <a:rPr lang="en-US" sz="2000" dirty="0" smtClean="0"/>
              <a:t>Extend </a:t>
            </a:r>
            <a:r>
              <a:rPr lang="en-US" sz="2000" dirty="0" smtClean="0">
                <a:solidFill>
                  <a:srgbClr val="FF0000"/>
                </a:solidFill>
              </a:rPr>
              <a:t>procurement methodology </a:t>
            </a:r>
            <a:r>
              <a:rPr lang="en-US" sz="2000" dirty="0" smtClean="0"/>
              <a:t>yet again beyond Trinity</a:t>
            </a:r>
          </a:p>
          <a:p>
            <a:pPr lvl="1"/>
            <a:r>
              <a:rPr lang="en-US" sz="1800" dirty="0" smtClean="0">
                <a:latin typeface="+mn-lt"/>
              </a:rPr>
              <a:t>No </a:t>
            </a:r>
            <a:r>
              <a:rPr lang="en-US" sz="1800" dirty="0">
                <a:latin typeface="+mn-lt"/>
              </a:rPr>
              <a:t>FLOPS -&gt; app performance</a:t>
            </a:r>
          </a:p>
          <a:p>
            <a:pPr lvl="1"/>
            <a:r>
              <a:rPr lang="en-US" sz="1800" dirty="0">
                <a:latin typeface="+mn-lt"/>
              </a:rPr>
              <a:t>No IO speeds -&gt; 90% efficient</a:t>
            </a:r>
          </a:p>
          <a:p>
            <a:pPr lvl="1"/>
            <a:endParaRPr lang="en-US" sz="2400" dirty="0" smtClean="0"/>
          </a:p>
          <a:p>
            <a:pPr lvl="1"/>
            <a:endParaRPr lang="en-US" sz="2000" dirty="0" smtClean="0"/>
          </a:p>
          <a:p>
            <a:endParaRPr lang="en-US" sz="2000" dirty="0"/>
          </a:p>
        </p:txBody>
      </p:sp>
    </p:spTree>
    <p:extLst>
      <p:ext uri="{BB962C8B-B14F-4D97-AF65-F5344CB8AC3E}">
        <p14:creationId xmlns:p14="http://schemas.microsoft.com/office/powerpoint/2010/main" val="25188255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777369" cy="1143000"/>
          </a:xfrm>
        </p:spPr>
        <p:txBody>
          <a:bodyPr/>
          <a:lstStyle/>
          <a:p>
            <a:r>
              <a:rPr lang="en-US" sz="2800" dirty="0" smtClean="0"/>
              <a:t>Trinity is NNSA’s current flagship</a:t>
            </a:r>
            <a:r>
              <a:rPr lang="en-US" sz="2800" dirty="0"/>
              <a:t> </a:t>
            </a:r>
            <a:r>
              <a:rPr lang="en-US" sz="2800" dirty="0" smtClean="0"/>
              <a:t>Advanced Technology System (&amp; a sibling of Cori @ NERSC)</a:t>
            </a:r>
            <a:endParaRPr lang="en-US" sz="2800" dirty="0"/>
          </a:p>
        </p:txBody>
      </p:sp>
      <p:pic>
        <p:nvPicPr>
          <p:cNvPr id="6" name="Picture 5"/>
          <p:cNvPicPr>
            <a:picLocks noChangeAspect="1"/>
          </p:cNvPicPr>
          <p:nvPr/>
        </p:nvPicPr>
        <p:blipFill>
          <a:blip r:embed="rId2"/>
          <a:stretch>
            <a:fillRect/>
          </a:stretch>
        </p:blipFill>
        <p:spPr>
          <a:xfrm>
            <a:off x="5181600" y="1447800"/>
            <a:ext cx="3615447"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7" name="Table 6"/>
          <p:cNvGraphicFramePr>
            <a:graphicFrameLocks noGrp="1"/>
          </p:cNvGraphicFramePr>
          <p:nvPr>
            <p:extLst/>
          </p:nvPr>
        </p:nvGraphicFramePr>
        <p:xfrm>
          <a:off x="228600" y="1371600"/>
          <a:ext cx="4267200" cy="3058159"/>
        </p:xfrm>
        <a:graphic>
          <a:graphicData uri="http://schemas.openxmlformats.org/drawingml/2006/table">
            <a:tbl>
              <a:tblPr firstRow="1" bandRow="1">
                <a:tableStyleId>{00A15C55-8517-42AA-B614-E9B94910E393}</a:tableStyleId>
              </a:tblPr>
              <a:tblGrid>
                <a:gridCol w="2133600"/>
                <a:gridCol w="2133600"/>
              </a:tblGrid>
              <a:tr h="370840">
                <a:tc gridSpan="2">
                  <a:txBody>
                    <a:bodyPr/>
                    <a:lstStyle/>
                    <a:p>
                      <a:pPr algn="ctr"/>
                      <a:r>
                        <a:rPr lang="en-US" sz="1800" dirty="0" smtClean="0"/>
                        <a:t>COMPUTE NODES</a:t>
                      </a:r>
                      <a:endParaRPr lang="en-US" sz="1800" dirty="0"/>
                    </a:p>
                  </a:txBody>
                  <a:tcPr/>
                </a:tc>
                <a:tc hMerge="1">
                  <a:txBody>
                    <a:bodyPr/>
                    <a:lstStyle/>
                    <a:p>
                      <a:endParaRPr lang="en-US" dirty="0"/>
                    </a:p>
                  </a:txBody>
                  <a:tcPr/>
                </a:tc>
              </a:tr>
              <a:tr h="370840">
                <a:tc>
                  <a:txBody>
                    <a:bodyPr/>
                    <a:lstStyle/>
                    <a:p>
                      <a:pPr algn="ctr"/>
                      <a:r>
                        <a:rPr lang="en-US" sz="1400" dirty="0" smtClean="0"/>
                        <a:t>Intel “</a:t>
                      </a:r>
                      <a:r>
                        <a:rPr lang="en-US" sz="1400" dirty="0" err="1" smtClean="0"/>
                        <a:t>Haswell</a:t>
                      </a:r>
                      <a:r>
                        <a:rPr lang="en-US" sz="1400" dirty="0" smtClean="0"/>
                        <a:t>” Xeon E5-2698v3</a:t>
                      </a:r>
                      <a:endParaRPr lang="en-US" sz="1400" b="1" dirty="0"/>
                    </a:p>
                  </a:txBody>
                  <a:tcPr/>
                </a:tc>
                <a:tc>
                  <a:txBody>
                    <a:bodyPr/>
                    <a:lstStyle/>
                    <a:p>
                      <a:pPr algn="ctr"/>
                      <a:r>
                        <a:rPr lang="en-US" sz="1400" dirty="0" smtClean="0"/>
                        <a:t>Intel Xeon Phi “Knights Landing”</a:t>
                      </a:r>
                      <a:endParaRPr lang="en-US" sz="1400" b="1" dirty="0"/>
                    </a:p>
                  </a:txBody>
                  <a:tcPr/>
                </a:tc>
              </a:tr>
              <a:tr h="370840">
                <a:tc>
                  <a:txBody>
                    <a:bodyPr/>
                    <a:lstStyle/>
                    <a:p>
                      <a:pPr algn="ctr"/>
                      <a:r>
                        <a:rPr lang="en-US" sz="1600" dirty="0" smtClean="0"/>
                        <a:t>9436 nodes</a:t>
                      </a:r>
                      <a:endParaRPr lang="en-US" sz="1600" dirty="0"/>
                    </a:p>
                  </a:txBody>
                  <a:tcPr/>
                </a:tc>
                <a:tc>
                  <a:txBody>
                    <a:bodyPr/>
                    <a:lstStyle/>
                    <a:p>
                      <a:pPr algn="ctr"/>
                      <a:r>
                        <a:rPr lang="en-US" sz="1600" dirty="0" smtClean="0"/>
                        <a:t>&gt; 9500 nodes</a:t>
                      </a:r>
                      <a:endParaRPr lang="en-US" sz="1600" dirty="0"/>
                    </a:p>
                  </a:txBody>
                  <a:tcPr/>
                </a:tc>
              </a:tr>
              <a:tr h="370840">
                <a:tc>
                  <a:txBody>
                    <a:bodyPr/>
                    <a:lstStyle/>
                    <a:p>
                      <a:pPr algn="ctr"/>
                      <a:r>
                        <a:rPr lang="en-US" sz="1200" dirty="0" smtClean="0"/>
                        <a:t>Dual</a:t>
                      </a:r>
                      <a:r>
                        <a:rPr lang="en-US" sz="1200" baseline="0" dirty="0" smtClean="0"/>
                        <a:t> socket, 16 cores/socket, 2.3 GHz</a:t>
                      </a:r>
                      <a:endParaRPr lang="en-US" sz="1200" dirty="0"/>
                    </a:p>
                  </a:txBody>
                  <a:tcPr/>
                </a:tc>
                <a:tc>
                  <a:txBody>
                    <a:bodyPr/>
                    <a:lstStyle/>
                    <a:p>
                      <a:pPr algn="ctr"/>
                      <a:r>
                        <a:rPr lang="en-US" sz="1200" dirty="0" smtClean="0"/>
                        <a:t>1 socket, 60+ cores, </a:t>
                      </a:r>
                      <a:br>
                        <a:rPr lang="en-US" sz="1200" dirty="0" smtClean="0"/>
                      </a:br>
                      <a:r>
                        <a:rPr lang="en-US" sz="1200" dirty="0" smtClean="0"/>
                        <a:t>&gt; 3 </a:t>
                      </a:r>
                      <a:r>
                        <a:rPr lang="en-US" sz="1200" dirty="0" err="1" smtClean="0"/>
                        <a:t>Tflops</a:t>
                      </a:r>
                      <a:r>
                        <a:rPr lang="en-US" sz="1200" dirty="0" smtClean="0"/>
                        <a:t>/KNL</a:t>
                      </a:r>
                      <a:endParaRPr lang="en-US" sz="1200"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128 GB</a:t>
                      </a:r>
                      <a:r>
                        <a:rPr lang="en-US" sz="1400" baseline="0" dirty="0" smtClean="0"/>
                        <a:t> DDR4</a:t>
                      </a:r>
                      <a:endParaRPr lang="en-US" sz="1400" dirty="0" smtClean="0"/>
                    </a:p>
                  </a:txBody>
                  <a:tcPr/>
                </a:tc>
                <a:tc>
                  <a:txBody>
                    <a:bodyPr/>
                    <a:lstStyle/>
                    <a:p>
                      <a:pPr algn="ctr"/>
                      <a:r>
                        <a:rPr lang="en-US" sz="1400" dirty="0" smtClean="0"/>
                        <a:t>96 GB DDR4 + </a:t>
                      </a:r>
                      <a:br>
                        <a:rPr lang="en-US" sz="1400" dirty="0" smtClean="0"/>
                      </a:br>
                      <a:r>
                        <a:rPr lang="en-US" sz="1400" dirty="0" smtClean="0"/>
                        <a:t>16GB HBM</a:t>
                      </a:r>
                      <a:endParaRPr lang="en-US" sz="1400" dirty="0"/>
                    </a:p>
                  </a:txBody>
                  <a:tcPr/>
                </a:tc>
              </a:tr>
              <a:tr h="370840">
                <a:tc>
                  <a:txBody>
                    <a:bodyPr/>
                    <a:lstStyle/>
                    <a:p>
                      <a:pPr algn="ctr"/>
                      <a:r>
                        <a:rPr lang="en-US" sz="1200" dirty="0" smtClean="0"/>
                        <a:t>November 2015</a:t>
                      </a:r>
                    </a:p>
                    <a:p>
                      <a:pPr algn="ctr"/>
                      <a:r>
                        <a:rPr lang="en-US" sz="1200" dirty="0" smtClean="0"/>
                        <a:t>#6 on Top500</a:t>
                      </a:r>
                    </a:p>
                    <a:p>
                      <a:pPr algn="ctr"/>
                      <a:r>
                        <a:rPr lang="en-US" sz="1200" dirty="0" smtClean="0"/>
                        <a:t>8.1 </a:t>
                      </a:r>
                      <a:r>
                        <a:rPr lang="en-US" sz="1200" dirty="0" err="1" smtClean="0"/>
                        <a:t>PFlops</a:t>
                      </a:r>
                      <a:r>
                        <a:rPr lang="en-US" sz="1200" dirty="0" smtClean="0"/>
                        <a:t> </a:t>
                      </a:r>
                      <a:br>
                        <a:rPr lang="en-US" sz="1200" dirty="0" smtClean="0"/>
                      </a:br>
                      <a:r>
                        <a:rPr lang="en-US" sz="1200" dirty="0" smtClean="0"/>
                        <a:t>(11 PF Peak)</a:t>
                      </a:r>
                      <a:endParaRPr lang="en-US" sz="1200" b="0" dirty="0" smtClean="0">
                        <a:solidFill>
                          <a:srgbClr val="FFFFFF"/>
                        </a:solidFill>
                      </a:endParaRPr>
                    </a:p>
                  </a:txBody>
                  <a:tcPr/>
                </a:tc>
                <a:tc>
                  <a:txBody>
                    <a:bodyPr/>
                    <a:lstStyle/>
                    <a:p>
                      <a:pPr algn="ctr"/>
                      <a:endParaRPr lang="en-US" sz="1400" dirty="0"/>
                    </a:p>
                  </a:txBody>
                  <a:tcPr/>
                </a:tc>
              </a:tr>
            </a:tbl>
          </a:graphicData>
        </a:graphic>
      </p:graphicFrame>
      <p:pic>
        <p:nvPicPr>
          <p:cNvPr id="8" name="Picture 7"/>
          <p:cNvPicPr>
            <a:picLocks noChangeAspect="1"/>
          </p:cNvPicPr>
          <p:nvPr/>
        </p:nvPicPr>
        <p:blipFill>
          <a:blip r:embed="rId3"/>
          <a:stretch>
            <a:fillRect/>
          </a:stretch>
        </p:blipFill>
        <p:spPr>
          <a:xfrm>
            <a:off x="2743200" y="4267200"/>
            <a:ext cx="1143000" cy="1078952"/>
          </a:xfrm>
          <a:prstGeom prst="rect">
            <a:avLst/>
          </a:prstGeom>
        </p:spPr>
      </p:pic>
      <p:sp>
        <p:nvSpPr>
          <p:cNvPr id="9" name="TextBox 8"/>
          <p:cNvSpPr txBox="1"/>
          <p:nvPr/>
        </p:nvSpPr>
        <p:spPr>
          <a:xfrm>
            <a:off x="228600" y="5257800"/>
            <a:ext cx="3810000" cy="769441"/>
          </a:xfrm>
          <a:prstGeom prst="rect">
            <a:avLst/>
          </a:prstGeom>
          <a:noFill/>
        </p:spPr>
        <p:txBody>
          <a:bodyPr wrap="square" rtlCol="0">
            <a:spAutoFit/>
          </a:bodyPr>
          <a:lstStyle/>
          <a:p>
            <a:pPr algn="ctr"/>
            <a:r>
              <a:rPr lang="en-US" sz="1600" b="1" dirty="0" smtClean="0"/>
              <a:t>Cray Aries ‘Dragonfly’ Interconnect</a:t>
            </a:r>
            <a:r>
              <a:rPr lang="en-US" sz="1600" dirty="0" smtClean="0"/>
              <a:t/>
            </a:r>
            <a:br>
              <a:rPr lang="en-US" sz="1600" dirty="0" smtClean="0"/>
            </a:br>
            <a:r>
              <a:rPr lang="en-US" sz="1400" dirty="0" smtClean="0"/>
              <a:t>Advanced Adaptive Routing</a:t>
            </a:r>
          </a:p>
          <a:p>
            <a:pPr algn="ctr"/>
            <a:r>
              <a:rPr lang="en-US" sz="1400" dirty="0" smtClean="0"/>
              <a:t>All-to-all backplane &amp; between groups</a:t>
            </a:r>
            <a:endParaRPr lang="en-US" sz="1400" dirty="0"/>
          </a:p>
        </p:txBody>
      </p:sp>
      <p:pic>
        <p:nvPicPr>
          <p:cNvPr id="10" name="Picture 9"/>
          <p:cNvPicPr>
            <a:picLocks noChangeAspect="1"/>
          </p:cNvPicPr>
          <p:nvPr/>
        </p:nvPicPr>
        <p:blipFill>
          <a:blip r:embed="rId4"/>
          <a:stretch>
            <a:fillRect/>
          </a:stretch>
        </p:blipFill>
        <p:spPr>
          <a:xfrm>
            <a:off x="4724400" y="3810000"/>
            <a:ext cx="1736513" cy="10668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TextBox 11"/>
          <p:cNvSpPr txBox="1"/>
          <p:nvPr/>
        </p:nvSpPr>
        <p:spPr>
          <a:xfrm>
            <a:off x="4343400" y="4960203"/>
            <a:ext cx="2590800" cy="830997"/>
          </a:xfrm>
          <a:prstGeom prst="rect">
            <a:avLst/>
          </a:prstGeom>
          <a:noFill/>
        </p:spPr>
        <p:txBody>
          <a:bodyPr wrap="square" rtlCol="0">
            <a:spAutoFit/>
          </a:bodyPr>
          <a:lstStyle/>
          <a:p>
            <a:pPr algn="ctr"/>
            <a:r>
              <a:rPr lang="en-US" sz="1600" b="1" dirty="0" smtClean="0"/>
              <a:t>Cray </a:t>
            </a:r>
            <a:r>
              <a:rPr lang="en-US" sz="1600" b="1" dirty="0" err="1" smtClean="0"/>
              <a:t>Sonexion</a:t>
            </a:r>
            <a:r>
              <a:rPr lang="en-US" sz="1600" b="1" dirty="0" smtClean="0"/>
              <a:t> </a:t>
            </a:r>
            <a:br>
              <a:rPr lang="en-US" sz="1600" b="1" dirty="0" smtClean="0"/>
            </a:br>
            <a:r>
              <a:rPr lang="en-US" sz="1600" b="1" dirty="0" smtClean="0"/>
              <a:t>Storage System</a:t>
            </a:r>
          </a:p>
          <a:p>
            <a:pPr algn="ctr"/>
            <a:r>
              <a:rPr lang="en-US" sz="1400" dirty="0" smtClean="0"/>
              <a:t>78 PB Usable, ~1.6 TB/s</a:t>
            </a:r>
            <a:endParaRPr lang="en-US" sz="1400" dirty="0"/>
          </a:p>
        </p:txBody>
      </p:sp>
      <p:sp>
        <p:nvSpPr>
          <p:cNvPr id="13" name="TextBox 12"/>
          <p:cNvSpPr txBox="1"/>
          <p:nvPr/>
        </p:nvSpPr>
        <p:spPr>
          <a:xfrm>
            <a:off x="7007093" y="4667071"/>
            <a:ext cx="2133600" cy="800219"/>
          </a:xfrm>
          <a:prstGeom prst="rect">
            <a:avLst/>
          </a:prstGeom>
          <a:noFill/>
        </p:spPr>
        <p:txBody>
          <a:bodyPr wrap="square" rtlCol="0">
            <a:spAutoFit/>
          </a:bodyPr>
          <a:lstStyle/>
          <a:p>
            <a:pPr algn="ctr"/>
            <a:r>
              <a:rPr lang="en-US" sz="1600" b="1" dirty="0" smtClean="0"/>
              <a:t>Cray </a:t>
            </a:r>
            <a:r>
              <a:rPr lang="en-US" sz="1600" b="1" dirty="0" err="1" smtClean="0"/>
              <a:t>DataWarp</a:t>
            </a:r>
            <a:endParaRPr lang="en-US" sz="1600" b="1" dirty="0" smtClean="0"/>
          </a:p>
          <a:p>
            <a:pPr algn="ctr"/>
            <a:r>
              <a:rPr lang="en-US" sz="1600" dirty="0" smtClean="0"/>
              <a:t>576 </a:t>
            </a:r>
            <a:r>
              <a:rPr lang="en-US" sz="1200" dirty="0" smtClean="0"/>
              <a:t>Burst Buffer Nodes</a:t>
            </a:r>
          </a:p>
          <a:p>
            <a:pPr algn="ctr"/>
            <a:r>
              <a:rPr lang="en-US" sz="1400" dirty="0" smtClean="0"/>
              <a:t>3.7 PB, ~3.3 TB/s</a:t>
            </a:r>
            <a:endParaRPr lang="en-US" sz="1400" dirty="0"/>
          </a:p>
        </p:txBody>
      </p:sp>
      <p:pic>
        <p:nvPicPr>
          <p:cNvPr id="14" name="Picture 13"/>
          <p:cNvPicPr>
            <a:picLocks noChangeAspect="1"/>
          </p:cNvPicPr>
          <p:nvPr/>
        </p:nvPicPr>
        <p:blipFill>
          <a:blip r:embed="rId5"/>
          <a:stretch>
            <a:fillRect/>
          </a:stretch>
        </p:blipFill>
        <p:spPr>
          <a:xfrm>
            <a:off x="7772400" y="3485600"/>
            <a:ext cx="704740" cy="1219200"/>
          </a:xfrm>
          <a:prstGeom prst="rect">
            <a:avLst/>
          </a:prstGeom>
          <a:noFill/>
          <a:ln>
            <a:noFill/>
          </a:ln>
          <a:scene3d>
            <a:camera prst="orthographicFront"/>
            <a:lightRig rig="threePt" dir="t"/>
          </a:scene3d>
          <a:sp3d>
            <a:bevelT/>
          </a:sp3d>
        </p:spPr>
      </p:pic>
    </p:spTree>
    <p:extLst>
      <p:ext uri="{BB962C8B-B14F-4D97-AF65-F5344CB8AC3E}">
        <p14:creationId xmlns:p14="http://schemas.microsoft.com/office/powerpoint/2010/main" val="167293075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867930"/>
          </a:xfrm>
          <a:prstGeom prst="rect">
            <a:avLst/>
          </a:prstGeom>
          <a:noFill/>
        </p:spPr>
        <p:txBody>
          <a:bodyPr wrap="square" rtlCol="0">
            <a:spAutoFit/>
          </a:bodyPr>
          <a:lstStyle/>
          <a:p>
            <a:pPr fontAlgn="auto">
              <a:lnSpc>
                <a:spcPct val="90000"/>
              </a:lnSpc>
              <a:spcBef>
                <a:spcPts val="0"/>
              </a:spcBef>
              <a:spcAft>
                <a:spcPts val="0"/>
              </a:spcAft>
            </a:pPr>
            <a:r>
              <a:rPr lang="en-US" sz="2800" b="1" dirty="0" smtClean="0">
                <a:latin typeface="Arial" pitchFamily="34" charset="0"/>
                <a:cs typeface="Arial" pitchFamily="34" charset="0"/>
              </a:rPr>
              <a:t>LANL’s architecture contributions extend beyond platforms to networks and storage</a:t>
            </a:r>
            <a:endParaRPr lang="en-US" sz="2800" dirty="0">
              <a:latin typeface="Arial" pitchFamily="34" charset="0"/>
              <a:cs typeface="Arial" pitchFamily="34" charset="0"/>
            </a:endParaRPr>
          </a:p>
        </p:txBody>
      </p:sp>
      <p:sp>
        <p:nvSpPr>
          <p:cNvPr id="4" name="Rectangle 3"/>
          <p:cNvSpPr/>
          <p:nvPr/>
        </p:nvSpPr>
        <p:spPr>
          <a:xfrm>
            <a:off x="3471332" y="2812815"/>
            <a:ext cx="1674519" cy="348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sz="1800">
              <a:solidFill>
                <a:prstClr val="white"/>
              </a:solidFill>
            </a:endParaRPr>
          </a:p>
        </p:txBody>
      </p:sp>
      <p:sp>
        <p:nvSpPr>
          <p:cNvPr id="14" name="Date Placeholder 3"/>
          <p:cNvSpPr>
            <a:spLocks noGrp="1"/>
          </p:cNvSpPr>
          <p:nvPr>
            <p:ph type="dt" sz="half" idx="4294967295"/>
          </p:nvPr>
        </p:nvSpPr>
        <p:spPr>
          <a:xfrm>
            <a:off x="5882640" y="6494145"/>
            <a:ext cx="1290320" cy="365125"/>
          </a:xfrm>
          <a:prstGeom prst="rect">
            <a:avLst/>
          </a:prstGeom>
          <a:ln>
            <a:noFill/>
          </a:ln>
        </p:spPr>
        <p:txBody>
          <a:bodyPr vert="horz" lIns="91440" tIns="45720" rIns="91440" bIns="45720" rtlCol="0" anchor="ctr"/>
          <a:lstStyle>
            <a:lvl1pPr algn="r">
              <a:defRPr sz="1000" b="0" i="0">
                <a:solidFill>
                  <a:srgbClr val="FFFFFF"/>
                </a:solidFill>
                <a:latin typeface="Arial"/>
                <a:cs typeface="Arial"/>
              </a:defRPr>
            </a:lvl1pPr>
          </a:lstStyle>
          <a:p>
            <a:fld id="{A177374F-CA81-0646-AF3A-C91421FC3DD9}" type="datetime1">
              <a:rPr lang="en-US" smtClean="0"/>
              <a:pPr/>
              <a:t>7/25/16</a:t>
            </a:fld>
            <a:endParaRPr lang="en-US" dirty="0"/>
          </a:p>
        </p:txBody>
      </p:sp>
      <p:sp>
        <p:nvSpPr>
          <p:cNvPr id="15" name="Footer Placeholder 4"/>
          <p:cNvSpPr>
            <a:spLocks noGrp="1"/>
          </p:cNvSpPr>
          <p:nvPr>
            <p:ph type="ftr" sz="quarter" idx="4294967295"/>
          </p:nvPr>
        </p:nvSpPr>
        <p:spPr>
          <a:xfrm>
            <a:off x="7172960" y="6488430"/>
            <a:ext cx="1209040" cy="365125"/>
          </a:xfrm>
          <a:prstGeom prst="rect">
            <a:avLst/>
          </a:prstGeom>
        </p:spPr>
        <p:txBody>
          <a:bodyPr vert="horz" lIns="91440" tIns="45720" rIns="91440" bIns="45720" rtlCol="0" anchor="ctr"/>
          <a:lstStyle>
            <a:lvl1pPr algn="ctr">
              <a:defRPr sz="1000" b="1" i="0">
                <a:solidFill>
                  <a:srgbClr val="FFFFFF"/>
                </a:solidFill>
                <a:latin typeface="Arial"/>
                <a:cs typeface="Arial"/>
              </a:defRPr>
            </a:lvl1pPr>
          </a:lstStyle>
          <a:p>
            <a:pPr algn="r"/>
            <a:r>
              <a:rPr lang="en-US" dirty="0" smtClean="0"/>
              <a:t>UNCLASSIFIED</a:t>
            </a:r>
            <a:endParaRPr lang="en-US" dirty="0"/>
          </a:p>
        </p:txBody>
      </p:sp>
      <p:sp>
        <p:nvSpPr>
          <p:cNvPr id="16" name="Slide Number Placeholder 5"/>
          <p:cNvSpPr>
            <a:spLocks noGrp="1"/>
          </p:cNvSpPr>
          <p:nvPr>
            <p:ph type="sldNum" sz="quarter" idx="4294967295"/>
          </p:nvPr>
        </p:nvSpPr>
        <p:spPr>
          <a:xfrm>
            <a:off x="8382000" y="6488430"/>
            <a:ext cx="355600" cy="365125"/>
          </a:xfrm>
          <a:prstGeom prst="rect">
            <a:avLst/>
          </a:prstGeom>
        </p:spPr>
        <p:txBody>
          <a:bodyPr vert="horz" lIns="91440" tIns="45720" rIns="91440" bIns="45720" rtlCol="0" anchor="ctr"/>
          <a:lstStyle>
            <a:lvl1pPr algn="r">
              <a:defRPr sz="1000" b="0" i="0">
                <a:solidFill>
                  <a:schemeClr val="bg1"/>
                </a:solidFill>
                <a:latin typeface="Arial"/>
                <a:cs typeface="Arial"/>
              </a:defRPr>
            </a:lvl1pPr>
          </a:lstStyle>
          <a:p>
            <a:fld id="{01D86CDD-6771-EB4B-9F2F-56142968B361}" type="slidenum">
              <a:rPr lang="en-US" smtClean="0">
                <a:solidFill>
                  <a:prstClr val="white"/>
                </a:solidFill>
              </a:rPr>
              <a:pPr/>
              <a:t>24</a:t>
            </a:fld>
            <a:endParaRPr lang="en-US" dirty="0">
              <a:solidFill>
                <a:prstClr val="white"/>
              </a:solidFill>
            </a:endParaRPr>
          </a:p>
        </p:txBody>
      </p:sp>
      <p:sp>
        <p:nvSpPr>
          <p:cNvPr id="17" name="Date Placeholder 3"/>
          <p:cNvSpPr>
            <a:spLocks noGrp="1"/>
          </p:cNvSpPr>
          <p:nvPr>
            <p:ph type="dt" sz="half" idx="4294967295"/>
          </p:nvPr>
        </p:nvSpPr>
        <p:spPr>
          <a:xfrm>
            <a:off x="5882640" y="6494145"/>
            <a:ext cx="1290320" cy="365125"/>
          </a:xfrm>
          <a:prstGeom prst="rect">
            <a:avLst/>
          </a:prstGeom>
          <a:ln>
            <a:noFill/>
          </a:ln>
        </p:spPr>
        <p:txBody>
          <a:bodyPr vert="horz" lIns="91440" tIns="45720" rIns="91440" bIns="45720" rtlCol="0" anchor="ctr"/>
          <a:lstStyle>
            <a:lvl1pPr algn="r">
              <a:defRPr sz="1000" b="0" i="0">
                <a:solidFill>
                  <a:srgbClr val="FFFFFF"/>
                </a:solidFill>
                <a:latin typeface="Arial"/>
                <a:cs typeface="Arial"/>
              </a:defRPr>
            </a:lvl1pPr>
          </a:lstStyle>
          <a:p>
            <a:fld id="{A177374F-CA81-0646-AF3A-C91421FC3DD9}" type="datetime1">
              <a:rPr lang="en-US" smtClean="0"/>
              <a:pPr/>
              <a:t>7/25/16</a:t>
            </a:fld>
            <a:endParaRPr lang="en-US" dirty="0"/>
          </a:p>
        </p:txBody>
      </p:sp>
      <p:sp>
        <p:nvSpPr>
          <p:cNvPr id="18" name="Footer Placeholder 4"/>
          <p:cNvSpPr>
            <a:spLocks noGrp="1"/>
          </p:cNvSpPr>
          <p:nvPr>
            <p:ph type="ftr" sz="quarter" idx="4294967295"/>
          </p:nvPr>
        </p:nvSpPr>
        <p:spPr>
          <a:xfrm>
            <a:off x="7172960" y="6488430"/>
            <a:ext cx="1209040" cy="365125"/>
          </a:xfrm>
          <a:prstGeom prst="rect">
            <a:avLst/>
          </a:prstGeom>
        </p:spPr>
        <p:txBody>
          <a:bodyPr vert="horz" lIns="91440" tIns="45720" rIns="91440" bIns="45720" rtlCol="0" anchor="ctr"/>
          <a:lstStyle>
            <a:lvl1pPr algn="ctr">
              <a:defRPr sz="1000" b="1" i="0">
                <a:solidFill>
                  <a:srgbClr val="FFFFFF"/>
                </a:solidFill>
                <a:latin typeface="Arial"/>
                <a:cs typeface="Arial"/>
              </a:defRPr>
            </a:lvl1pPr>
          </a:lstStyle>
          <a:p>
            <a:pPr algn="r"/>
            <a:r>
              <a:rPr lang="en-US" dirty="0" smtClean="0"/>
              <a:t>UNCLASSIFIED</a:t>
            </a:r>
            <a:endParaRPr lang="en-US" dirty="0"/>
          </a:p>
        </p:txBody>
      </p:sp>
      <p:sp>
        <p:nvSpPr>
          <p:cNvPr id="21" name="Slide Number Placeholder 5"/>
          <p:cNvSpPr>
            <a:spLocks noGrp="1"/>
          </p:cNvSpPr>
          <p:nvPr>
            <p:ph type="sldNum" sz="quarter" idx="4294967295"/>
          </p:nvPr>
        </p:nvSpPr>
        <p:spPr>
          <a:xfrm>
            <a:off x="8382000" y="6488430"/>
            <a:ext cx="355600" cy="365125"/>
          </a:xfrm>
          <a:prstGeom prst="rect">
            <a:avLst/>
          </a:prstGeom>
        </p:spPr>
        <p:txBody>
          <a:bodyPr vert="horz" lIns="91440" tIns="45720" rIns="91440" bIns="45720" rtlCol="0" anchor="ctr"/>
          <a:lstStyle>
            <a:lvl1pPr algn="r">
              <a:defRPr sz="1000" b="0" i="0">
                <a:solidFill>
                  <a:schemeClr val="bg1"/>
                </a:solidFill>
                <a:latin typeface="Arial"/>
                <a:cs typeface="Arial"/>
              </a:defRPr>
            </a:lvl1pPr>
          </a:lstStyle>
          <a:p>
            <a:fld id="{01D86CDD-6771-EB4B-9F2F-56142968B361}" type="slidenum">
              <a:rPr lang="en-US" smtClean="0">
                <a:solidFill>
                  <a:prstClr val="white"/>
                </a:solidFill>
              </a:rPr>
              <a:pPr/>
              <a:t>24</a:t>
            </a:fld>
            <a:endParaRPr lang="en-US" dirty="0">
              <a:solidFill>
                <a:prstClr val="white"/>
              </a:solidFill>
            </a:endParaRPr>
          </a:p>
        </p:txBody>
      </p:sp>
      <p:sp>
        <p:nvSpPr>
          <p:cNvPr id="13" name="TextBox 12"/>
          <p:cNvSpPr txBox="1"/>
          <p:nvPr/>
        </p:nvSpPr>
        <p:spPr>
          <a:xfrm>
            <a:off x="-377952" y="914400"/>
            <a:ext cx="9521952" cy="4478149"/>
          </a:xfrm>
          <a:prstGeom prst="rect">
            <a:avLst/>
          </a:prstGeom>
          <a:noFill/>
        </p:spPr>
        <p:txBody>
          <a:bodyPr wrap="square" rtlCol="0">
            <a:spAutoFit/>
          </a:bodyPr>
          <a:lstStyle/>
          <a:p>
            <a:pPr lvl="1">
              <a:lnSpc>
                <a:spcPts val="1800"/>
              </a:lnSpc>
            </a:pPr>
            <a:r>
              <a:rPr lang="en-US" sz="1800" dirty="0" smtClean="0"/>
              <a:t>First standards based 1 and 10 </a:t>
            </a:r>
            <a:r>
              <a:rPr lang="en-US" sz="1800" dirty="0" err="1" smtClean="0"/>
              <a:t>Gbit</a:t>
            </a:r>
            <a:r>
              <a:rPr lang="en-US" sz="1800" dirty="0" smtClean="0"/>
              <a:t> networking technology (</a:t>
            </a:r>
            <a:r>
              <a:rPr lang="en-US" sz="1800" dirty="0" err="1" smtClean="0"/>
              <a:t>HiPPI</a:t>
            </a:r>
            <a:r>
              <a:rPr lang="en-US" sz="1800" dirty="0" smtClean="0"/>
              <a:t> - High Performance Parallel Interface; HiPPI6400 </a:t>
            </a:r>
            <a:r>
              <a:rPr lang="en-US" sz="1800" dirty="0" smtClean="0">
                <a:sym typeface="Wingdings" pitchFamily="2" charset="2"/>
              </a:rPr>
              <a:t></a:t>
            </a:r>
            <a:r>
              <a:rPr lang="en-US" sz="1800" dirty="0" smtClean="0"/>
              <a:t>GSN Gigabyte System Network) </a:t>
            </a:r>
          </a:p>
          <a:p>
            <a:pPr lvl="2">
              <a:lnSpc>
                <a:spcPts val="1800"/>
              </a:lnSpc>
            </a:pPr>
            <a:r>
              <a:rPr lang="en-US" sz="1800" dirty="0" smtClean="0"/>
              <a:t>Ethernet at the time was 10;100 </a:t>
            </a:r>
            <a:r>
              <a:rPr lang="en-US" sz="1800" dirty="0" err="1" smtClean="0"/>
              <a:t>Mbit</a:t>
            </a:r>
            <a:endParaRPr lang="en-US" sz="1800" dirty="0" smtClean="0"/>
          </a:p>
          <a:p>
            <a:pPr lvl="1">
              <a:lnSpc>
                <a:spcPts val="1800"/>
              </a:lnSpc>
            </a:pPr>
            <a:endParaRPr lang="en-US" sz="1800" dirty="0" smtClean="0"/>
          </a:p>
          <a:p>
            <a:pPr lvl="1">
              <a:lnSpc>
                <a:spcPts val="1800"/>
              </a:lnSpc>
            </a:pPr>
            <a:r>
              <a:rPr lang="en-US" sz="1800" dirty="0" smtClean="0"/>
              <a:t>First Parallel Scalable Back Bone (</a:t>
            </a:r>
            <a:r>
              <a:rPr lang="en-US" sz="1800" dirty="0" err="1" smtClean="0"/>
              <a:t>PaScalBB</a:t>
            </a:r>
            <a:r>
              <a:rPr lang="en-US" sz="1800" dirty="0" smtClean="0"/>
              <a:t>) network designed to allow multiple heterogeneous supercomputers to access parallel resources like parallel file systems globally</a:t>
            </a:r>
          </a:p>
          <a:p>
            <a:pPr lvl="1">
              <a:lnSpc>
                <a:spcPts val="1800"/>
              </a:lnSpc>
            </a:pPr>
            <a:endParaRPr lang="en-US" sz="1800" dirty="0" smtClean="0"/>
          </a:p>
          <a:p>
            <a:pPr lvl="1">
              <a:lnSpc>
                <a:spcPts val="1800"/>
              </a:lnSpc>
            </a:pPr>
            <a:r>
              <a:rPr lang="en-US" sz="1800" dirty="0" smtClean="0"/>
              <a:t>First Quantum network</a:t>
            </a:r>
          </a:p>
          <a:p>
            <a:pPr lvl="1">
              <a:lnSpc>
                <a:spcPts val="1800"/>
              </a:lnSpc>
            </a:pPr>
            <a:endParaRPr lang="en-US" sz="1800" dirty="0" smtClean="0"/>
          </a:p>
          <a:p>
            <a:pPr lvl="1">
              <a:lnSpc>
                <a:spcPts val="1800"/>
              </a:lnSpc>
            </a:pPr>
            <a:r>
              <a:rPr lang="en-US" sz="1800" dirty="0" smtClean="0"/>
              <a:t>First globally shared between multiple supercomputers parallel file system (</a:t>
            </a:r>
            <a:r>
              <a:rPr lang="en-US" sz="1800" dirty="0" err="1" smtClean="0"/>
              <a:t>Panasas</a:t>
            </a:r>
            <a:r>
              <a:rPr lang="en-US" sz="1800" dirty="0" smtClean="0"/>
              <a:t>)</a:t>
            </a:r>
          </a:p>
          <a:p>
            <a:pPr lvl="1">
              <a:lnSpc>
                <a:spcPts val="1800"/>
              </a:lnSpc>
            </a:pPr>
            <a:endParaRPr lang="en-US" sz="1800" dirty="0" smtClean="0"/>
          </a:p>
          <a:p>
            <a:pPr lvl="1">
              <a:lnSpc>
                <a:spcPts val="1800"/>
              </a:lnSpc>
            </a:pPr>
            <a:r>
              <a:rPr lang="en-US" sz="1800" dirty="0" smtClean="0"/>
              <a:t>First parallel file system deployed that was based on the DARPA Object Storage System abstraction for  extreme scalability (</a:t>
            </a:r>
            <a:r>
              <a:rPr lang="en-US" sz="1800" dirty="0" err="1" smtClean="0"/>
              <a:t>Panasas</a:t>
            </a:r>
            <a:r>
              <a:rPr lang="en-US" sz="1800" dirty="0" smtClean="0"/>
              <a:t>), used in most modern parallel file systems now like </a:t>
            </a:r>
            <a:r>
              <a:rPr lang="en-US" sz="1800" dirty="0" err="1" smtClean="0"/>
              <a:t>Lustre</a:t>
            </a:r>
            <a:endParaRPr lang="en-US" sz="1800" dirty="0" smtClean="0"/>
          </a:p>
          <a:p>
            <a:pPr lvl="1">
              <a:lnSpc>
                <a:spcPts val="1800"/>
              </a:lnSpc>
            </a:pPr>
            <a:endParaRPr lang="en-US" sz="1800" dirty="0" smtClean="0"/>
          </a:p>
          <a:p>
            <a:pPr lvl="1">
              <a:lnSpc>
                <a:spcPts val="1800"/>
              </a:lnSpc>
            </a:pPr>
            <a:r>
              <a:rPr lang="en-US" sz="1800" dirty="0" smtClean="0"/>
              <a:t>First demonstration of a Parallel Log Structured File System (PLFS)</a:t>
            </a:r>
          </a:p>
          <a:p>
            <a:pPr lvl="1">
              <a:lnSpc>
                <a:spcPts val="1800"/>
              </a:lnSpc>
            </a:pPr>
            <a:endParaRPr lang="en-US" dirty="0" smtClean="0"/>
          </a:p>
          <a:p>
            <a:pPr lvl="1">
              <a:lnSpc>
                <a:spcPts val="1800"/>
              </a:lnSpc>
            </a:pPr>
            <a:r>
              <a:rPr lang="en-US" dirty="0" smtClean="0"/>
              <a:t>LANL-inspired burst buffers currently being deployed broadly</a:t>
            </a:r>
            <a:endParaRPr lang="en-US" sz="1800" dirty="0" smtClean="0"/>
          </a:p>
        </p:txBody>
      </p:sp>
      <p:sp>
        <p:nvSpPr>
          <p:cNvPr id="12" name="Rectangle 11"/>
          <p:cNvSpPr/>
          <p:nvPr/>
        </p:nvSpPr>
        <p:spPr>
          <a:xfrm>
            <a:off x="245660" y="5464314"/>
            <a:ext cx="8598089" cy="707886"/>
          </a:xfrm>
          <a:prstGeom prst="rect">
            <a:avLst/>
          </a:prstGeom>
        </p:spPr>
        <p:txBody>
          <a:bodyPr wrap="square">
            <a:spAutoFit/>
          </a:bodyPr>
          <a:lstStyle/>
          <a:p>
            <a:r>
              <a:rPr lang="en-US" sz="2000" i="1" dirty="0" smtClean="0"/>
              <a:t>…enabling scientific discovery, new algorithms, and advanced applications at the leading edge of computational science</a:t>
            </a:r>
            <a:endParaRPr lang="en-US" sz="2000" i="1" dirty="0"/>
          </a:p>
        </p:txBody>
      </p:sp>
    </p:spTree>
    <p:extLst>
      <p:ext uri="{BB962C8B-B14F-4D97-AF65-F5344CB8AC3E}">
        <p14:creationId xmlns:p14="http://schemas.microsoft.com/office/powerpoint/2010/main" val="4508206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91600" cy="1143000"/>
          </a:xfrm>
        </p:spPr>
        <p:txBody>
          <a:bodyPr>
            <a:noAutofit/>
          </a:bodyPr>
          <a:lstStyle/>
          <a:p>
            <a:r>
              <a:rPr lang="en-US" sz="2800" dirty="0" smtClean="0"/>
              <a:t>Our (relative) capability gaps create partnering opportunities</a:t>
            </a:r>
            <a:endParaRPr lang="en-US" sz="2800" dirty="0"/>
          </a:p>
        </p:txBody>
      </p:sp>
      <p:sp>
        <p:nvSpPr>
          <p:cNvPr id="3" name="Content Placeholder 2"/>
          <p:cNvSpPr>
            <a:spLocks noGrp="1"/>
          </p:cNvSpPr>
          <p:nvPr>
            <p:ph idx="1"/>
          </p:nvPr>
        </p:nvSpPr>
        <p:spPr>
          <a:xfrm>
            <a:off x="0" y="1600201"/>
            <a:ext cx="9067800" cy="4476750"/>
          </a:xfrm>
        </p:spPr>
        <p:txBody>
          <a:bodyPr>
            <a:normAutofit/>
          </a:bodyPr>
          <a:lstStyle/>
          <a:p>
            <a:r>
              <a:rPr lang="en-US" sz="2000" dirty="0" smtClean="0"/>
              <a:t>Our expertise tends towards complex materials; semiconductor fab is not a core competency</a:t>
            </a:r>
          </a:p>
          <a:p>
            <a:r>
              <a:rPr lang="en-US" sz="2000" dirty="0" smtClean="0"/>
              <a:t>Our infrastructure for device prototyping/reliability testing is limited</a:t>
            </a:r>
          </a:p>
          <a:p>
            <a:r>
              <a:rPr lang="en-US" sz="2000" dirty="0" smtClean="0"/>
              <a:t>Our approach to apps is domain-centric; software engineering is not our strongest suite</a:t>
            </a:r>
          </a:p>
          <a:p>
            <a:r>
              <a:rPr lang="en-US" sz="2000" dirty="0" smtClean="0"/>
              <a:t>Our HPC production infrastructure is significant; exploratory “skunk works” footprint and bandwidth can be hard to come by</a:t>
            </a:r>
            <a:endParaRPr lang="en-US" sz="1600" dirty="0"/>
          </a:p>
          <a:p>
            <a:endParaRPr lang="en-US" dirty="0"/>
          </a:p>
        </p:txBody>
      </p:sp>
    </p:spTree>
    <p:extLst>
      <p:ext uri="{BB962C8B-B14F-4D97-AF65-F5344CB8AC3E}">
        <p14:creationId xmlns:p14="http://schemas.microsoft.com/office/powerpoint/2010/main" val="297253760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229600" cy="1143000"/>
          </a:xfrm>
        </p:spPr>
        <p:txBody>
          <a:bodyPr>
            <a:normAutofit/>
          </a:bodyPr>
          <a:lstStyle/>
          <a:p>
            <a:r>
              <a:rPr lang="en-US" sz="2800" dirty="0" smtClean="0"/>
              <a:t>Summary: LANL Capabilities and Interests</a:t>
            </a:r>
            <a:endParaRPr lang="en-US" sz="2800" dirty="0"/>
          </a:p>
        </p:txBody>
      </p:sp>
      <p:sp>
        <p:nvSpPr>
          <p:cNvPr id="3" name="Content Placeholder 2"/>
          <p:cNvSpPr>
            <a:spLocks noGrp="1"/>
          </p:cNvSpPr>
          <p:nvPr>
            <p:ph idx="1"/>
          </p:nvPr>
        </p:nvSpPr>
        <p:spPr>
          <a:xfrm>
            <a:off x="457200" y="1600201"/>
            <a:ext cx="4114800" cy="2505635"/>
          </a:xfrm>
        </p:spPr>
        <p:style>
          <a:lnRef idx="2">
            <a:schemeClr val="dk1"/>
          </a:lnRef>
          <a:fillRef idx="1">
            <a:schemeClr val="lt1"/>
          </a:fillRef>
          <a:effectRef idx="0">
            <a:schemeClr val="dk1"/>
          </a:effectRef>
          <a:fontRef idx="minor">
            <a:schemeClr val="dk1"/>
          </a:fontRef>
        </p:style>
        <p:txBody>
          <a:bodyPr>
            <a:normAutofit/>
          </a:bodyPr>
          <a:lstStyle/>
          <a:p>
            <a:pPr marL="0" indent="0" algn="ctr">
              <a:buNone/>
            </a:pPr>
            <a:r>
              <a:rPr lang="en-US" sz="2000" dirty="0" smtClean="0"/>
              <a:t>Primary Expertise &amp; Interest Areas</a:t>
            </a:r>
          </a:p>
          <a:p>
            <a:pPr>
              <a:buClr>
                <a:srgbClr val="C00000"/>
              </a:buClr>
            </a:pPr>
            <a:r>
              <a:rPr lang="en-US" sz="1400" dirty="0" smtClean="0"/>
              <a:t>Broad capabilities in complex and quantum materials; making-measuring-modelling to devices</a:t>
            </a:r>
          </a:p>
          <a:p>
            <a:pPr>
              <a:buClr>
                <a:srgbClr val="C00000"/>
              </a:buClr>
            </a:pPr>
            <a:r>
              <a:rPr lang="en-US" sz="1400" dirty="0" smtClean="0"/>
              <a:t> Algorithm development for novel architectures</a:t>
            </a:r>
          </a:p>
          <a:p>
            <a:pPr>
              <a:buClr>
                <a:srgbClr val="C00000"/>
              </a:buClr>
            </a:pPr>
            <a:r>
              <a:rPr lang="en-US" sz="1400" dirty="0" smtClean="0"/>
              <a:t>Testbed exploration, including with partners</a:t>
            </a:r>
            <a:endParaRPr lang="en-US" sz="1400" dirty="0"/>
          </a:p>
        </p:txBody>
      </p:sp>
      <p:sp>
        <p:nvSpPr>
          <p:cNvPr id="5" name="Rectangle 4"/>
          <p:cNvSpPr/>
          <p:nvPr/>
        </p:nvSpPr>
        <p:spPr>
          <a:xfrm>
            <a:off x="0" y="6019800"/>
            <a:ext cx="9144000" cy="880697"/>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16430" y="6446456"/>
            <a:ext cx="972680" cy="365760"/>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83513" y="6462314"/>
            <a:ext cx="796864" cy="365760"/>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22242" y="6462314"/>
            <a:ext cx="709524" cy="365760"/>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80441" y="6447196"/>
            <a:ext cx="852772" cy="365760"/>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22478" y="6462314"/>
            <a:ext cx="914400" cy="365760"/>
          </a:xfrm>
          <a:prstGeom prst="rect">
            <a:avLst/>
          </a:prstGeom>
        </p:spPr>
      </p:pic>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1931" y="6462314"/>
            <a:ext cx="480960" cy="365760"/>
          </a:xfrm>
          <a:prstGeom prst="rect">
            <a:avLst/>
          </a:prstGeom>
        </p:spPr>
      </p:pic>
      <p:pic>
        <p:nvPicPr>
          <p:cNvPr id="12" name="Pictur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64721" y="6485206"/>
            <a:ext cx="726474" cy="303601"/>
          </a:xfrm>
          <a:prstGeom prst="rect">
            <a:avLst/>
          </a:prstGeom>
        </p:spPr>
      </p:pic>
      <p:sp>
        <p:nvSpPr>
          <p:cNvPr id="14" name="Content Placeholder 2"/>
          <p:cNvSpPr txBox="1">
            <a:spLocks/>
          </p:cNvSpPr>
          <p:nvPr/>
        </p:nvSpPr>
        <p:spPr>
          <a:xfrm>
            <a:off x="500227" y="4330227"/>
            <a:ext cx="8390808" cy="175680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dirty="0" smtClean="0"/>
              <a:t>Main Contribution/Role</a:t>
            </a:r>
          </a:p>
          <a:p>
            <a:pPr>
              <a:buClr>
                <a:srgbClr val="C00000"/>
              </a:buClr>
            </a:pPr>
            <a:r>
              <a:rPr lang="en-US" sz="1800" dirty="0" smtClean="0"/>
              <a:t>Balanced integration of materials and computing expertise</a:t>
            </a:r>
          </a:p>
          <a:p>
            <a:pPr lvl="1">
              <a:buClr>
                <a:srgbClr val="C00000"/>
              </a:buClr>
            </a:pPr>
            <a:r>
              <a:rPr lang="en-US" sz="1400" dirty="0" smtClean="0"/>
              <a:t>Greater focus on far future, especially quantum, than next-gen CMOS</a:t>
            </a:r>
          </a:p>
          <a:p>
            <a:pPr>
              <a:buClr>
                <a:srgbClr val="C00000"/>
              </a:buClr>
            </a:pPr>
            <a:r>
              <a:rPr lang="en-US" sz="1800" dirty="0" smtClean="0"/>
              <a:t>User facilities, Centers &amp; Institutes, Testbeds provide venues for partnership/collaboration</a:t>
            </a:r>
            <a:endParaRPr lang="en-US" sz="1800" dirty="0"/>
          </a:p>
        </p:txBody>
      </p:sp>
      <p:sp>
        <p:nvSpPr>
          <p:cNvPr id="15" name="Content Placeholder 2"/>
          <p:cNvSpPr txBox="1">
            <a:spLocks/>
          </p:cNvSpPr>
          <p:nvPr/>
        </p:nvSpPr>
        <p:spPr>
          <a:xfrm>
            <a:off x="4776235" y="1600201"/>
            <a:ext cx="4114800" cy="250563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ctr">
              <a:buNone/>
            </a:pPr>
            <a:r>
              <a:rPr lang="en-US" sz="2000" dirty="0" smtClean="0"/>
              <a:t>Most Differentiating Factor</a:t>
            </a:r>
          </a:p>
          <a:p>
            <a:pPr>
              <a:buClr>
                <a:srgbClr val="C00000"/>
              </a:buClr>
            </a:pPr>
            <a:r>
              <a:rPr lang="en-US" sz="1400" dirty="0" smtClean="0"/>
              <a:t>“Culture” of co-design has a decade+ history</a:t>
            </a:r>
          </a:p>
          <a:p>
            <a:pPr lvl="1">
              <a:buClr>
                <a:srgbClr val="C00000"/>
              </a:buClr>
            </a:pPr>
            <a:r>
              <a:rPr lang="en-US" sz="1400" dirty="0" smtClean="0"/>
              <a:t>algorithms and architectures</a:t>
            </a:r>
          </a:p>
          <a:p>
            <a:pPr lvl="1">
              <a:buClr>
                <a:srgbClr val="C00000"/>
              </a:buClr>
            </a:pPr>
            <a:r>
              <a:rPr lang="en-US" sz="1400" dirty="0" smtClean="0"/>
              <a:t>Experiment-Theory-Simulation</a:t>
            </a:r>
          </a:p>
          <a:p>
            <a:pPr>
              <a:buClr>
                <a:srgbClr val="C00000"/>
              </a:buClr>
            </a:pPr>
            <a:r>
              <a:rPr lang="en-US" sz="1400" dirty="0" smtClean="0"/>
              <a:t>Deep history in quantum physics: correlated materials to quantum information science</a:t>
            </a:r>
            <a:endParaRPr lang="en-US" sz="1400" dirty="0"/>
          </a:p>
        </p:txBody>
      </p:sp>
    </p:spTree>
    <p:extLst>
      <p:ext uri="{BB962C8B-B14F-4D97-AF65-F5344CB8AC3E}">
        <p14:creationId xmlns:p14="http://schemas.microsoft.com/office/powerpoint/2010/main" val="124105070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sp>
        <p:nvSpPr>
          <p:cNvPr id="4" name="Slide Number Placeholder 3"/>
          <p:cNvSpPr>
            <a:spLocks noGrp="1"/>
          </p:cNvSpPr>
          <p:nvPr>
            <p:ph type="sldNum" sz="quarter" idx="10"/>
          </p:nvPr>
        </p:nvSpPr>
        <p:spPr/>
        <p:txBody>
          <a:bodyPr/>
          <a:lstStyle/>
          <a:p>
            <a:r>
              <a:rPr lang="en-US" smtClean="0"/>
              <a:t>Slide </a:t>
            </a:r>
            <a:fld id="{2651EAAB-5D0D-473B-859D-C18D8179491F}" type="slidenum">
              <a:rPr lang="en-US" smtClean="0"/>
              <a:pPr/>
              <a:t>27</a:t>
            </a:fld>
            <a:endParaRPr lang="en-US" dirty="0"/>
          </a:p>
        </p:txBody>
      </p:sp>
    </p:spTree>
    <p:extLst>
      <p:ext uri="{BB962C8B-B14F-4D97-AF65-F5344CB8AC3E}">
        <p14:creationId xmlns:p14="http://schemas.microsoft.com/office/powerpoint/2010/main" val="125223749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30176" y="676275"/>
            <a:ext cx="7743824"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indent="3175">
              <a:spcAft>
                <a:spcPts val="0"/>
              </a:spcAft>
              <a:buNone/>
              <a:defRPr/>
            </a:pPr>
            <a:r>
              <a:rPr lang="en-US" sz="2400" b="1" kern="0" dirty="0" smtClean="0">
                <a:solidFill>
                  <a:srgbClr val="000090"/>
                </a:solidFill>
                <a:latin typeface="+mj-lt"/>
                <a:ea typeface="ＭＳ Ｐゴシック" charset="-128"/>
                <a:cs typeface="ＭＳ Ｐゴシック" charset="-128"/>
              </a:rPr>
              <a:t>Materials Physics and Applications </a:t>
            </a:r>
            <a:r>
              <a:rPr kumimoji="0" lang="en-US" sz="2400" b="1" i="0" u="none" strike="noStrike" kern="0" cap="none" spc="0" normalizeH="0" noProof="0" dirty="0" smtClean="0">
                <a:ln>
                  <a:noFill/>
                </a:ln>
                <a:solidFill>
                  <a:srgbClr val="000090"/>
                </a:solidFill>
                <a:effectLst/>
                <a:uLnTx/>
                <a:uFillTx/>
                <a:latin typeface="+mj-lt"/>
                <a:ea typeface="ＭＳ Ｐゴシック" charset="-128"/>
                <a:cs typeface="ＭＳ Ｐゴシック" charset="-128"/>
              </a:rPr>
              <a:t> </a:t>
            </a:r>
            <a:r>
              <a:rPr kumimoji="0" lang="en-US" sz="2400" b="1" i="0" u="none" strike="noStrike" kern="0" cap="none" spc="0" normalizeH="0" baseline="0" noProof="0" dirty="0" smtClean="0">
                <a:ln>
                  <a:noFill/>
                </a:ln>
                <a:solidFill>
                  <a:srgbClr val="000090"/>
                </a:solidFill>
                <a:effectLst/>
                <a:uLnTx/>
                <a:uFillTx/>
                <a:latin typeface="+mj-lt"/>
                <a:ea typeface="ＭＳ Ｐゴシック" charset="-128"/>
                <a:cs typeface="ＭＳ Ｐゴシック" charset="-128"/>
              </a:rPr>
              <a:t>Division</a:t>
            </a:r>
            <a:r>
              <a:rPr lang="en-US" sz="1800" kern="0" dirty="0" smtClean="0">
                <a:solidFill>
                  <a:srgbClr val="000090"/>
                </a:solidFill>
                <a:ea typeface="ヒラギノ角ゴ Pro W3" pitchFamily="112" charset="-128"/>
                <a:cs typeface="ヒラギノ角ゴ Pro W3" pitchFamily="-106" charset="-128"/>
              </a:rPr>
              <a:t> </a:t>
            </a:r>
            <a:r>
              <a:rPr lang="en-US" sz="1800" kern="0" dirty="0" smtClean="0">
                <a:ea typeface="ヒラギノ角ゴ Pro W3" pitchFamily="112" charset="-128"/>
                <a:cs typeface="ヒラギノ角ゴ Pro W3" pitchFamily="-106" charset="-128"/>
              </a:rPr>
              <a:t>develops </a:t>
            </a:r>
            <a:r>
              <a:rPr lang="en-US" kern="0" dirty="0">
                <a:ea typeface="ヒラギノ角ゴ Pro W3" pitchFamily="112" charset="-128"/>
                <a:cs typeface="ヒラギノ角ゴ Pro W3" pitchFamily="-106" charset="-128"/>
              </a:rPr>
              <a:t>n</a:t>
            </a:r>
            <a:r>
              <a:rPr lang="en-US" sz="1800" kern="0" dirty="0" smtClean="0">
                <a:ea typeface="ヒラギノ角ゴ Pro W3" pitchFamily="112" charset="-128"/>
                <a:cs typeface="ヒラギノ角ゴ Pro W3" pitchFamily="-106" charset="-128"/>
              </a:rPr>
              <a:t>ew technologies that solve pressing energy and security challenges by </a:t>
            </a:r>
            <a:r>
              <a:rPr lang="en-US" sz="1800" kern="0" dirty="0" smtClean="0">
                <a:ea typeface="ヒラギノ角ゴ Pro W3" pitchFamily="-111" charset="-128"/>
                <a:cs typeface="ヒラギノ角ゴ Pro W3" pitchFamily="-106" charset="-128"/>
              </a:rPr>
              <a:t>exploring and exploiting materials and their properties, developing practical applications of materials, and providing world-class user facilities.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dirty="0" smtClean="0">
              <a:ln>
                <a:noFill/>
              </a:ln>
              <a:solidFill>
                <a:srgbClr val="004080"/>
              </a:solidFill>
              <a:effectLst/>
              <a:uLnTx/>
              <a:uFillTx/>
              <a:latin typeface="+mj-lt"/>
              <a:ea typeface="ＭＳ Ｐゴシック" charset="-128"/>
              <a:cs typeface="ＭＳ Ｐゴシック" charset="-128"/>
            </a:endParaRPr>
          </a:p>
        </p:txBody>
      </p:sp>
      <p:sp>
        <p:nvSpPr>
          <p:cNvPr id="4" name="Rectangle 4"/>
          <p:cNvSpPr>
            <a:spLocks noChangeArrowheads="1"/>
          </p:cNvSpPr>
          <p:nvPr/>
        </p:nvSpPr>
        <p:spPr bwMode="auto">
          <a:xfrm>
            <a:off x="0" y="1422400"/>
            <a:ext cx="4778375" cy="5278369"/>
          </a:xfrm>
          <a:prstGeom prst="rect">
            <a:avLst/>
          </a:prstGeom>
          <a:noFill/>
          <a:ln w="9525">
            <a:noFill/>
            <a:miter lim="800000"/>
            <a:headEnd/>
            <a:tailEnd/>
          </a:ln>
        </p:spPr>
        <p:txBody>
          <a:bodyPr wrap="square">
            <a:spAutoFit/>
          </a:bodyPr>
          <a:lstStyle/>
          <a:p>
            <a:pPr marL="228600" indent="-228600">
              <a:spcBef>
                <a:spcPts val="0"/>
              </a:spcBef>
              <a:spcAft>
                <a:spcPts val="0"/>
              </a:spcAft>
              <a:buSzPct val="80000"/>
            </a:pPr>
            <a:r>
              <a:rPr lang="en-US" b="1" dirty="0" smtClean="0"/>
              <a:t>Materials Chemistry and Integrated Devices</a:t>
            </a:r>
          </a:p>
          <a:p>
            <a:pPr marL="685800" lvl="1" indent="-228600">
              <a:spcBef>
                <a:spcPts val="0"/>
              </a:spcBef>
              <a:buSzPct val="80000"/>
            </a:pPr>
            <a:r>
              <a:rPr lang="en-US" sz="1800" dirty="0" smtClean="0"/>
              <a:t>Hydrogen </a:t>
            </a:r>
            <a:r>
              <a:rPr lang="en-US" dirty="0"/>
              <a:t>s</a:t>
            </a:r>
            <a:r>
              <a:rPr lang="en-US" sz="1800" dirty="0" smtClean="0"/>
              <a:t>torage </a:t>
            </a:r>
            <a:r>
              <a:rPr lang="en-US" dirty="0" smtClean="0"/>
              <a:t>and fuel </a:t>
            </a:r>
            <a:r>
              <a:rPr lang="en-US" dirty="0"/>
              <a:t>cell program</a:t>
            </a:r>
          </a:p>
          <a:p>
            <a:pPr marL="685800" lvl="1" indent="-228600">
              <a:spcBef>
                <a:spcPts val="0"/>
              </a:spcBef>
              <a:buSzPct val="80000"/>
            </a:pPr>
            <a:r>
              <a:rPr lang="en-US" dirty="0"/>
              <a:t>Sensors: acoustic, hydrogen, HE</a:t>
            </a:r>
            <a:endParaRPr lang="en-US" b="1" dirty="0"/>
          </a:p>
          <a:p>
            <a:pPr marL="685800" lvl="1" indent="-228600">
              <a:spcBef>
                <a:spcPts val="0"/>
              </a:spcBef>
              <a:buSzPct val="80000"/>
            </a:pPr>
            <a:r>
              <a:rPr lang="en-US" dirty="0" smtClean="0"/>
              <a:t>Advanced separation technologies</a:t>
            </a:r>
            <a:endParaRPr lang="en-US" sz="1800" dirty="0" smtClean="0"/>
          </a:p>
          <a:p>
            <a:pPr marL="685800" lvl="1" indent="-228600">
              <a:spcBef>
                <a:spcPts val="0"/>
              </a:spcBef>
              <a:spcAft>
                <a:spcPts val="600"/>
              </a:spcAft>
              <a:buSzPct val="80000"/>
            </a:pPr>
            <a:r>
              <a:rPr lang="en-US" dirty="0" smtClean="0"/>
              <a:t>Actinide chemistry</a:t>
            </a:r>
            <a:endParaRPr lang="en-US" sz="1800" dirty="0" smtClean="0"/>
          </a:p>
          <a:p>
            <a:pPr marL="228600" indent="-228600">
              <a:spcBef>
                <a:spcPts val="0"/>
              </a:spcBef>
              <a:buSzPct val="80000"/>
            </a:pPr>
            <a:r>
              <a:rPr lang="en-US" b="1" dirty="0" smtClean="0"/>
              <a:t>Condensed Matter and Magnet Science</a:t>
            </a:r>
          </a:p>
          <a:p>
            <a:pPr marL="685800" lvl="1" indent="-228600">
              <a:spcBef>
                <a:spcPts val="0"/>
              </a:spcBef>
              <a:spcAft>
                <a:spcPts val="0"/>
              </a:spcAft>
              <a:buSzPct val="80000"/>
            </a:pPr>
            <a:r>
              <a:rPr lang="en-US" sz="1800" dirty="0" smtClean="0"/>
              <a:t>National High Magnetic Field Lab-Pulsed Field Facility</a:t>
            </a:r>
          </a:p>
          <a:p>
            <a:pPr marL="685800" lvl="1" indent="-228600">
              <a:spcBef>
                <a:spcPts val="0"/>
              </a:spcBef>
              <a:spcAft>
                <a:spcPts val="600"/>
              </a:spcAft>
              <a:buSzPct val="80000"/>
            </a:pPr>
            <a:r>
              <a:rPr lang="en-US" sz="1800" dirty="0" smtClean="0"/>
              <a:t>Strongly Correlated Materials (Actinides)</a:t>
            </a:r>
          </a:p>
          <a:p>
            <a:pPr marL="228600" indent="-228600">
              <a:spcBef>
                <a:spcPts val="0"/>
              </a:spcBef>
              <a:spcAft>
                <a:spcPts val="300"/>
              </a:spcAft>
              <a:buSzPct val="80000"/>
            </a:pPr>
            <a:r>
              <a:rPr lang="en-US" b="1" dirty="0" smtClean="0"/>
              <a:t>Center for Integrated Nanotechnologies</a:t>
            </a:r>
          </a:p>
          <a:p>
            <a:pPr marL="685800" lvl="1" indent="-228600">
              <a:buSzPct val="80000"/>
            </a:pPr>
            <a:r>
              <a:rPr lang="en-US" dirty="0"/>
              <a:t>Center for Integrated </a:t>
            </a:r>
            <a:r>
              <a:rPr lang="en-US" dirty="0" smtClean="0"/>
              <a:t>Nanotechnologies</a:t>
            </a:r>
            <a:endParaRPr lang="en-US" sz="1800" dirty="0" smtClean="0"/>
          </a:p>
          <a:p>
            <a:pPr marL="685800" lvl="1" indent="-228600">
              <a:spcBef>
                <a:spcPts val="0"/>
              </a:spcBef>
              <a:spcAft>
                <a:spcPts val="0"/>
              </a:spcAft>
              <a:buSzPct val="80000"/>
            </a:pPr>
            <a:r>
              <a:rPr lang="en-US" sz="1800" dirty="0" smtClean="0"/>
              <a:t>Center for Materials under Irradiation and Mechanical Extremes (CMIME)</a:t>
            </a:r>
          </a:p>
          <a:p>
            <a:pPr marL="685800" lvl="1" indent="-228600">
              <a:spcBef>
                <a:spcPts val="0"/>
              </a:spcBef>
              <a:spcAft>
                <a:spcPts val="0"/>
              </a:spcAft>
              <a:buSzPct val="80000"/>
            </a:pPr>
            <a:r>
              <a:rPr lang="en-US" sz="1800" dirty="0" smtClean="0"/>
              <a:t>Laboratory for Ultrafast Materials and Optical Science (LUMOS)</a:t>
            </a:r>
          </a:p>
          <a:p>
            <a:pPr marL="228600" indent="-228600">
              <a:spcBef>
                <a:spcPts val="0"/>
              </a:spcBef>
              <a:spcAft>
                <a:spcPts val="0"/>
              </a:spcAft>
              <a:buSzPct val="80000"/>
              <a:buNone/>
            </a:pPr>
            <a:endParaRPr lang="en-US" sz="1800" b="1" dirty="0" smtClean="0"/>
          </a:p>
          <a:p>
            <a:pPr marL="685800" lvl="1" indent="-228600">
              <a:spcBef>
                <a:spcPts val="0"/>
              </a:spcBef>
              <a:spcAft>
                <a:spcPts val="0"/>
              </a:spcAft>
              <a:buSzPct val="80000"/>
            </a:pPr>
            <a:endParaRPr lang="en-US" sz="1600" dirty="0" smtClean="0"/>
          </a:p>
        </p:txBody>
      </p:sp>
      <p:pic>
        <p:nvPicPr>
          <p:cNvPr id="5" name="Picture 103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30800" y="4705350"/>
            <a:ext cx="2133600" cy="1144588"/>
          </a:xfrm>
          <a:prstGeom prst="rect">
            <a:avLst/>
          </a:prstGeom>
          <a:noFill/>
          <a:ln w="12700">
            <a:noFill/>
            <a:miter lim="800000"/>
            <a:headEnd/>
            <a:tailEnd/>
          </a:ln>
        </p:spPr>
      </p:pic>
      <p:pic>
        <p:nvPicPr>
          <p:cNvPr id="6" name="Picture 5" descr="TOC_graphic_Ge_NW"/>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91400" y="4570412"/>
            <a:ext cx="1371600" cy="735013"/>
          </a:xfrm>
          <a:prstGeom prst="rect">
            <a:avLst/>
          </a:prstGeom>
          <a:noFill/>
          <a:ln w="9525">
            <a:noFill/>
            <a:miter lim="800000"/>
            <a:headEnd/>
            <a:tailEnd/>
          </a:ln>
        </p:spPr>
      </p:pic>
      <p:pic>
        <p:nvPicPr>
          <p:cNvPr id="7" name="Picture 14"/>
          <p:cNvPicPr>
            <a:picLocks noChangeAspect="1" noChangeArrowheads="1"/>
          </p:cNvPicPr>
          <p:nvPr/>
        </p:nvPicPr>
        <p:blipFill>
          <a:blip r:embed="rId4"/>
          <a:srcRect/>
          <a:stretch>
            <a:fillRect/>
          </a:stretch>
        </p:blipFill>
        <p:spPr bwMode="auto">
          <a:xfrm>
            <a:off x="7604125" y="3327400"/>
            <a:ext cx="1293223" cy="1005840"/>
          </a:xfrm>
          <a:prstGeom prst="rect">
            <a:avLst/>
          </a:prstGeom>
          <a:noFill/>
          <a:ln w="9525" cap="flat" cmpd="sng" algn="ctr">
            <a:noFill/>
            <a:prstDash val="solid"/>
            <a:miter lim="800000"/>
            <a:headEnd/>
            <a:tailEnd/>
          </a:ln>
        </p:spPr>
      </p:pic>
      <p:pic>
        <p:nvPicPr>
          <p:cNvPr id="8" name="Picture 8" descr="Figure2final04250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50125" y="5292725"/>
            <a:ext cx="1524000" cy="769938"/>
          </a:xfrm>
          <a:prstGeom prst="rect">
            <a:avLst/>
          </a:prstGeom>
          <a:noFill/>
          <a:ln w="9525">
            <a:noFill/>
            <a:miter lim="800000"/>
            <a:headEnd/>
            <a:tailEnd/>
          </a:ln>
        </p:spPr>
      </p:pic>
      <p:pic>
        <p:nvPicPr>
          <p:cNvPr id="9" name="Picture 8" descr="100T assembly 2.bmp"/>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43500" y="3251200"/>
            <a:ext cx="1535238" cy="1167619"/>
          </a:xfrm>
          <a:prstGeom prst="rect">
            <a:avLst/>
          </a:prstGeom>
        </p:spPr>
      </p:pic>
      <p:pic>
        <p:nvPicPr>
          <p:cNvPr id="12" name="Picture 18" descr="fc.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61000" y="2247900"/>
            <a:ext cx="1676400" cy="685800"/>
          </a:xfrm>
          <a:prstGeom prst="rect">
            <a:avLst/>
          </a:prstGeom>
          <a:noFill/>
          <a:ln w="9525">
            <a:solidFill>
              <a:schemeClr val="tx1"/>
            </a:solidFill>
            <a:miter lim="800000"/>
            <a:headEnd/>
            <a:tailEnd/>
          </a:ln>
        </p:spPr>
      </p:pic>
      <p:pic>
        <p:nvPicPr>
          <p:cNvPr id="13" name="Picture 19" descr="acoustics.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857875" y="1489075"/>
            <a:ext cx="1676400" cy="685800"/>
          </a:xfrm>
          <a:prstGeom prst="rect">
            <a:avLst/>
          </a:prstGeom>
          <a:noFill/>
          <a:ln w="9525">
            <a:solidFill>
              <a:schemeClr val="tx1"/>
            </a:solidFill>
            <a:miter lim="800000"/>
            <a:headEnd/>
            <a:tailEnd/>
          </a:ln>
        </p:spPr>
      </p:pic>
      <p:pic>
        <p:nvPicPr>
          <p:cNvPr id="14" name="Picture 34"/>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981575" y="1479550"/>
            <a:ext cx="769621" cy="731520"/>
          </a:xfrm>
          <a:prstGeom prst="rect">
            <a:avLst/>
          </a:prstGeom>
          <a:noFill/>
          <a:ln w="9525">
            <a:noFill/>
            <a:miter lim="800000"/>
            <a:headEnd/>
            <a:tailEnd/>
          </a:ln>
        </p:spPr>
      </p:pic>
      <p:pic>
        <p:nvPicPr>
          <p:cNvPr id="15" name="Picture 6"/>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785100" y="1228725"/>
            <a:ext cx="1006475" cy="838200"/>
          </a:xfrm>
          <a:prstGeom prst="rect">
            <a:avLst/>
          </a:prstGeom>
          <a:noFill/>
          <a:ln w="9525" algn="ctr">
            <a:noFill/>
            <a:miter lim="800000"/>
            <a:headEnd/>
            <a:tailEnd/>
          </a:ln>
        </p:spPr>
      </p:pic>
      <p:pic>
        <p:nvPicPr>
          <p:cNvPr id="16" name="Picture 20" descr="LANL_Pall_PBI Composite SEM1"/>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622413" y="2133600"/>
            <a:ext cx="981837" cy="876443"/>
          </a:xfrm>
          <a:prstGeom prst="rect">
            <a:avLst/>
          </a:prstGeom>
          <a:noFill/>
          <a:ln w="9525">
            <a:noFill/>
            <a:miter lim="800000"/>
            <a:headEnd/>
            <a:tailEnd/>
          </a:ln>
        </p:spPr>
      </p:pic>
      <p:pic>
        <p:nvPicPr>
          <p:cNvPr id="17" name="Picture 12"/>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686550" y="3584575"/>
            <a:ext cx="978408" cy="529793"/>
          </a:xfrm>
          <a:prstGeom prst="rect">
            <a:avLst/>
          </a:prstGeom>
          <a:noFill/>
          <a:ln w="9525" cap="flat" cmpd="sng" algn="ctr">
            <a:noFill/>
            <a:prstDash val="solid"/>
            <a:miter lim="800000"/>
            <a:headEnd/>
            <a:tailEnd/>
          </a:ln>
        </p:spPr>
      </p:pic>
    </p:spTree>
    <p:extLst>
      <p:ext uri="{BB962C8B-B14F-4D97-AF65-F5344CB8AC3E}">
        <p14:creationId xmlns:p14="http://schemas.microsoft.com/office/powerpoint/2010/main" val="290218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4"/>
          <p:cNvSpPr>
            <a:spLocks noChangeArrowheads="1"/>
          </p:cNvSpPr>
          <p:nvPr/>
        </p:nvSpPr>
        <p:spPr bwMode="auto">
          <a:xfrm>
            <a:off x="100942" y="1287071"/>
            <a:ext cx="5423557" cy="6724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SzPct val="80000"/>
              <a:buFont typeface="Wingdings" charset="0"/>
              <a:buNone/>
            </a:pPr>
            <a:r>
              <a:rPr lang="en-US" sz="1600" b="1" dirty="0" smtClean="0"/>
              <a:t>Metallurgy:</a:t>
            </a:r>
          </a:p>
          <a:p>
            <a:pPr marL="285750" indent="-285750">
              <a:buSzPct val="80000"/>
              <a:buFont typeface="Arial"/>
              <a:buChar char="•"/>
            </a:pPr>
            <a:r>
              <a:rPr lang="en-US" sz="1600" dirty="0"/>
              <a:t>Corrosion, Interfaces, </a:t>
            </a:r>
            <a:r>
              <a:rPr lang="en-US" sz="1600" dirty="0" smtClean="0"/>
              <a:t>&amp;</a:t>
            </a:r>
            <a:r>
              <a:rPr lang="en-US" sz="1600" dirty="0"/>
              <a:t> </a:t>
            </a:r>
            <a:r>
              <a:rPr lang="en-US" sz="1600" dirty="0" smtClean="0"/>
              <a:t>Electrochemistry</a:t>
            </a:r>
          </a:p>
          <a:p>
            <a:pPr marL="285750" indent="-285750">
              <a:buSzPct val="80000"/>
              <a:buFont typeface="Arial"/>
              <a:buChar char="•"/>
            </a:pPr>
            <a:r>
              <a:rPr lang="en-US" sz="1600" dirty="0" smtClean="0"/>
              <a:t>Foundry,/Machining</a:t>
            </a:r>
          </a:p>
          <a:p>
            <a:pPr marL="285750" indent="-285750">
              <a:buSzPct val="80000"/>
              <a:buFont typeface="Arial"/>
              <a:buChar char="•"/>
            </a:pPr>
            <a:r>
              <a:rPr lang="en-US" sz="1600" dirty="0" smtClean="0"/>
              <a:t>Powder Metallurgy</a:t>
            </a:r>
          </a:p>
          <a:p>
            <a:pPr marL="285750" indent="-285750">
              <a:spcAft>
                <a:spcPts val="600"/>
              </a:spcAft>
              <a:buSzPct val="80000"/>
              <a:buFont typeface="Arial"/>
              <a:buChar char="•"/>
            </a:pPr>
            <a:r>
              <a:rPr lang="en-US" sz="1600" dirty="0" smtClean="0"/>
              <a:t>Welding and Joining</a:t>
            </a:r>
            <a:endParaRPr lang="en-US" sz="1600" dirty="0"/>
          </a:p>
          <a:p>
            <a:pPr>
              <a:buSzPct val="80000"/>
            </a:pPr>
            <a:r>
              <a:rPr lang="en-US" sz="1600" b="1" dirty="0" smtClean="0"/>
              <a:t>Polymers </a:t>
            </a:r>
            <a:r>
              <a:rPr lang="en-US" sz="1600" b="1" dirty="0"/>
              <a:t>and Coatings</a:t>
            </a:r>
          </a:p>
          <a:p>
            <a:pPr marL="285750" indent="-285750">
              <a:buSzPct val="80000"/>
              <a:buFont typeface="Arial"/>
              <a:buChar char="•"/>
            </a:pPr>
            <a:r>
              <a:rPr lang="en-US" sz="1600" dirty="0" smtClean="0"/>
              <a:t>Polymer R&amp;D</a:t>
            </a:r>
          </a:p>
          <a:p>
            <a:pPr marL="285750" indent="-285750">
              <a:buSzPct val="80000"/>
              <a:buFont typeface="Arial"/>
              <a:buChar char="•"/>
            </a:pPr>
            <a:r>
              <a:rPr lang="en-US" sz="1600" dirty="0"/>
              <a:t>Target Design and </a:t>
            </a:r>
            <a:r>
              <a:rPr lang="en-US" sz="1600" dirty="0" smtClean="0"/>
              <a:t>Fabrication</a:t>
            </a:r>
          </a:p>
          <a:p>
            <a:pPr marL="285750" indent="-285750">
              <a:buSzPct val="80000"/>
              <a:buFont typeface="Arial"/>
              <a:buChar char="•"/>
            </a:pPr>
            <a:r>
              <a:rPr lang="en-US" sz="1600" dirty="0"/>
              <a:t>Materials Characterization and </a:t>
            </a:r>
            <a:r>
              <a:rPr lang="en-US" sz="1600" dirty="0" smtClean="0"/>
              <a:t>Forensics</a:t>
            </a:r>
          </a:p>
          <a:p>
            <a:pPr marL="285750" indent="-285750">
              <a:spcAft>
                <a:spcPts val="600"/>
              </a:spcAft>
              <a:buSzPct val="80000"/>
              <a:buFont typeface="Arial"/>
              <a:buChar char="•"/>
            </a:pPr>
            <a:r>
              <a:rPr lang="en-US" sz="1600" dirty="0"/>
              <a:t>Surface Science and </a:t>
            </a:r>
            <a:r>
              <a:rPr lang="en-US" sz="1600" dirty="0" smtClean="0"/>
              <a:t>Coatings</a:t>
            </a:r>
          </a:p>
          <a:p>
            <a:pPr>
              <a:buSzPct val="80000"/>
            </a:pPr>
            <a:r>
              <a:rPr lang="en-US" sz="1600" b="1" dirty="0" smtClean="0"/>
              <a:t>Materials Science of Radiation and Dynamic Extremes</a:t>
            </a:r>
          </a:p>
          <a:p>
            <a:pPr marL="285750" indent="-285750">
              <a:buSzPct val="80000"/>
              <a:buFont typeface="Arial"/>
              <a:buChar char="•"/>
            </a:pPr>
            <a:r>
              <a:rPr lang="en-US" sz="1600" dirty="0"/>
              <a:t>Materials </a:t>
            </a:r>
            <a:r>
              <a:rPr lang="en-US" sz="1600" dirty="0" smtClean="0"/>
              <a:t>Modeling</a:t>
            </a:r>
          </a:p>
          <a:p>
            <a:pPr marL="285750" indent="-285750">
              <a:buSzPct val="80000"/>
              <a:buFont typeface="Arial"/>
              <a:buChar char="•"/>
            </a:pPr>
            <a:r>
              <a:rPr lang="en-US" sz="1600" dirty="0"/>
              <a:t>Science of Defects in </a:t>
            </a:r>
            <a:r>
              <a:rPr lang="en-US" sz="1600" dirty="0" smtClean="0"/>
              <a:t>Materials</a:t>
            </a:r>
          </a:p>
          <a:p>
            <a:pPr marL="285750" indent="-285750">
              <a:buSzPct val="80000"/>
              <a:buFont typeface="Arial"/>
              <a:buChar char="•"/>
            </a:pPr>
            <a:r>
              <a:rPr lang="en-US" sz="1600" dirty="0"/>
              <a:t>Crystal Growth and Material </a:t>
            </a:r>
            <a:r>
              <a:rPr lang="en-US" sz="1600" dirty="0" smtClean="0"/>
              <a:t>Preparation</a:t>
            </a:r>
          </a:p>
          <a:p>
            <a:pPr marL="285750" indent="-285750">
              <a:spcAft>
                <a:spcPts val="600"/>
              </a:spcAft>
              <a:buSzPct val="80000"/>
              <a:buFont typeface="Arial"/>
              <a:buChar char="•"/>
            </a:pPr>
            <a:r>
              <a:rPr lang="en-US" sz="1600" dirty="0"/>
              <a:t>Dynamic Materials </a:t>
            </a:r>
            <a:r>
              <a:rPr lang="en-US" sz="1600" dirty="0" smtClean="0"/>
              <a:t>Properties</a:t>
            </a:r>
            <a:endParaRPr lang="en-US" sz="1600" b="1" dirty="0"/>
          </a:p>
          <a:p>
            <a:pPr>
              <a:buSzPct val="80000"/>
            </a:pPr>
            <a:r>
              <a:rPr lang="en-US" sz="1600" b="1" dirty="0" smtClean="0"/>
              <a:t>Nuclear Materials Science</a:t>
            </a:r>
            <a:endParaRPr lang="en-US" sz="1600" b="1" dirty="0"/>
          </a:p>
          <a:p>
            <a:pPr marL="285750" indent="-285750">
              <a:buSzPct val="80000"/>
              <a:buFont typeface="Arial"/>
              <a:buChar char="•"/>
            </a:pPr>
            <a:r>
              <a:rPr lang="en-US" sz="1600" dirty="0"/>
              <a:t>Dynamic </a:t>
            </a:r>
            <a:r>
              <a:rPr lang="en-US" sz="1600" dirty="0" smtClean="0"/>
              <a:t>Testing</a:t>
            </a:r>
          </a:p>
          <a:p>
            <a:pPr marL="285750" indent="-285750">
              <a:buSzPct val="80000"/>
              <a:buFont typeface="Arial"/>
              <a:buChar char="•"/>
            </a:pPr>
            <a:r>
              <a:rPr lang="en-US" sz="1600" dirty="0"/>
              <a:t>Metallography and </a:t>
            </a:r>
            <a:r>
              <a:rPr lang="en-US" sz="1600" dirty="0" smtClean="0"/>
              <a:t>Microscopy</a:t>
            </a:r>
          </a:p>
          <a:p>
            <a:pPr marL="285750" indent="-285750">
              <a:buSzPct val="80000"/>
              <a:buFont typeface="Arial"/>
              <a:buChar char="•"/>
            </a:pPr>
            <a:r>
              <a:rPr lang="en-US" sz="1600" dirty="0"/>
              <a:t>Surface Science</a:t>
            </a:r>
          </a:p>
          <a:p>
            <a:pPr marL="285750" indent="-285750">
              <a:buSzPct val="80000"/>
              <a:buFont typeface="Arial"/>
              <a:buChar char="•"/>
            </a:pPr>
            <a:endParaRPr lang="en-US" sz="1600" b="1" dirty="0"/>
          </a:p>
          <a:p>
            <a:pPr marL="285750" indent="-285750">
              <a:buSzPct val="80000"/>
              <a:buFont typeface="Arial"/>
              <a:buChar char="•"/>
            </a:pPr>
            <a:endParaRPr lang="en-US" sz="1600" b="1" dirty="0"/>
          </a:p>
          <a:p>
            <a:pPr marL="285750" indent="-285750">
              <a:buSzPct val="80000"/>
              <a:buFont typeface="Arial"/>
              <a:buChar char="•"/>
            </a:pPr>
            <a:endParaRPr lang="en-US" sz="1600" dirty="0" smtClean="0"/>
          </a:p>
          <a:p>
            <a:pPr marL="285750" indent="-285750">
              <a:buSzPct val="80000"/>
              <a:buFont typeface="Arial"/>
              <a:buChar char="•"/>
            </a:pPr>
            <a:endParaRPr lang="en-US" sz="1600" b="1" dirty="0"/>
          </a:p>
          <a:p>
            <a:pPr>
              <a:buSzPct val="80000"/>
              <a:buFont typeface="Wingdings" charset="0"/>
              <a:buNone/>
            </a:pPr>
            <a:endParaRPr lang="en-US" sz="1600" dirty="0" smtClean="0"/>
          </a:p>
          <a:p>
            <a:pPr>
              <a:buSzPct val="80000"/>
              <a:buFont typeface="Wingdings" charset="0"/>
              <a:buNone/>
            </a:pPr>
            <a:endParaRPr lang="en-US" sz="1600" dirty="0"/>
          </a:p>
          <a:p>
            <a:pPr>
              <a:buSzPct val="80000"/>
              <a:buFont typeface="Wingdings" charset="0"/>
              <a:buNone/>
            </a:pPr>
            <a:endParaRPr lang="en-US" sz="1600" dirty="0"/>
          </a:p>
        </p:txBody>
      </p:sp>
      <p:pic>
        <p:nvPicPr>
          <p:cNvPr id="29701" name="Picture 7" descr="alloythum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26069" y="1665359"/>
            <a:ext cx="97631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8" descr="characterization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301610" y="1665594"/>
            <a:ext cx="9525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10" descr="golden_gun_thumb.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251564" y="1665827"/>
            <a:ext cx="9525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Picture 15" descr="powdermetallurgy.gif"/>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8191500" y="1672372"/>
            <a:ext cx="9525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polymers.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211763" y="2725738"/>
            <a:ext cx="990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3" descr="doublewalltar.jp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6188075" y="2719388"/>
            <a:ext cx="9874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5" descr="characterization.jp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7129463" y="2709863"/>
            <a:ext cx="104140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6" descr="thumbnail_hip joint.jpg"/>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8128000" y="2693988"/>
            <a:ext cx="10160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5" descr="IBML_InjectorThumb.jpg"/>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5240338" y="4248150"/>
            <a:ext cx="9572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8" descr="thumb_modeling.jpg"/>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4273550" y="4230688"/>
            <a:ext cx="96043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6" descr="thumb_mechprop.jpg"/>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8123237" y="4260850"/>
            <a:ext cx="9731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3" descr="thumb_crystalgrowth.jp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7131050" y="4244975"/>
            <a:ext cx="98266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7" descr="thumb_science_of_defects.jp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178550" y="4254500"/>
            <a:ext cx="960438"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3" descr="FoundryThumb.jp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4343400" y="1660525"/>
            <a:ext cx="998538"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7626" y="31750"/>
            <a:ext cx="8016876" cy="1292662"/>
          </a:xfrm>
          <a:prstGeom prst="rect">
            <a:avLst/>
          </a:prstGeom>
        </p:spPr>
        <p:txBody>
          <a:bodyPr wrap="square">
            <a:spAutoFit/>
          </a:bodyPr>
          <a:lstStyle/>
          <a:p>
            <a:r>
              <a:rPr lang="en-US" sz="2400" b="1" kern="0" dirty="0" smtClean="0">
                <a:solidFill>
                  <a:srgbClr val="000090"/>
                </a:solidFill>
                <a:ea typeface="ＭＳ Ｐゴシック" charset="-128"/>
                <a:cs typeface="ＭＳ Ｐゴシック" charset="-128"/>
              </a:rPr>
              <a:t>Materials Science &amp; Technology Division </a:t>
            </a:r>
            <a:r>
              <a:rPr lang="en-US" dirty="0" smtClean="0">
                <a:latin typeface="Arial" charset="0"/>
                <a:ea typeface="ＭＳ Ｐゴシック" charset="0"/>
                <a:cs typeface="ＭＳ Ｐゴシック" charset="0"/>
              </a:rPr>
              <a:t>develops innovative materials </a:t>
            </a:r>
            <a:r>
              <a:rPr lang="en-US" dirty="0">
                <a:latin typeface="Arial" charset="0"/>
                <a:ea typeface="ＭＳ Ｐゴシック" charset="0"/>
                <a:cs typeface="ＭＳ Ｐゴシック" charset="0"/>
              </a:rPr>
              <a:t>solutions for national security </a:t>
            </a:r>
            <a:r>
              <a:rPr lang="en-US" dirty="0" smtClean="0">
                <a:latin typeface="Arial" charset="0"/>
                <a:ea typeface="ＭＳ Ｐゴシック" charset="0"/>
                <a:cs typeface="ＭＳ Ｐゴシック" charset="0"/>
              </a:rPr>
              <a:t>missions, integrating across </a:t>
            </a:r>
            <a:r>
              <a:rPr lang="en-US" dirty="0">
                <a:latin typeface="Arial" charset="0"/>
                <a:ea typeface="ＭＳ Ｐゴシック" charset="0"/>
                <a:cs typeface="ＭＳ Ｐゴシック" charset="0"/>
              </a:rPr>
              <a:t>materials synthesis, processing, structure, properties, and performance to </a:t>
            </a:r>
            <a:r>
              <a:rPr lang="en-US" dirty="0" smtClean="0">
                <a:latin typeface="Arial" charset="0"/>
                <a:ea typeface="ＭＳ Ｐゴシック" charset="0"/>
                <a:cs typeface="ＭＳ Ｐゴシック" charset="0"/>
              </a:rPr>
              <a:t>benefit </a:t>
            </a:r>
            <a:r>
              <a:rPr lang="en-US" dirty="0">
                <a:latin typeface="Arial" charset="0"/>
                <a:ea typeface="ＭＳ Ｐゴシック" charset="0"/>
                <a:cs typeface="ＭＳ Ｐゴシック" charset="0"/>
              </a:rPr>
              <a:t>endeavors from </a:t>
            </a:r>
            <a:r>
              <a:rPr lang="en-US" dirty="0" smtClean="0">
                <a:latin typeface="Arial" charset="0"/>
                <a:ea typeface="ＭＳ Ｐゴシック" charset="0"/>
                <a:cs typeface="ＭＳ Ｐゴシック" charset="0"/>
              </a:rPr>
              <a:t>R&amp;D </a:t>
            </a:r>
            <a:r>
              <a:rPr lang="en-US" dirty="0">
                <a:latin typeface="Arial" charset="0"/>
                <a:ea typeface="ＭＳ Ｐゴシック" charset="0"/>
                <a:cs typeface="ＭＳ Ｐゴシック" charset="0"/>
              </a:rPr>
              <a:t>to component manufacturing</a:t>
            </a:r>
            <a:endParaRPr lang="en-US" dirty="0"/>
          </a:p>
        </p:txBody>
      </p:sp>
      <p:pic>
        <p:nvPicPr>
          <p:cNvPr id="27" name="Picture 20" descr="FoamVoids.jpg"/>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bwMode="auto">
          <a:xfrm>
            <a:off x="4284663" y="2733686"/>
            <a:ext cx="93507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7" descr="thumb_machining_fab equip.jpg"/>
          <p:cNvPicPr>
            <a:picLocks noChangeAspect="1"/>
          </p:cNvPicPr>
          <p:nvPr/>
        </p:nvPicPr>
        <p:blipFill>
          <a:blip r:embed="rId18">
            <a:extLst>
              <a:ext uri="{28A0092B-C50C-407E-A947-70E740481C1C}">
                <a14:useLocalDpi xmlns:a14="http://schemas.microsoft.com/office/drawing/2010/main"/>
              </a:ext>
            </a:extLst>
          </a:blip>
          <a:srcRect/>
          <a:stretch>
            <a:fillRect/>
          </a:stretch>
        </p:blipFill>
        <p:spPr bwMode="auto">
          <a:xfrm>
            <a:off x="5076825" y="5478463"/>
            <a:ext cx="99060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6" descr="thumb_arc_melter.jpg"/>
          <p:cNvPicPr>
            <a:picLocks noChangeAspect="1"/>
          </p:cNvPicPr>
          <p:nvPr/>
        </p:nvPicPr>
        <p:blipFill>
          <a:blip r:embed="rId19">
            <a:extLst>
              <a:ext uri="{28A0092B-C50C-407E-A947-70E740481C1C}">
                <a14:useLocalDpi xmlns:a14="http://schemas.microsoft.com/office/drawing/2010/main"/>
              </a:ext>
            </a:extLst>
          </a:blip>
          <a:srcRect/>
          <a:stretch>
            <a:fillRect/>
          </a:stretch>
        </p:blipFill>
        <p:spPr bwMode="auto">
          <a:xfrm>
            <a:off x="6061075" y="5486400"/>
            <a:ext cx="973138"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8" descr="thumb_microstructural_charact.jpg"/>
          <p:cNvPicPr>
            <a:picLocks noChangeAspect="1"/>
          </p:cNvPicPr>
          <p:nvPr/>
        </p:nvPicPr>
        <p:blipFill>
          <a:blip r:embed="rId20">
            <a:extLst>
              <a:ext uri="{28A0092B-C50C-407E-A947-70E740481C1C}">
                <a14:useLocalDpi xmlns:a14="http://schemas.microsoft.com/office/drawing/2010/main"/>
              </a:ext>
            </a:extLst>
          </a:blip>
          <a:srcRect/>
          <a:stretch>
            <a:fillRect/>
          </a:stretch>
        </p:blipFill>
        <p:spPr bwMode="auto">
          <a:xfrm>
            <a:off x="7037388" y="5459413"/>
            <a:ext cx="976312"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9" descr="thumb_sieverts_equilibrium_sys.jpg"/>
          <p:cNvPicPr>
            <a:picLocks noChangeAspect="1"/>
          </p:cNvPicPr>
          <p:nvPr/>
        </p:nvPicPr>
        <p:blipFill>
          <a:blip r:embed="rId21">
            <a:extLst>
              <a:ext uri="{28A0092B-C50C-407E-A947-70E740481C1C}">
                <a14:useLocalDpi xmlns:a14="http://schemas.microsoft.com/office/drawing/2010/main"/>
              </a:ext>
            </a:extLst>
          </a:blip>
          <a:srcRect/>
          <a:stretch>
            <a:fillRect/>
          </a:stretch>
        </p:blipFill>
        <p:spPr bwMode="auto">
          <a:xfrm>
            <a:off x="8031163" y="5445125"/>
            <a:ext cx="102235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5" descr="rolling_mill.jpg"/>
          <p:cNvPicPr>
            <a:picLocks noChangeAspect="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4037038" y="5472139"/>
            <a:ext cx="1053884" cy="526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8992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09800" y="1066800"/>
            <a:ext cx="4720590" cy="4053840"/>
          </a:xfrm>
          <a:prstGeom prst="rect">
            <a:avLst/>
          </a:prstGeom>
        </p:spPr>
      </p:pic>
      <p:pic>
        <p:nvPicPr>
          <p:cNvPr id="10" name="Picture 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3350" y="1219200"/>
            <a:ext cx="14668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7"/>
          <p:cNvSpPr txBox="1">
            <a:spLocks noChangeArrowheads="1"/>
          </p:cNvSpPr>
          <p:nvPr/>
        </p:nvSpPr>
        <p:spPr bwMode="auto">
          <a:xfrm>
            <a:off x="18135" y="2362200"/>
            <a:ext cx="16582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charset="0"/>
                <a:ea typeface="ＭＳ Ｐゴシック" charset="0"/>
              </a:defRPr>
            </a:lvl1pPr>
            <a:lvl2pPr marL="742950" indent="-285750" defTabSz="457200">
              <a:defRPr>
                <a:solidFill>
                  <a:schemeClr val="tx1"/>
                </a:solidFill>
                <a:latin typeface="Arial" charset="0"/>
                <a:ea typeface="ＭＳ Ｐゴシック" charset="0"/>
              </a:defRPr>
            </a:lvl2pPr>
            <a:lvl3pPr marL="1143000" indent="-228600" defTabSz="457200">
              <a:defRPr>
                <a:solidFill>
                  <a:schemeClr val="tx1"/>
                </a:solidFill>
                <a:latin typeface="Arial" charset="0"/>
                <a:ea typeface="ＭＳ Ｐゴシック" charset="0"/>
              </a:defRPr>
            </a:lvl3pPr>
            <a:lvl4pPr marL="1600200" indent="-228600" defTabSz="457200">
              <a:defRPr>
                <a:solidFill>
                  <a:schemeClr val="tx1"/>
                </a:solidFill>
                <a:latin typeface="Arial" charset="0"/>
                <a:ea typeface="ＭＳ Ｐゴシック" charset="0"/>
              </a:defRPr>
            </a:lvl4pPr>
            <a:lvl5pPr marL="2057400" indent="-228600" defTabSz="4572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1600" b="0" dirty="0">
                <a:latin typeface="Arial"/>
                <a:cs typeface="Arial"/>
              </a:rPr>
              <a:t>Nano-materials synthesis and characterization</a:t>
            </a:r>
          </a:p>
        </p:txBody>
      </p:sp>
      <p:pic>
        <p:nvPicPr>
          <p:cNvPr id="14" name="Picture 26" descr="NHMFL Logo-arrows(small).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239000" y="1154668"/>
            <a:ext cx="1828804" cy="1685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8"/>
          <p:cNvSpPr txBox="1">
            <a:spLocks noChangeArrowheads="1"/>
          </p:cNvSpPr>
          <p:nvPr/>
        </p:nvSpPr>
        <p:spPr bwMode="auto">
          <a:xfrm>
            <a:off x="7162800" y="2831068"/>
            <a:ext cx="19812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charset="0"/>
                <a:ea typeface="ＭＳ Ｐゴシック" charset="0"/>
              </a:defRPr>
            </a:lvl1pPr>
            <a:lvl2pPr marL="742950" indent="-285750" defTabSz="457200">
              <a:defRPr>
                <a:solidFill>
                  <a:schemeClr val="tx1"/>
                </a:solidFill>
                <a:latin typeface="Arial" charset="0"/>
                <a:ea typeface="ＭＳ Ｐゴシック" charset="0"/>
              </a:defRPr>
            </a:lvl2pPr>
            <a:lvl3pPr marL="1143000" indent="-228600" defTabSz="457200">
              <a:defRPr>
                <a:solidFill>
                  <a:schemeClr val="tx1"/>
                </a:solidFill>
                <a:latin typeface="Arial" charset="0"/>
                <a:ea typeface="ＭＳ Ｐゴシック" charset="0"/>
              </a:defRPr>
            </a:lvl3pPr>
            <a:lvl4pPr marL="1600200" indent="-228600" defTabSz="457200">
              <a:defRPr>
                <a:solidFill>
                  <a:schemeClr val="tx1"/>
                </a:solidFill>
                <a:latin typeface="Arial" charset="0"/>
                <a:ea typeface="ＭＳ Ｐゴシック" charset="0"/>
              </a:defRPr>
            </a:lvl4pPr>
            <a:lvl5pPr marL="2057400" indent="-228600" defTabSz="4572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1600" b="0" dirty="0">
                <a:latin typeface="Arial"/>
                <a:cs typeface="Arial"/>
              </a:rPr>
              <a:t>Research with high magnetic fields</a:t>
            </a:r>
          </a:p>
        </p:txBody>
      </p:sp>
      <p:sp>
        <p:nvSpPr>
          <p:cNvPr id="30" name="Content Placeholder 2"/>
          <p:cNvSpPr>
            <a:spLocks noGrp="1"/>
          </p:cNvSpPr>
          <p:nvPr>
            <p:ph idx="1"/>
          </p:nvPr>
        </p:nvSpPr>
        <p:spPr>
          <a:xfrm>
            <a:off x="2133600" y="5257800"/>
            <a:ext cx="4800600" cy="1295400"/>
          </a:xfrm>
        </p:spPr>
        <p:txBody>
          <a:bodyPr/>
          <a:lstStyle/>
          <a:p>
            <a:pPr marL="342900" lvl="1" indent="-342900">
              <a:spcBef>
                <a:spcPts val="0"/>
              </a:spcBef>
              <a:buClrTx/>
              <a:buFont typeface="Wingdings" charset="2"/>
              <a:buChar char="§"/>
            </a:pPr>
            <a:r>
              <a:rPr lang="en-US" sz="2300" b="1" dirty="0" smtClean="0">
                <a:latin typeface="+mj-lt"/>
                <a:cs typeface="Arial Narrow"/>
              </a:rPr>
              <a:t>Integrated </a:t>
            </a:r>
            <a:r>
              <a:rPr lang="en-US" sz="2300" b="1" dirty="0" err="1" smtClean="0">
                <a:latin typeface="+mj-lt"/>
                <a:cs typeface="Arial Narrow"/>
              </a:rPr>
              <a:t>Nanomaterials</a:t>
            </a:r>
            <a:endParaRPr lang="en-US" sz="2300" b="1" dirty="0" smtClean="0">
              <a:latin typeface="+mj-lt"/>
              <a:cs typeface="Arial Narrow"/>
            </a:endParaRPr>
          </a:p>
          <a:p>
            <a:pPr marL="342900" lvl="1" indent="-342900">
              <a:spcBef>
                <a:spcPts val="0"/>
              </a:spcBef>
              <a:buClrTx/>
              <a:buFont typeface="Wingdings" charset="2"/>
              <a:buChar char="§"/>
            </a:pPr>
            <a:r>
              <a:rPr lang="en-US" sz="2300" b="1" dirty="0" smtClean="0">
                <a:latin typeface="+mj-lt"/>
                <a:cs typeface="Arial Narrow"/>
              </a:rPr>
              <a:t>Complex Functional Materials</a:t>
            </a:r>
          </a:p>
        </p:txBody>
      </p:sp>
      <p:sp>
        <p:nvSpPr>
          <p:cNvPr id="19" name="Title 1"/>
          <p:cNvSpPr txBox="1">
            <a:spLocks/>
          </p:cNvSpPr>
          <p:nvPr/>
        </p:nvSpPr>
        <p:spPr bwMode="auto">
          <a:xfrm>
            <a:off x="228600" y="76200"/>
            <a:ext cx="8915400" cy="79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50000"/>
              </a:spcBef>
              <a:spcAft>
                <a:spcPct val="50000"/>
              </a:spcAft>
              <a:buClr>
                <a:srgbClr val="004080"/>
              </a:buClr>
              <a:buSzPct val="65000"/>
              <a:buFont typeface="Wingdings" charset="0"/>
              <a:buChar char="§"/>
              <a:defRPr sz="2000">
                <a:solidFill>
                  <a:schemeClr val="tx1"/>
                </a:solidFill>
                <a:latin typeface="Arial" charset="0"/>
                <a:ea typeface="ＭＳ Ｐゴシック" charset="0"/>
              </a:defRPr>
            </a:lvl6pPr>
            <a:lvl7pPr marL="2971800" indent="-228600" eaLnBrk="0" fontAlgn="base" hangingPunct="0">
              <a:spcBef>
                <a:spcPct val="50000"/>
              </a:spcBef>
              <a:spcAft>
                <a:spcPct val="50000"/>
              </a:spcAft>
              <a:buClr>
                <a:srgbClr val="004080"/>
              </a:buClr>
              <a:buSzPct val="65000"/>
              <a:buFont typeface="Wingdings" charset="0"/>
              <a:buChar char="§"/>
              <a:defRPr sz="2000">
                <a:solidFill>
                  <a:schemeClr val="tx1"/>
                </a:solidFill>
                <a:latin typeface="Arial" charset="0"/>
                <a:ea typeface="ＭＳ Ｐゴシック" charset="0"/>
              </a:defRPr>
            </a:lvl7pPr>
            <a:lvl8pPr marL="3429000" indent="-228600" eaLnBrk="0" fontAlgn="base" hangingPunct="0">
              <a:spcBef>
                <a:spcPct val="50000"/>
              </a:spcBef>
              <a:spcAft>
                <a:spcPct val="50000"/>
              </a:spcAft>
              <a:buClr>
                <a:srgbClr val="004080"/>
              </a:buClr>
              <a:buSzPct val="65000"/>
              <a:buFont typeface="Wingdings" charset="0"/>
              <a:buChar char="§"/>
              <a:defRPr sz="2000">
                <a:solidFill>
                  <a:schemeClr val="tx1"/>
                </a:solidFill>
                <a:latin typeface="Arial" charset="0"/>
                <a:ea typeface="ＭＳ Ｐゴシック" charset="0"/>
              </a:defRPr>
            </a:lvl8pPr>
            <a:lvl9pPr marL="3886200" indent="-228600" eaLnBrk="0" fontAlgn="base" hangingPunct="0">
              <a:spcBef>
                <a:spcPct val="50000"/>
              </a:spcBef>
              <a:spcAft>
                <a:spcPct val="50000"/>
              </a:spcAft>
              <a:buClr>
                <a:srgbClr val="004080"/>
              </a:buClr>
              <a:buSzPct val="65000"/>
              <a:buFont typeface="Wingdings" charset="0"/>
              <a:buChar char="§"/>
              <a:defRPr sz="2000">
                <a:solidFill>
                  <a:schemeClr val="tx1"/>
                </a:solidFill>
                <a:latin typeface="Arial" charset="0"/>
                <a:ea typeface="ＭＳ Ｐゴシック" charset="0"/>
              </a:defRPr>
            </a:lvl9pPr>
          </a:lstStyle>
          <a:p>
            <a:pPr>
              <a:spcBef>
                <a:spcPct val="0"/>
              </a:spcBef>
              <a:spcAft>
                <a:spcPct val="0"/>
              </a:spcAft>
              <a:buClrTx/>
              <a:buSzTx/>
              <a:buFontTx/>
              <a:buNone/>
            </a:pPr>
            <a:r>
              <a:rPr lang="en-US" sz="2800" b="1" dirty="0" smtClean="0"/>
              <a:t>Goal of LANL’s Materials Pillar: Control of materials </a:t>
            </a:r>
            <a:r>
              <a:rPr lang="en-US" sz="2800" b="1" dirty="0"/>
              <a:t>f</a:t>
            </a:r>
            <a:r>
              <a:rPr lang="en-US" sz="2800" b="1" dirty="0" smtClean="0"/>
              <a:t>unctionality in support of National Security</a:t>
            </a:r>
            <a:endParaRPr lang="en-US" sz="2800" b="1" dirty="0"/>
          </a:p>
        </p:txBody>
      </p:sp>
    </p:spTree>
    <p:extLst>
      <p:ext uri="{BB962C8B-B14F-4D97-AF65-F5344CB8AC3E}">
        <p14:creationId xmlns:p14="http://schemas.microsoft.com/office/powerpoint/2010/main" val="62640140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20175"/>
            <a:ext cx="8007689" cy="1143000"/>
          </a:xfrm>
        </p:spPr>
        <p:txBody>
          <a:bodyPr>
            <a:normAutofit/>
          </a:bodyPr>
          <a:lstStyle/>
          <a:p>
            <a:r>
              <a:rPr lang="en-US" sz="2400" b="1" dirty="0">
                <a:solidFill>
                  <a:srgbClr val="000090"/>
                </a:solidFill>
                <a:latin typeface="Arial" charset="0"/>
                <a:ea typeface="ＭＳ Ｐゴシック" charset="0"/>
                <a:cs typeface="ＭＳ Ｐゴシック" charset="0"/>
              </a:rPr>
              <a:t>LANSCE: Capabilities contribute to LANL missions and the National/International research community</a:t>
            </a:r>
            <a:endParaRPr lang="en-US" sz="2400" b="1" dirty="0">
              <a:solidFill>
                <a:srgbClr val="000090"/>
              </a:solidFill>
            </a:endParaRP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6364" y="1320532"/>
            <a:ext cx="3294198" cy="2580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200" y="4114575"/>
            <a:ext cx="4196703"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86200" y="1219200"/>
            <a:ext cx="4916861" cy="433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15224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AutoShape 1"/>
          <p:cNvSpPr>
            <a:spLocks/>
          </p:cNvSpPr>
          <p:nvPr/>
        </p:nvSpPr>
        <p:spPr bwMode="auto">
          <a:xfrm>
            <a:off x="152400" y="76200"/>
            <a:ext cx="7467600" cy="99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lstStyle/>
          <a:p>
            <a:pPr defTabSz="457200">
              <a:spcBef>
                <a:spcPct val="0"/>
              </a:spcBef>
              <a:buSzTx/>
              <a:buFont typeface="Wingdings" charset="0"/>
              <a:buNone/>
              <a:defRPr/>
            </a:pPr>
            <a:r>
              <a:rPr lang="en-US" sz="2100" b="1" dirty="0">
                <a:solidFill>
                  <a:srgbClr val="000090"/>
                </a:solidFill>
                <a:latin typeface="Arial Bold" charset="0"/>
                <a:ea typeface="ＭＳ Ｐゴシック" charset="0"/>
                <a:cs typeface="Arial Bold" charset="0"/>
                <a:sym typeface="Arial Bold" charset="0"/>
              </a:rPr>
              <a:t>National High Magnetic Field </a:t>
            </a:r>
            <a:r>
              <a:rPr lang="en-US" sz="2100" b="1" dirty="0" smtClean="0">
                <a:solidFill>
                  <a:srgbClr val="000090"/>
                </a:solidFill>
                <a:latin typeface="Arial Bold" charset="0"/>
                <a:ea typeface="ＭＳ Ｐゴシック" charset="0"/>
                <a:cs typeface="Arial Bold" charset="0"/>
                <a:sym typeface="Arial Bold" charset="0"/>
              </a:rPr>
              <a:t>Lab’s Pulsed Field Facility provides qualified users with magnetic fields up to 100T</a:t>
            </a:r>
            <a:endParaRPr lang="en-US" sz="2100" b="1" dirty="0">
              <a:solidFill>
                <a:srgbClr val="000090"/>
              </a:solidFill>
              <a:ea typeface="ＭＳ Ｐゴシック" charset="0"/>
            </a:endParaRPr>
          </a:p>
        </p:txBody>
      </p:sp>
      <p:sp>
        <p:nvSpPr>
          <p:cNvPr id="11266" name="AutoShape 2"/>
          <p:cNvSpPr>
            <a:spLocks/>
          </p:cNvSpPr>
          <p:nvPr/>
        </p:nvSpPr>
        <p:spPr bwMode="auto">
          <a:xfrm>
            <a:off x="196850" y="992188"/>
            <a:ext cx="5029200" cy="3209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lstStyle/>
          <a:p>
            <a:pPr defTabSz="457200">
              <a:spcBef>
                <a:spcPts val="900"/>
              </a:spcBef>
              <a:buSzTx/>
              <a:buFont typeface="Wingdings" charset="0"/>
              <a:buNone/>
              <a:defRPr/>
            </a:pPr>
            <a:r>
              <a:rPr lang="en-US" sz="1600" dirty="0">
                <a:latin typeface="Arial Bold" charset="0"/>
                <a:ea typeface="ＭＳ Ｐゴシック" charset="0"/>
                <a:cs typeface="Arial Bold" charset="0"/>
                <a:sym typeface="Arial Bold" charset="0"/>
              </a:rPr>
              <a:t>Our mission:</a:t>
            </a:r>
          </a:p>
          <a:p>
            <a:pPr defTabSz="457200">
              <a:spcBef>
                <a:spcPts val="900"/>
              </a:spcBef>
              <a:buSzTx/>
              <a:buFont typeface="Wingdings" charset="0"/>
              <a:buNone/>
              <a:defRPr/>
            </a:pPr>
            <a:r>
              <a:rPr lang="en-US" sz="1600" dirty="0">
                <a:latin typeface="Arial Bold" charset="0"/>
                <a:ea typeface="ＭＳ Ｐゴシック" charset="0"/>
                <a:cs typeface="Arial Bold" charset="0"/>
                <a:sym typeface="Arial Bold" charset="0"/>
              </a:rPr>
              <a:t>Provide qualified users with </a:t>
            </a:r>
            <a:r>
              <a:rPr lang="en-US" sz="1600" b="1" i="1" dirty="0">
                <a:ea typeface="ＭＳ Ｐゴシック" charset="0"/>
              </a:rPr>
              <a:t>Extreme High Magnetic Field</a:t>
            </a:r>
            <a:r>
              <a:rPr lang="en-US" sz="1600" dirty="0">
                <a:latin typeface="Arial Bold" charset="0"/>
                <a:ea typeface="ＭＳ Ｐゴシック" charset="0"/>
                <a:cs typeface="Arial Bold" charset="0"/>
                <a:sym typeface="Arial Bold" charset="0"/>
              </a:rPr>
              <a:t> research environment</a:t>
            </a:r>
          </a:p>
          <a:p>
            <a:pPr defTabSz="457200">
              <a:spcBef>
                <a:spcPts val="900"/>
              </a:spcBef>
              <a:buSzTx/>
              <a:buFont typeface="Wingdings" charset="0"/>
              <a:buNone/>
              <a:defRPr/>
            </a:pPr>
            <a:r>
              <a:rPr lang="en-US" sz="1600" dirty="0" smtClean="0">
                <a:latin typeface="Arial Bold" charset="0"/>
                <a:ea typeface="ＭＳ Ｐゴシック" charset="0"/>
                <a:cs typeface="Arial Bold" charset="0"/>
                <a:sym typeface="Arial Bold" charset="0"/>
              </a:rPr>
              <a:t>Statistics</a:t>
            </a:r>
            <a:r>
              <a:rPr lang="en-US" sz="1600" dirty="0">
                <a:latin typeface="Arial Bold" charset="0"/>
                <a:ea typeface="ＭＳ Ｐゴシック" charset="0"/>
                <a:cs typeface="Arial Bold" charset="0"/>
                <a:sym typeface="Arial Bold" charset="0"/>
              </a:rPr>
              <a:t>:</a:t>
            </a:r>
          </a:p>
          <a:p>
            <a:pPr defTabSz="457200">
              <a:spcBef>
                <a:spcPts val="900"/>
              </a:spcBef>
              <a:buSzTx/>
              <a:buFont typeface="Wingdings" charset="0"/>
              <a:buNone/>
              <a:defRPr/>
            </a:pPr>
            <a:r>
              <a:rPr lang="en-US" sz="1600" dirty="0">
                <a:latin typeface="Arial Bold" charset="0"/>
                <a:ea typeface="ＭＳ Ｐゴシック" charset="0"/>
                <a:cs typeface="Arial Bold" charset="0"/>
                <a:sym typeface="Arial Bold" charset="0"/>
              </a:rPr>
              <a:t>150 users per year from all corners of the globe</a:t>
            </a:r>
          </a:p>
          <a:p>
            <a:pPr defTabSz="457200">
              <a:spcBef>
                <a:spcPts val="900"/>
              </a:spcBef>
              <a:buSzTx/>
              <a:buFont typeface="Wingdings" charset="0"/>
              <a:buNone/>
              <a:defRPr/>
            </a:pPr>
            <a:r>
              <a:rPr lang="en-US" sz="1600" dirty="0">
                <a:latin typeface="Arial Bold" charset="0"/>
                <a:ea typeface="ＭＳ Ｐゴシック" charset="0"/>
                <a:cs typeface="Arial Bold" charset="0"/>
                <a:sym typeface="Arial Bold" charset="0"/>
              </a:rPr>
              <a:t>$7M annual NSF-funded program </a:t>
            </a:r>
          </a:p>
          <a:p>
            <a:pPr defTabSz="457200">
              <a:spcBef>
                <a:spcPts val="900"/>
              </a:spcBef>
              <a:buSzTx/>
              <a:buFont typeface="Wingdings" charset="0"/>
              <a:buNone/>
              <a:defRPr/>
            </a:pPr>
            <a:r>
              <a:rPr lang="en-US" sz="1600" dirty="0">
                <a:latin typeface="Arial Bold" charset="0"/>
                <a:ea typeface="ＭＳ Ｐゴシック" charset="0"/>
                <a:cs typeface="Arial Bold" charset="0"/>
                <a:sym typeface="Arial Bold" charset="0"/>
              </a:rPr>
              <a:t>11 Scientific staff provide expert user support</a:t>
            </a:r>
          </a:p>
          <a:p>
            <a:pPr defTabSz="457200">
              <a:spcBef>
                <a:spcPts val="900"/>
              </a:spcBef>
              <a:buSzTx/>
              <a:buFont typeface="Wingdings" charset="0"/>
              <a:buNone/>
              <a:defRPr/>
            </a:pPr>
            <a:r>
              <a:rPr lang="en-US" sz="1600" dirty="0">
                <a:latin typeface="Arial Bold" charset="0"/>
                <a:ea typeface="ＭＳ Ｐゴシック" charset="0"/>
                <a:cs typeface="Arial Bold" charset="0"/>
                <a:sym typeface="Arial Bold" charset="0"/>
              </a:rPr>
              <a:t>40- 50 peer reviewed publications per year</a:t>
            </a:r>
            <a:endParaRPr lang="en-US" dirty="0">
              <a:ea typeface="ＭＳ Ｐゴシック" charset="0"/>
            </a:endParaRPr>
          </a:p>
        </p:txBody>
      </p:sp>
      <p:sp>
        <p:nvSpPr>
          <p:cNvPr id="11267" name="AutoShape 3"/>
          <p:cNvSpPr>
            <a:spLocks/>
          </p:cNvSpPr>
          <p:nvPr/>
        </p:nvSpPr>
        <p:spPr bwMode="auto">
          <a:xfrm>
            <a:off x="5214938" y="1168400"/>
            <a:ext cx="2466975" cy="3127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lstStyle/>
          <a:p>
            <a:pPr defTabSz="457200">
              <a:spcBef>
                <a:spcPts val="900"/>
              </a:spcBef>
              <a:buSzTx/>
              <a:buFont typeface="Wingdings" charset="0"/>
              <a:buNone/>
              <a:defRPr/>
            </a:pPr>
            <a:r>
              <a:rPr lang="en-US" sz="1600" dirty="0">
                <a:latin typeface="Arial Bold" charset="0"/>
                <a:ea typeface="ＭＳ Ｐゴシック" charset="0"/>
                <a:cs typeface="Arial Bold" charset="0"/>
                <a:sym typeface="Arial Bold" charset="0"/>
              </a:rPr>
              <a:t>1.43 </a:t>
            </a:r>
            <a:r>
              <a:rPr lang="en-US" sz="1600" dirty="0" err="1">
                <a:latin typeface="Arial Bold" charset="0"/>
                <a:ea typeface="ＭＳ Ｐゴシック" charset="0"/>
                <a:cs typeface="Arial Bold" charset="0"/>
                <a:sym typeface="Arial Bold" charset="0"/>
              </a:rPr>
              <a:t>GigaWatt</a:t>
            </a:r>
            <a:r>
              <a:rPr lang="en-US" sz="1600" dirty="0">
                <a:latin typeface="Arial Bold" charset="0"/>
                <a:ea typeface="ＭＳ Ｐゴシック" charset="0"/>
                <a:cs typeface="Arial Bold" charset="0"/>
                <a:sym typeface="Arial Bold" charset="0"/>
              </a:rPr>
              <a:t> Generator</a:t>
            </a:r>
            <a:endParaRPr lang="en-US" dirty="0">
              <a:ea typeface="ＭＳ Ｐゴシック" charset="0"/>
            </a:endParaRPr>
          </a:p>
        </p:txBody>
      </p:sp>
      <p:pic>
        <p:nvPicPr>
          <p:cNvPr id="11269" name="Picture 5" descr="NHMFL Logo-round(small).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6200" y="0"/>
            <a:ext cx="1295400"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1270" name="Picture 6" descr="Generator_New_Picture.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5750" y="1520825"/>
            <a:ext cx="2824163" cy="209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1271" name="Picture 7" descr="100T assembly 2.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3859062"/>
            <a:ext cx="3233795" cy="24513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 name="Picture 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550098" y="3820279"/>
            <a:ext cx="5480150" cy="2500182"/>
          </a:xfrm>
          <a:prstGeom prst="rect">
            <a:avLst/>
          </a:prstGeom>
        </p:spPr>
      </p:pic>
    </p:spTree>
    <p:extLst>
      <p:ext uri="{BB962C8B-B14F-4D97-AF65-F5344CB8AC3E}">
        <p14:creationId xmlns:p14="http://schemas.microsoft.com/office/powerpoint/2010/main" val="3093252707"/>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9"/>
          <p:cNvSpPr txBox="1">
            <a:spLocks/>
          </p:cNvSpPr>
          <p:nvPr/>
        </p:nvSpPr>
        <p:spPr>
          <a:xfrm>
            <a:off x="0" y="76200"/>
            <a:ext cx="7626513" cy="453564"/>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effectLst/>
                <a:uLnTx/>
                <a:uFillTx/>
                <a:latin typeface="+mj-lt"/>
                <a:ea typeface="ＭＳ Ｐゴシック" pitchFamily="-112" charset="-128"/>
                <a:cs typeface="ＭＳ Ｐゴシック" charset="-128"/>
              </a:rPr>
              <a:t>The Center for Integrated Nanotechnologies (CINT) emphasizes integration</a:t>
            </a:r>
          </a:p>
        </p:txBody>
      </p:sp>
      <p:pic>
        <p:nvPicPr>
          <p:cNvPr id="4" name="Picture 59" descr="Color-Seal_Green-Mark_SC_Horizontal_Hi-Res.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09330" y="1300862"/>
            <a:ext cx="1905000" cy="319088"/>
          </a:xfrm>
          <a:prstGeom prst="rect">
            <a:avLst/>
          </a:prstGeom>
          <a:noFill/>
          <a:ln w="9525">
            <a:noFill/>
            <a:miter lim="800000"/>
            <a:headEnd/>
            <a:tailEnd/>
          </a:ln>
        </p:spPr>
      </p:pic>
      <p:sp>
        <p:nvSpPr>
          <p:cNvPr id="6" name="Rectangle 194"/>
          <p:cNvSpPr>
            <a:spLocks noChangeArrowheads="1"/>
          </p:cNvSpPr>
          <p:nvPr/>
        </p:nvSpPr>
        <p:spPr bwMode="auto">
          <a:xfrm>
            <a:off x="228600" y="3276600"/>
            <a:ext cx="5617029" cy="461665"/>
          </a:xfrm>
          <a:prstGeom prst="rect">
            <a:avLst/>
          </a:prstGeom>
          <a:noFill/>
          <a:ln w="9525">
            <a:noFill/>
            <a:miter lim="800000"/>
            <a:headEnd/>
            <a:tailEnd/>
          </a:ln>
        </p:spPr>
        <p:txBody>
          <a:bodyPr wrap="square">
            <a:spAutoFit/>
          </a:bodyPr>
          <a:lstStyle/>
          <a:p>
            <a:pPr eaLnBrk="0" hangingPunct="0">
              <a:buFont typeface="Wingdings" pitchFamily="27" charset="2"/>
              <a:buNone/>
            </a:pPr>
            <a:r>
              <a:rPr lang="en-US" sz="2400" b="1" i="1" dirty="0" err="1">
                <a:solidFill>
                  <a:srgbClr val="000090"/>
                </a:solidFill>
              </a:rPr>
              <a:t>Nanoscience</a:t>
            </a:r>
            <a:r>
              <a:rPr lang="en-US" sz="2400" b="1" i="1" dirty="0">
                <a:solidFill>
                  <a:srgbClr val="000090"/>
                </a:solidFill>
              </a:rPr>
              <a:t> </a:t>
            </a:r>
            <a:r>
              <a:rPr lang="en-US" sz="2400" b="1" i="1" dirty="0" smtClean="0">
                <a:solidFill>
                  <a:srgbClr val="000090"/>
                </a:solidFill>
              </a:rPr>
              <a:t>Integration:</a:t>
            </a:r>
            <a:endParaRPr lang="en-US" sz="2400" b="1" dirty="0">
              <a:solidFill>
                <a:srgbClr val="000090"/>
              </a:solidFill>
            </a:endParaRPr>
          </a:p>
        </p:txBody>
      </p:sp>
      <p:pic>
        <p:nvPicPr>
          <p:cNvPr id="7"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45771" y="3886200"/>
            <a:ext cx="839788" cy="768350"/>
          </a:xfrm>
          <a:prstGeom prst="rect">
            <a:avLst/>
          </a:prstGeom>
          <a:noFill/>
          <a:ln w="9525">
            <a:noFill/>
            <a:miter lim="800000"/>
            <a:headEnd/>
            <a:tailEnd/>
          </a:ln>
        </p:spPr>
      </p:pic>
      <p:grpSp>
        <p:nvGrpSpPr>
          <p:cNvPr id="8" name="Group 16"/>
          <p:cNvGrpSpPr>
            <a:grpSpLocks/>
          </p:cNvGrpSpPr>
          <p:nvPr/>
        </p:nvGrpSpPr>
        <p:grpSpPr bwMode="auto">
          <a:xfrm>
            <a:off x="1526721" y="4572000"/>
            <a:ext cx="933450" cy="1362075"/>
            <a:chOff x="371" y="2737"/>
            <a:chExt cx="588" cy="858"/>
          </a:xfrm>
        </p:grpSpPr>
        <p:pic>
          <p:nvPicPr>
            <p:cNvPr id="9" name="Picture 1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71" y="2879"/>
              <a:ext cx="588" cy="282"/>
            </a:xfrm>
            <a:prstGeom prst="rect">
              <a:avLst/>
            </a:prstGeom>
            <a:noFill/>
            <a:ln w="9525">
              <a:noFill/>
              <a:miter lim="800000"/>
              <a:headEnd/>
              <a:tailEnd/>
            </a:ln>
          </p:spPr>
        </p:pic>
        <p:pic>
          <p:nvPicPr>
            <p:cNvPr id="10" name="Picture 18"/>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71" y="3161"/>
              <a:ext cx="588" cy="274"/>
            </a:xfrm>
            <a:prstGeom prst="rect">
              <a:avLst/>
            </a:prstGeom>
            <a:noFill/>
            <a:ln w="9525">
              <a:noFill/>
              <a:miter lim="800000"/>
              <a:headEnd/>
              <a:tailEnd/>
            </a:ln>
          </p:spPr>
        </p:pic>
        <p:grpSp>
          <p:nvGrpSpPr>
            <p:cNvPr id="11" name="Group 19"/>
            <p:cNvGrpSpPr>
              <a:grpSpLocks/>
            </p:cNvGrpSpPr>
            <p:nvPr/>
          </p:nvGrpSpPr>
          <p:grpSpPr bwMode="auto">
            <a:xfrm>
              <a:off x="613" y="2832"/>
              <a:ext cx="45" cy="258"/>
              <a:chOff x="3981" y="1007"/>
              <a:chExt cx="45" cy="421"/>
            </a:xfrm>
          </p:grpSpPr>
          <p:sp>
            <p:nvSpPr>
              <p:cNvPr id="21" name="Freeform 20"/>
              <p:cNvSpPr>
                <a:spLocks/>
              </p:cNvSpPr>
              <p:nvPr/>
            </p:nvSpPr>
            <p:spPr bwMode="auto">
              <a:xfrm>
                <a:off x="3981" y="1366"/>
                <a:ext cx="45" cy="62"/>
              </a:xfrm>
              <a:custGeom>
                <a:avLst/>
                <a:gdLst>
                  <a:gd name="T0" fmla="*/ 21 w 45"/>
                  <a:gd name="T1" fmla="*/ 62 h 62"/>
                  <a:gd name="T2" fmla="*/ 0 w 45"/>
                  <a:gd name="T3" fmla="*/ 0 h 62"/>
                  <a:gd name="T4" fmla="*/ 21 w 45"/>
                  <a:gd name="T5" fmla="*/ 0 h 62"/>
                  <a:gd name="T6" fmla="*/ 45 w 45"/>
                  <a:gd name="T7" fmla="*/ 0 h 62"/>
                  <a:gd name="T8" fmla="*/ 21 w 45"/>
                  <a:gd name="T9" fmla="*/ 62 h 62"/>
                  <a:gd name="T10" fmla="*/ 0 60000 65536"/>
                  <a:gd name="T11" fmla="*/ 0 60000 65536"/>
                  <a:gd name="T12" fmla="*/ 0 60000 65536"/>
                  <a:gd name="T13" fmla="*/ 0 60000 65536"/>
                  <a:gd name="T14" fmla="*/ 0 60000 65536"/>
                  <a:gd name="T15" fmla="*/ 0 w 45"/>
                  <a:gd name="T16" fmla="*/ 0 h 62"/>
                  <a:gd name="T17" fmla="*/ 45 w 45"/>
                  <a:gd name="T18" fmla="*/ 62 h 62"/>
                </a:gdLst>
                <a:ahLst/>
                <a:cxnLst>
                  <a:cxn ang="T10">
                    <a:pos x="T0" y="T1"/>
                  </a:cxn>
                  <a:cxn ang="T11">
                    <a:pos x="T2" y="T3"/>
                  </a:cxn>
                  <a:cxn ang="T12">
                    <a:pos x="T4" y="T5"/>
                  </a:cxn>
                  <a:cxn ang="T13">
                    <a:pos x="T6" y="T7"/>
                  </a:cxn>
                  <a:cxn ang="T14">
                    <a:pos x="T8" y="T9"/>
                  </a:cxn>
                </a:cxnLst>
                <a:rect l="T15" t="T16" r="T17" b="T18"/>
                <a:pathLst>
                  <a:path w="45" h="62">
                    <a:moveTo>
                      <a:pt x="21" y="62"/>
                    </a:moveTo>
                    <a:lnTo>
                      <a:pt x="0" y="0"/>
                    </a:lnTo>
                    <a:lnTo>
                      <a:pt x="21" y="0"/>
                    </a:lnTo>
                    <a:lnTo>
                      <a:pt x="45" y="0"/>
                    </a:lnTo>
                    <a:lnTo>
                      <a:pt x="21" y="62"/>
                    </a:lnTo>
                    <a:close/>
                  </a:path>
                </a:pathLst>
              </a:custGeom>
              <a:solidFill>
                <a:srgbClr val="000000"/>
              </a:solidFill>
              <a:ln w="7938">
                <a:solidFill>
                  <a:srgbClr val="000000"/>
                </a:solidFill>
                <a:round/>
                <a:headEnd/>
                <a:tailEnd/>
              </a:ln>
            </p:spPr>
            <p:txBody>
              <a:bodyPr/>
              <a:lstStyle/>
              <a:p>
                <a:endParaRPr lang="en-US"/>
              </a:p>
            </p:txBody>
          </p:sp>
          <p:sp>
            <p:nvSpPr>
              <p:cNvPr id="22" name="Line 21"/>
              <p:cNvSpPr>
                <a:spLocks noChangeShapeType="1"/>
              </p:cNvSpPr>
              <p:nvPr/>
            </p:nvSpPr>
            <p:spPr bwMode="auto">
              <a:xfrm flipV="1">
                <a:off x="4002" y="1007"/>
                <a:ext cx="1" cy="359"/>
              </a:xfrm>
              <a:prstGeom prst="line">
                <a:avLst/>
              </a:prstGeom>
              <a:noFill/>
              <a:ln w="7938">
                <a:solidFill>
                  <a:srgbClr val="000000"/>
                </a:solidFill>
                <a:round/>
                <a:headEnd/>
                <a:tailEnd/>
              </a:ln>
            </p:spPr>
            <p:txBody>
              <a:bodyPr/>
              <a:lstStyle/>
              <a:p>
                <a:endParaRPr lang="en-US"/>
              </a:p>
            </p:txBody>
          </p:sp>
        </p:grpSp>
        <p:grpSp>
          <p:nvGrpSpPr>
            <p:cNvPr id="12" name="Group 22"/>
            <p:cNvGrpSpPr>
              <a:grpSpLocks/>
            </p:cNvGrpSpPr>
            <p:nvPr/>
          </p:nvGrpSpPr>
          <p:grpSpPr bwMode="auto">
            <a:xfrm>
              <a:off x="836" y="2820"/>
              <a:ext cx="80" cy="145"/>
              <a:chOff x="4171" y="1049"/>
              <a:chExt cx="127" cy="210"/>
            </a:xfrm>
          </p:grpSpPr>
          <p:sp>
            <p:nvSpPr>
              <p:cNvPr id="19" name="Freeform 23"/>
              <p:cNvSpPr>
                <a:spLocks/>
              </p:cNvSpPr>
              <p:nvPr/>
            </p:nvSpPr>
            <p:spPr bwMode="auto">
              <a:xfrm>
                <a:off x="4171" y="1194"/>
                <a:ext cx="51" cy="65"/>
              </a:xfrm>
              <a:custGeom>
                <a:avLst/>
                <a:gdLst>
                  <a:gd name="T0" fmla="*/ 0 w 51"/>
                  <a:gd name="T1" fmla="*/ 65 h 65"/>
                  <a:gd name="T2" fmla="*/ 11 w 51"/>
                  <a:gd name="T3" fmla="*/ 0 h 65"/>
                  <a:gd name="T4" fmla="*/ 33 w 51"/>
                  <a:gd name="T5" fmla="*/ 14 h 65"/>
                  <a:gd name="T6" fmla="*/ 51 w 51"/>
                  <a:gd name="T7" fmla="*/ 22 h 65"/>
                  <a:gd name="T8" fmla="*/ 0 w 51"/>
                  <a:gd name="T9" fmla="*/ 65 h 65"/>
                  <a:gd name="T10" fmla="*/ 0 60000 65536"/>
                  <a:gd name="T11" fmla="*/ 0 60000 65536"/>
                  <a:gd name="T12" fmla="*/ 0 60000 65536"/>
                  <a:gd name="T13" fmla="*/ 0 60000 65536"/>
                  <a:gd name="T14" fmla="*/ 0 60000 65536"/>
                  <a:gd name="T15" fmla="*/ 0 w 51"/>
                  <a:gd name="T16" fmla="*/ 0 h 65"/>
                  <a:gd name="T17" fmla="*/ 51 w 51"/>
                  <a:gd name="T18" fmla="*/ 65 h 65"/>
                </a:gdLst>
                <a:ahLst/>
                <a:cxnLst>
                  <a:cxn ang="T10">
                    <a:pos x="T0" y="T1"/>
                  </a:cxn>
                  <a:cxn ang="T11">
                    <a:pos x="T2" y="T3"/>
                  </a:cxn>
                  <a:cxn ang="T12">
                    <a:pos x="T4" y="T5"/>
                  </a:cxn>
                  <a:cxn ang="T13">
                    <a:pos x="T6" y="T7"/>
                  </a:cxn>
                  <a:cxn ang="T14">
                    <a:pos x="T8" y="T9"/>
                  </a:cxn>
                </a:cxnLst>
                <a:rect l="T15" t="T16" r="T17" b="T18"/>
                <a:pathLst>
                  <a:path w="51" h="65">
                    <a:moveTo>
                      <a:pt x="0" y="65"/>
                    </a:moveTo>
                    <a:lnTo>
                      <a:pt x="11" y="0"/>
                    </a:lnTo>
                    <a:lnTo>
                      <a:pt x="33" y="14"/>
                    </a:lnTo>
                    <a:lnTo>
                      <a:pt x="51" y="22"/>
                    </a:lnTo>
                    <a:lnTo>
                      <a:pt x="0" y="65"/>
                    </a:lnTo>
                    <a:close/>
                  </a:path>
                </a:pathLst>
              </a:custGeom>
              <a:solidFill>
                <a:srgbClr val="000000"/>
              </a:solidFill>
              <a:ln w="7938">
                <a:solidFill>
                  <a:srgbClr val="000000"/>
                </a:solidFill>
                <a:round/>
                <a:headEnd/>
                <a:tailEnd/>
              </a:ln>
            </p:spPr>
            <p:txBody>
              <a:bodyPr/>
              <a:lstStyle/>
              <a:p>
                <a:endParaRPr lang="en-US"/>
              </a:p>
            </p:txBody>
          </p:sp>
          <p:sp>
            <p:nvSpPr>
              <p:cNvPr id="20" name="Line 24"/>
              <p:cNvSpPr>
                <a:spLocks noChangeShapeType="1"/>
              </p:cNvSpPr>
              <p:nvPr/>
            </p:nvSpPr>
            <p:spPr bwMode="auto">
              <a:xfrm flipV="1">
                <a:off x="4204" y="1049"/>
                <a:ext cx="94" cy="159"/>
              </a:xfrm>
              <a:prstGeom prst="line">
                <a:avLst/>
              </a:prstGeom>
              <a:noFill/>
              <a:ln w="7938">
                <a:solidFill>
                  <a:srgbClr val="000000"/>
                </a:solidFill>
                <a:round/>
                <a:headEnd/>
                <a:tailEnd/>
              </a:ln>
            </p:spPr>
            <p:txBody>
              <a:bodyPr/>
              <a:lstStyle/>
              <a:p>
                <a:endParaRPr lang="en-US"/>
              </a:p>
            </p:txBody>
          </p:sp>
        </p:grpSp>
        <p:sp>
          <p:nvSpPr>
            <p:cNvPr id="13" name="Rectangle 25"/>
            <p:cNvSpPr>
              <a:spLocks noChangeArrowheads="1"/>
            </p:cNvSpPr>
            <p:nvPr/>
          </p:nvSpPr>
          <p:spPr bwMode="auto">
            <a:xfrm>
              <a:off x="758" y="2737"/>
              <a:ext cx="200" cy="96"/>
            </a:xfrm>
            <a:prstGeom prst="rect">
              <a:avLst/>
            </a:prstGeom>
            <a:noFill/>
            <a:ln w="9525">
              <a:noFill/>
              <a:miter lim="800000"/>
              <a:headEnd/>
              <a:tailEnd/>
            </a:ln>
          </p:spPr>
          <p:txBody>
            <a:bodyPr wrap="none" lIns="0" tIns="0" rIns="0" bIns="0">
              <a:spAutoFit/>
            </a:bodyPr>
            <a:lstStyle/>
            <a:p>
              <a:pPr eaLnBrk="0" hangingPunct="0">
                <a:buFont typeface="ZapfDingbats" pitchFamily="82" charset="2"/>
                <a:buNone/>
              </a:pPr>
              <a:r>
                <a:rPr lang="en-US" sz="1000">
                  <a:solidFill>
                    <a:srgbClr val="000000"/>
                  </a:solidFill>
                  <a:latin typeface="Helvetica" pitchFamily="27" charset="0"/>
                </a:rPr>
                <a:t>CdSe</a:t>
              </a:r>
              <a:endParaRPr lang="en-US" sz="1600"/>
            </a:p>
          </p:txBody>
        </p:sp>
        <p:sp>
          <p:nvSpPr>
            <p:cNvPr id="14" name="Rectangle 26"/>
            <p:cNvSpPr>
              <a:spLocks noChangeArrowheads="1"/>
            </p:cNvSpPr>
            <p:nvPr/>
          </p:nvSpPr>
          <p:spPr bwMode="auto">
            <a:xfrm>
              <a:off x="573" y="2750"/>
              <a:ext cx="102" cy="96"/>
            </a:xfrm>
            <a:prstGeom prst="rect">
              <a:avLst/>
            </a:prstGeom>
            <a:noFill/>
            <a:ln w="9525">
              <a:noFill/>
              <a:miter lim="800000"/>
              <a:headEnd/>
              <a:tailEnd/>
            </a:ln>
          </p:spPr>
          <p:txBody>
            <a:bodyPr wrap="none" lIns="0" tIns="0" rIns="0" bIns="0">
              <a:spAutoFit/>
            </a:bodyPr>
            <a:lstStyle/>
            <a:p>
              <a:pPr eaLnBrk="0" hangingPunct="0">
                <a:buFont typeface="ZapfDingbats" pitchFamily="82" charset="2"/>
                <a:buNone/>
              </a:pPr>
              <a:r>
                <a:rPr lang="en-US" sz="1000">
                  <a:solidFill>
                    <a:srgbClr val="000000"/>
                  </a:solidFill>
                  <a:latin typeface="Helvetica" pitchFamily="27" charset="0"/>
                </a:rPr>
                <a:t>Co</a:t>
              </a:r>
              <a:endParaRPr lang="en-US" sz="1600"/>
            </a:p>
          </p:txBody>
        </p:sp>
        <p:sp>
          <p:nvSpPr>
            <p:cNvPr id="15" name="Line 27"/>
            <p:cNvSpPr>
              <a:spLocks noChangeShapeType="1"/>
            </p:cNvSpPr>
            <p:nvPr/>
          </p:nvSpPr>
          <p:spPr bwMode="auto">
            <a:xfrm>
              <a:off x="484" y="3486"/>
              <a:ext cx="335" cy="1"/>
            </a:xfrm>
            <a:prstGeom prst="line">
              <a:avLst/>
            </a:prstGeom>
            <a:noFill/>
            <a:ln w="7938">
              <a:solidFill>
                <a:srgbClr val="000000"/>
              </a:solidFill>
              <a:round/>
              <a:headEnd/>
              <a:tailEnd/>
            </a:ln>
          </p:spPr>
          <p:txBody>
            <a:bodyPr/>
            <a:lstStyle/>
            <a:p>
              <a:endParaRPr lang="en-US"/>
            </a:p>
          </p:txBody>
        </p:sp>
        <p:sp>
          <p:nvSpPr>
            <p:cNvPr id="16" name="Line 28"/>
            <p:cNvSpPr>
              <a:spLocks noChangeShapeType="1"/>
            </p:cNvSpPr>
            <p:nvPr/>
          </p:nvSpPr>
          <p:spPr bwMode="auto">
            <a:xfrm flipV="1">
              <a:off x="484" y="3427"/>
              <a:ext cx="1" cy="86"/>
            </a:xfrm>
            <a:prstGeom prst="line">
              <a:avLst/>
            </a:prstGeom>
            <a:noFill/>
            <a:ln w="7938">
              <a:solidFill>
                <a:srgbClr val="000000"/>
              </a:solidFill>
              <a:round/>
              <a:headEnd/>
              <a:tailEnd/>
            </a:ln>
          </p:spPr>
          <p:txBody>
            <a:bodyPr/>
            <a:lstStyle/>
            <a:p>
              <a:endParaRPr lang="en-US"/>
            </a:p>
          </p:txBody>
        </p:sp>
        <p:sp>
          <p:nvSpPr>
            <p:cNvPr id="17" name="Line 29"/>
            <p:cNvSpPr>
              <a:spLocks noChangeShapeType="1"/>
            </p:cNvSpPr>
            <p:nvPr/>
          </p:nvSpPr>
          <p:spPr bwMode="auto">
            <a:xfrm flipV="1">
              <a:off x="819" y="3427"/>
              <a:ext cx="1" cy="86"/>
            </a:xfrm>
            <a:prstGeom prst="line">
              <a:avLst/>
            </a:prstGeom>
            <a:noFill/>
            <a:ln w="7938">
              <a:solidFill>
                <a:srgbClr val="000000"/>
              </a:solidFill>
              <a:round/>
              <a:headEnd/>
              <a:tailEnd/>
            </a:ln>
          </p:spPr>
          <p:txBody>
            <a:bodyPr/>
            <a:lstStyle/>
            <a:p>
              <a:endParaRPr lang="en-US"/>
            </a:p>
          </p:txBody>
        </p:sp>
        <p:sp>
          <p:nvSpPr>
            <p:cNvPr id="18" name="Rectangle 30"/>
            <p:cNvSpPr>
              <a:spLocks noChangeArrowheads="1"/>
            </p:cNvSpPr>
            <p:nvPr/>
          </p:nvSpPr>
          <p:spPr bwMode="auto">
            <a:xfrm>
              <a:off x="529" y="3499"/>
              <a:ext cx="222" cy="96"/>
            </a:xfrm>
            <a:prstGeom prst="rect">
              <a:avLst/>
            </a:prstGeom>
            <a:noFill/>
            <a:ln w="9525">
              <a:noFill/>
              <a:miter lim="800000"/>
              <a:headEnd/>
              <a:tailEnd/>
            </a:ln>
          </p:spPr>
          <p:txBody>
            <a:bodyPr wrap="none" lIns="0" tIns="0" rIns="0" bIns="0">
              <a:spAutoFit/>
            </a:bodyPr>
            <a:lstStyle/>
            <a:p>
              <a:pPr eaLnBrk="0" hangingPunct="0">
                <a:buFont typeface="ZapfDingbats" pitchFamily="82" charset="2"/>
                <a:buNone/>
              </a:pPr>
              <a:r>
                <a:rPr lang="en-US" sz="1000">
                  <a:solidFill>
                    <a:srgbClr val="000000"/>
                  </a:solidFill>
                  <a:latin typeface="Helvetica" pitchFamily="27" charset="0"/>
                </a:rPr>
                <a:t>10 nm</a:t>
              </a:r>
              <a:endParaRPr lang="en-US" sz="1600"/>
            </a:p>
          </p:txBody>
        </p:sp>
      </p:grpSp>
      <p:pic>
        <p:nvPicPr>
          <p:cNvPr id="23" name="Picture 3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812971" y="3810000"/>
            <a:ext cx="2514600" cy="830263"/>
          </a:xfrm>
          <a:prstGeom prst="rect">
            <a:avLst/>
          </a:prstGeom>
          <a:noFill/>
          <a:ln w="9525">
            <a:noFill/>
            <a:miter lim="800000"/>
            <a:headEnd/>
            <a:tailEnd/>
          </a:ln>
        </p:spPr>
      </p:pic>
      <p:pic>
        <p:nvPicPr>
          <p:cNvPr id="24" name="Picture 41"/>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889171" y="4876800"/>
            <a:ext cx="990600" cy="833438"/>
          </a:xfrm>
          <a:prstGeom prst="rect">
            <a:avLst/>
          </a:prstGeom>
          <a:noFill/>
          <a:ln w="9525">
            <a:noFill/>
            <a:miter lim="800000"/>
            <a:headEnd/>
            <a:tailEnd/>
          </a:ln>
        </p:spPr>
      </p:pic>
      <p:grpSp>
        <p:nvGrpSpPr>
          <p:cNvPr id="25" name="Group 241"/>
          <p:cNvGrpSpPr>
            <a:grpSpLocks/>
          </p:cNvGrpSpPr>
          <p:nvPr/>
        </p:nvGrpSpPr>
        <p:grpSpPr bwMode="auto">
          <a:xfrm>
            <a:off x="7108371" y="4876800"/>
            <a:ext cx="1133475" cy="1252538"/>
            <a:chOff x="7248693" y="5423530"/>
            <a:chExt cx="1692107" cy="1828894"/>
          </a:xfrm>
        </p:grpSpPr>
        <p:pic>
          <p:nvPicPr>
            <p:cNvPr id="26" name="Picture 44" descr="C_osc_released_1"/>
            <p:cNvPicPr>
              <a:picLocks noChangeAspect="1" noChangeArrowheads="1"/>
            </p:cNvPicPr>
            <p:nvPr/>
          </p:nvPicPr>
          <p:blipFill>
            <a:blip r:embed="rId9" cstate="email">
              <a:extLst>
                <a:ext uri="{28A0092B-C50C-407E-A947-70E740481C1C}">
                  <a14:useLocalDpi xmlns:a14="http://schemas.microsoft.com/office/drawing/2010/main"/>
                </a:ext>
              </a:extLst>
            </a:blip>
            <a:srcRect r="-186"/>
            <a:stretch>
              <a:fillRect/>
            </a:stretch>
          </p:blipFill>
          <p:spPr bwMode="auto">
            <a:xfrm>
              <a:off x="7248693" y="5423530"/>
              <a:ext cx="1692107" cy="1257478"/>
            </a:xfrm>
            <a:prstGeom prst="rect">
              <a:avLst/>
            </a:prstGeom>
            <a:noFill/>
            <a:ln w="15875">
              <a:solidFill>
                <a:schemeClr val="tx1"/>
              </a:solidFill>
              <a:miter lim="800000"/>
              <a:headEnd/>
              <a:tailEnd/>
            </a:ln>
          </p:spPr>
        </p:pic>
        <p:pic>
          <p:nvPicPr>
            <p:cNvPr id="27" name="Picture 45" descr="C_osc_released_55deg_1"/>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010141" y="5632080"/>
              <a:ext cx="930659" cy="570036"/>
            </a:xfrm>
            <a:prstGeom prst="rect">
              <a:avLst/>
            </a:prstGeom>
            <a:noFill/>
            <a:ln w="15875">
              <a:solidFill>
                <a:schemeClr val="bg1"/>
              </a:solidFill>
              <a:miter lim="800000"/>
              <a:headEnd/>
              <a:tailEnd/>
            </a:ln>
          </p:spPr>
        </p:pic>
        <p:pic>
          <p:nvPicPr>
            <p:cNvPr id="28" name="Picture 46" descr="C_osc_released_55deg_3"/>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714022" y="6104792"/>
              <a:ext cx="648641" cy="472713"/>
            </a:xfrm>
            <a:prstGeom prst="rect">
              <a:avLst/>
            </a:prstGeom>
            <a:noFill/>
            <a:ln w="15875">
              <a:solidFill>
                <a:schemeClr val="bg1"/>
              </a:solidFill>
              <a:miter lim="800000"/>
              <a:headEnd/>
              <a:tailEnd/>
            </a:ln>
          </p:spPr>
        </p:pic>
        <p:sp>
          <p:nvSpPr>
            <p:cNvPr id="29" name="Rectangle 47"/>
            <p:cNvSpPr>
              <a:spLocks noChangeArrowheads="1"/>
            </p:cNvSpPr>
            <p:nvPr/>
          </p:nvSpPr>
          <p:spPr bwMode="auto">
            <a:xfrm>
              <a:off x="8503672" y="5548660"/>
              <a:ext cx="56404" cy="41710"/>
            </a:xfrm>
            <a:prstGeom prst="rect">
              <a:avLst/>
            </a:prstGeom>
            <a:noFill/>
            <a:ln w="19050">
              <a:solidFill>
                <a:schemeClr val="bg1"/>
              </a:solidFill>
              <a:prstDash val="sysDot"/>
              <a:miter lim="800000"/>
              <a:headEnd/>
              <a:tailEnd/>
            </a:ln>
          </p:spPr>
          <p:txBody>
            <a:bodyPr wrap="none" anchor="ctr"/>
            <a:lstStyle/>
            <a:p>
              <a:endParaRPr lang="en-US"/>
            </a:p>
          </p:txBody>
        </p:sp>
        <p:sp>
          <p:nvSpPr>
            <p:cNvPr id="30" name="Rectangle 48"/>
            <p:cNvSpPr>
              <a:spLocks noChangeArrowheads="1"/>
            </p:cNvSpPr>
            <p:nvPr/>
          </p:nvSpPr>
          <p:spPr bwMode="auto">
            <a:xfrm>
              <a:off x="8179352" y="5937953"/>
              <a:ext cx="70504" cy="55613"/>
            </a:xfrm>
            <a:prstGeom prst="rect">
              <a:avLst/>
            </a:prstGeom>
            <a:noFill/>
            <a:ln w="19050">
              <a:solidFill>
                <a:schemeClr val="bg1"/>
              </a:solidFill>
              <a:prstDash val="sysDot"/>
              <a:miter lim="800000"/>
              <a:headEnd/>
              <a:tailEnd/>
            </a:ln>
          </p:spPr>
          <p:txBody>
            <a:bodyPr wrap="none" anchor="ctr"/>
            <a:lstStyle/>
            <a:p>
              <a:endParaRPr lang="en-US"/>
            </a:p>
          </p:txBody>
        </p:sp>
        <p:sp>
          <p:nvSpPr>
            <p:cNvPr id="31" name="Line 49"/>
            <p:cNvSpPr>
              <a:spLocks noChangeShapeType="1"/>
            </p:cNvSpPr>
            <p:nvPr/>
          </p:nvSpPr>
          <p:spPr bwMode="auto">
            <a:xfrm flipV="1">
              <a:off x="8010141" y="5548660"/>
              <a:ext cx="493531" cy="83420"/>
            </a:xfrm>
            <a:prstGeom prst="line">
              <a:avLst/>
            </a:prstGeom>
            <a:noFill/>
            <a:ln w="19050">
              <a:solidFill>
                <a:schemeClr val="bg1"/>
              </a:solidFill>
              <a:round/>
              <a:headEnd/>
              <a:tailEnd/>
            </a:ln>
          </p:spPr>
          <p:txBody>
            <a:bodyPr/>
            <a:lstStyle/>
            <a:p>
              <a:endParaRPr lang="en-US"/>
            </a:p>
          </p:txBody>
        </p:sp>
        <p:sp>
          <p:nvSpPr>
            <p:cNvPr id="32" name="Line 50"/>
            <p:cNvSpPr>
              <a:spLocks noChangeShapeType="1"/>
            </p:cNvSpPr>
            <p:nvPr/>
          </p:nvSpPr>
          <p:spPr bwMode="auto">
            <a:xfrm>
              <a:off x="8560076" y="5548660"/>
              <a:ext cx="380724" cy="83420"/>
            </a:xfrm>
            <a:prstGeom prst="line">
              <a:avLst/>
            </a:prstGeom>
            <a:noFill/>
            <a:ln w="19050">
              <a:solidFill>
                <a:schemeClr val="bg1"/>
              </a:solidFill>
              <a:round/>
              <a:headEnd/>
              <a:tailEnd/>
            </a:ln>
          </p:spPr>
          <p:txBody>
            <a:bodyPr/>
            <a:lstStyle/>
            <a:p>
              <a:endParaRPr lang="en-US"/>
            </a:p>
          </p:txBody>
        </p:sp>
        <p:sp>
          <p:nvSpPr>
            <p:cNvPr id="33" name="Line 51"/>
            <p:cNvSpPr>
              <a:spLocks noChangeShapeType="1"/>
            </p:cNvSpPr>
            <p:nvPr/>
          </p:nvSpPr>
          <p:spPr bwMode="auto">
            <a:xfrm flipV="1">
              <a:off x="7714022" y="5937953"/>
              <a:ext cx="465329" cy="166840"/>
            </a:xfrm>
            <a:prstGeom prst="line">
              <a:avLst/>
            </a:prstGeom>
            <a:noFill/>
            <a:ln w="19050">
              <a:solidFill>
                <a:schemeClr val="bg1"/>
              </a:solidFill>
              <a:round/>
              <a:headEnd/>
              <a:tailEnd/>
            </a:ln>
          </p:spPr>
          <p:txBody>
            <a:bodyPr/>
            <a:lstStyle/>
            <a:p>
              <a:endParaRPr lang="en-US"/>
            </a:p>
          </p:txBody>
        </p:sp>
        <p:sp>
          <p:nvSpPr>
            <p:cNvPr id="34" name="Line 52"/>
            <p:cNvSpPr>
              <a:spLocks noChangeShapeType="1"/>
            </p:cNvSpPr>
            <p:nvPr/>
          </p:nvSpPr>
          <p:spPr bwMode="auto">
            <a:xfrm>
              <a:off x="8249856" y="5937953"/>
              <a:ext cx="112807" cy="166840"/>
            </a:xfrm>
            <a:prstGeom prst="line">
              <a:avLst/>
            </a:prstGeom>
            <a:noFill/>
            <a:ln w="19050">
              <a:solidFill>
                <a:schemeClr val="bg1"/>
              </a:solidFill>
              <a:round/>
              <a:headEnd/>
              <a:tailEnd/>
            </a:ln>
          </p:spPr>
          <p:txBody>
            <a:bodyPr/>
            <a:lstStyle/>
            <a:p>
              <a:endParaRPr lang="en-US"/>
            </a:p>
          </p:txBody>
        </p:sp>
        <p:sp>
          <p:nvSpPr>
            <p:cNvPr id="35" name="Line 53"/>
            <p:cNvSpPr>
              <a:spLocks noChangeShapeType="1"/>
            </p:cNvSpPr>
            <p:nvPr/>
          </p:nvSpPr>
          <p:spPr bwMode="auto">
            <a:xfrm>
              <a:off x="7911435" y="6507989"/>
              <a:ext cx="84605" cy="0"/>
            </a:xfrm>
            <a:prstGeom prst="line">
              <a:avLst/>
            </a:prstGeom>
            <a:noFill/>
            <a:ln w="38100">
              <a:solidFill>
                <a:schemeClr val="bg1"/>
              </a:solidFill>
              <a:round/>
              <a:headEnd/>
              <a:tailEnd type="triangle" w="med" len="med"/>
            </a:ln>
          </p:spPr>
          <p:txBody>
            <a:bodyPr/>
            <a:lstStyle/>
            <a:p>
              <a:endParaRPr lang="en-US"/>
            </a:p>
          </p:txBody>
        </p:sp>
        <p:sp>
          <p:nvSpPr>
            <p:cNvPr id="36" name="Line 54"/>
            <p:cNvSpPr>
              <a:spLocks noChangeShapeType="1"/>
            </p:cNvSpPr>
            <p:nvPr/>
          </p:nvSpPr>
          <p:spPr bwMode="auto">
            <a:xfrm flipH="1">
              <a:off x="8066545" y="6507989"/>
              <a:ext cx="84605" cy="0"/>
            </a:xfrm>
            <a:prstGeom prst="line">
              <a:avLst/>
            </a:prstGeom>
            <a:noFill/>
            <a:ln w="38100">
              <a:solidFill>
                <a:schemeClr val="bg1"/>
              </a:solidFill>
              <a:round/>
              <a:headEnd/>
              <a:tailEnd type="triangle" w="med" len="med"/>
            </a:ln>
          </p:spPr>
          <p:txBody>
            <a:bodyPr/>
            <a:lstStyle/>
            <a:p>
              <a:endParaRPr lang="en-US"/>
            </a:p>
          </p:txBody>
        </p:sp>
        <p:sp>
          <p:nvSpPr>
            <p:cNvPr id="37" name="Text Box 55"/>
            <p:cNvSpPr txBox="1">
              <a:spLocks noChangeArrowheads="1"/>
            </p:cNvSpPr>
            <p:nvPr/>
          </p:nvSpPr>
          <p:spPr bwMode="auto">
            <a:xfrm>
              <a:off x="7813513" y="6511078"/>
              <a:ext cx="582836" cy="741346"/>
            </a:xfrm>
            <a:prstGeom prst="rect">
              <a:avLst/>
            </a:prstGeom>
            <a:noFill/>
            <a:ln w="9525">
              <a:noFill/>
              <a:miter lim="800000"/>
              <a:headEnd/>
              <a:tailEnd/>
            </a:ln>
          </p:spPr>
          <p:txBody>
            <a:bodyPr>
              <a:spAutoFit/>
            </a:bodyPr>
            <a:lstStyle/>
            <a:p>
              <a:r>
                <a:rPr lang="en-US" sz="900">
                  <a:solidFill>
                    <a:schemeClr val="bg1"/>
                  </a:solidFill>
                </a:rPr>
                <a:t>500 nm</a:t>
              </a:r>
            </a:p>
          </p:txBody>
        </p:sp>
      </p:grpSp>
      <p:grpSp>
        <p:nvGrpSpPr>
          <p:cNvPr id="38" name="Group 242"/>
          <p:cNvGrpSpPr>
            <a:grpSpLocks/>
          </p:cNvGrpSpPr>
          <p:nvPr/>
        </p:nvGrpSpPr>
        <p:grpSpPr bwMode="auto">
          <a:xfrm>
            <a:off x="2917371" y="4800600"/>
            <a:ext cx="2209800" cy="1066800"/>
            <a:chOff x="1905000" y="4876800"/>
            <a:chExt cx="2486025" cy="1238250"/>
          </a:xfrm>
        </p:grpSpPr>
        <p:pic>
          <p:nvPicPr>
            <p:cNvPr id="39" name="Picture 32" descr="fwp_mjs"/>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657600" y="4876800"/>
              <a:ext cx="733425" cy="1238250"/>
            </a:xfrm>
            <a:prstGeom prst="rect">
              <a:avLst/>
            </a:prstGeom>
            <a:noFill/>
            <a:ln w="9525">
              <a:noFill/>
              <a:miter lim="800000"/>
              <a:headEnd/>
              <a:tailEnd/>
            </a:ln>
          </p:spPr>
        </p:pic>
        <p:pic>
          <p:nvPicPr>
            <p:cNvPr id="40" name="Picture 39" descr="PEpic2"/>
            <p:cNvPicPr>
              <a:picLocks noChangeAspect="1" noChangeArrowheads="1"/>
            </p:cNvPicPr>
            <p:nvPr/>
          </p:nvPicPr>
          <p:blipFill>
            <a:blip r:embed="rId13" cstate="email">
              <a:extLst>
                <a:ext uri="{28A0092B-C50C-407E-A947-70E740481C1C}">
                  <a14:useLocalDpi xmlns:a14="http://schemas.microsoft.com/office/drawing/2010/main"/>
                </a:ext>
              </a:extLst>
            </a:blip>
            <a:srcRect l="36317" t="46951" r="45522" b="34679"/>
            <a:stretch>
              <a:fillRect/>
            </a:stretch>
          </p:blipFill>
          <p:spPr bwMode="auto">
            <a:xfrm>
              <a:off x="2667000" y="5181600"/>
              <a:ext cx="1000125" cy="752475"/>
            </a:xfrm>
            <a:prstGeom prst="rect">
              <a:avLst/>
            </a:prstGeom>
            <a:noFill/>
            <a:ln w="9525">
              <a:noFill/>
              <a:miter lim="800000"/>
              <a:headEnd/>
              <a:tailEnd/>
            </a:ln>
          </p:spPr>
        </p:pic>
        <p:pic>
          <p:nvPicPr>
            <p:cNvPr id="41" name="Picture 7" descr="60614A00MirrorGap(20to75)"/>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905000" y="4953000"/>
              <a:ext cx="841375" cy="822325"/>
            </a:xfrm>
            <a:prstGeom prst="rect">
              <a:avLst/>
            </a:prstGeom>
            <a:noFill/>
            <a:ln w="9525">
              <a:noFill/>
              <a:miter lim="800000"/>
              <a:headEnd/>
              <a:tailEnd/>
            </a:ln>
          </p:spPr>
        </p:pic>
      </p:grpSp>
      <p:pic>
        <p:nvPicPr>
          <p:cNvPr id="42" name="Picture 36" descr="Bruce_icons"/>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3298371" y="3810000"/>
            <a:ext cx="1295400" cy="774700"/>
          </a:xfrm>
          <a:prstGeom prst="rect">
            <a:avLst/>
          </a:prstGeom>
          <a:noFill/>
          <a:ln w="9525">
            <a:noFill/>
            <a:miter lim="800000"/>
            <a:headEnd/>
            <a:tailEnd/>
          </a:ln>
        </p:spPr>
      </p:pic>
      <p:sp>
        <p:nvSpPr>
          <p:cNvPr id="43" name="Rectangle 243"/>
          <p:cNvSpPr>
            <a:spLocks noChangeArrowheads="1"/>
          </p:cNvSpPr>
          <p:nvPr/>
        </p:nvSpPr>
        <p:spPr bwMode="auto">
          <a:xfrm>
            <a:off x="174171" y="4419600"/>
            <a:ext cx="1385888" cy="523875"/>
          </a:xfrm>
          <a:prstGeom prst="rect">
            <a:avLst/>
          </a:prstGeom>
          <a:noFill/>
          <a:ln w="9525">
            <a:noFill/>
            <a:miter lim="800000"/>
            <a:headEnd/>
            <a:tailEnd/>
          </a:ln>
        </p:spPr>
        <p:txBody>
          <a:bodyPr wrap="none">
            <a:spAutoFit/>
          </a:bodyPr>
          <a:lstStyle/>
          <a:p>
            <a:pPr algn="ctr">
              <a:buFont typeface="Wingdings" pitchFamily="27" charset="2"/>
              <a:buNone/>
            </a:pPr>
            <a:r>
              <a:rPr lang="en-US" sz="1400" i="1">
                <a:solidFill>
                  <a:srgbClr val="0000FF"/>
                </a:solidFill>
              </a:rPr>
              <a:t>Functional</a:t>
            </a:r>
            <a:r>
              <a:rPr lang="en-US" sz="1400">
                <a:solidFill>
                  <a:srgbClr val="0000FF"/>
                </a:solidFill>
              </a:rPr>
              <a:t/>
            </a:r>
            <a:br>
              <a:rPr lang="en-US" sz="1400">
                <a:solidFill>
                  <a:srgbClr val="0000FF"/>
                </a:solidFill>
              </a:rPr>
            </a:br>
            <a:r>
              <a:rPr lang="en-US" sz="1400">
                <a:solidFill>
                  <a:srgbClr val="0000FF"/>
                </a:solidFill>
              </a:rPr>
              <a:t>Nanomaterials</a:t>
            </a:r>
            <a:endParaRPr lang="en-US" sz="1400" i="1">
              <a:solidFill>
                <a:srgbClr val="0000FF"/>
              </a:solidFill>
            </a:endParaRPr>
          </a:p>
        </p:txBody>
      </p:sp>
      <p:sp>
        <p:nvSpPr>
          <p:cNvPr id="44" name="Rectangle 244"/>
          <p:cNvSpPr>
            <a:spLocks noChangeArrowheads="1"/>
          </p:cNvSpPr>
          <p:nvPr/>
        </p:nvSpPr>
        <p:spPr bwMode="auto">
          <a:xfrm>
            <a:off x="3014209" y="4572000"/>
            <a:ext cx="1954212" cy="307975"/>
          </a:xfrm>
          <a:prstGeom prst="rect">
            <a:avLst/>
          </a:prstGeom>
          <a:noFill/>
          <a:ln w="9525">
            <a:noFill/>
            <a:miter lim="800000"/>
            <a:headEnd/>
            <a:tailEnd/>
          </a:ln>
        </p:spPr>
        <p:txBody>
          <a:bodyPr wrap="none">
            <a:spAutoFit/>
          </a:bodyPr>
          <a:lstStyle/>
          <a:p>
            <a:pPr algn="ctr">
              <a:buFont typeface="Wingdings" pitchFamily="27" charset="2"/>
              <a:buNone/>
            </a:pPr>
            <a:r>
              <a:rPr lang="en-US" sz="1400" i="1">
                <a:solidFill>
                  <a:srgbClr val="0000FF"/>
                </a:solidFill>
              </a:rPr>
              <a:t>Composite Structures</a:t>
            </a:r>
          </a:p>
        </p:txBody>
      </p:sp>
      <p:sp>
        <p:nvSpPr>
          <p:cNvPr id="45" name="Rectangle 245"/>
          <p:cNvSpPr>
            <a:spLocks noChangeArrowheads="1"/>
          </p:cNvSpPr>
          <p:nvPr/>
        </p:nvSpPr>
        <p:spPr bwMode="auto">
          <a:xfrm>
            <a:off x="5889171" y="4572000"/>
            <a:ext cx="2382838" cy="307975"/>
          </a:xfrm>
          <a:prstGeom prst="rect">
            <a:avLst/>
          </a:prstGeom>
          <a:noFill/>
          <a:ln w="9525">
            <a:noFill/>
            <a:miter lim="800000"/>
            <a:headEnd/>
            <a:tailEnd/>
          </a:ln>
        </p:spPr>
        <p:txBody>
          <a:bodyPr wrap="none">
            <a:spAutoFit/>
          </a:bodyPr>
          <a:lstStyle/>
          <a:p>
            <a:pPr algn="ctr">
              <a:buFont typeface="Wingdings" pitchFamily="27" charset="2"/>
              <a:buNone/>
            </a:pPr>
            <a:r>
              <a:rPr lang="en-US" sz="1400" i="1">
                <a:solidFill>
                  <a:srgbClr val="0000FF"/>
                </a:solidFill>
              </a:rPr>
              <a:t>Active, Functional Systems</a:t>
            </a:r>
          </a:p>
        </p:txBody>
      </p:sp>
      <p:cxnSp>
        <p:nvCxnSpPr>
          <p:cNvPr id="46" name="Straight Arrow Connector 252"/>
          <p:cNvCxnSpPr>
            <a:cxnSpLocks noChangeShapeType="1"/>
          </p:cNvCxnSpPr>
          <p:nvPr/>
        </p:nvCxnSpPr>
        <p:spPr bwMode="auto">
          <a:xfrm>
            <a:off x="5965371" y="6096000"/>
            <a:ext cx="914400" cy="914400"/>
          </a:xfrm>
          <a:prstGeom prst="straightConnector1">
            <a:avLst/>
          </a:prstGeom>
          <a:noFill/>
          <a:ln w="9525">
            <a:noFill/>
            <a:round/>
            <a:headEnd/>
            <a:tailEnd type="arrow" w="med" len="med"/>
          </a:ln>
        </p:spPr>
      </p:cxnSp>
      <p:sp>
        <p:nvSpPr>
          <p:cNvPr id="47" name="Right Arrow 254"/>
          <p:cNvSpPr>
            <a:spLocks noChangeArrowheads="1"/>
          </p:cNvSpPr>
          <p:nvPr/>
        </p:nvSpPr>
        <p:spPr bwMode="auto">
          <a:xfrm>
            <a:off x="2590800" y="5943601"/>
            <a:ext cx="4114800" cy="152400"/>
          </a:xfrm>
          <a:prstGeom prst="rightArrow">
            <a:avLst>
              <a:gd name="adj1" fmla="val 50000"/>
              <a:gd name="adj2" fmla="val 50116"/>
            </a:avLst>
          </a:prstGeom>
          <a:solidFill>
            <a:srgbClr val="0000FF"/>
          </a:solidFill>
          <a:ln w="9525">
            <a:noFill/>
            <a:round/>
            <a:headEnd/>
            <a:tailEnd/>
          </a:ln>
        </p:spPr>
        <p:txBody>
          <a:bodyPr/>
          <a:lstStyle/>
          <a:p>
            <a:pPr marL="342900" indent="-342900"/>
            <a:endParaRPr lang="en-US"/>
          </a:p>
        </p:txBody>
      </p:sp>
      <p:sp>
        <p:nvSpPr>
          <p:cNvPr id="48" name="Rectangle 255"/>
          <p:cNvSpPr>
            <a:spLocks noChangeArrowheads="1"/>
          </p:cNvSpPr>
          <p:nvPr/>
        </p:nvSpPr>
        <p:spPr bwMode="auto">
          <a:xfrm>
            <a:off x="1371600" y="5867400"/>
            <a:ext cx="1085850" cy="307975"/>
          </a:xfrm>
          <a:prstGeom prst="rect">
            <a:avLst/>
          </a:prstGeom>
          <a:noFill/>
          <a:ln w="9525">
            <a:noFill/>
            <a:miter lim="800000"/>
            <a:headEnd/>
            <a:tailEnd/>
          </a:ln>
        </p:spPr>
        <p:txBody>
          <a:bodyPr wrap="none">
            <a:spAutoFit/>
          </a:bodyPr>
          <a:lstStyle/>
          <a:p>
            <a:pPr algn="ctr">
              <a:buFont typeface="Wingdings" pitchFamily="27" charset="2"/>
              <a:buNone/>
            </a:pPr>
            <a:r>
              <a:rPr lang="en-US" sz="1400" i="1" dirty="0">
                <a:solidFill>
                  <a:srgbClr val="0000FF"/>
                </a:solidFill>
              </a:rPr>
              <a:t>nanometer</a:t>
            </a:r>
          </a:p>
        </p:txBody>
      </p:sp>
      <p:sp>
        <p:nvSpPr>
          <p:cNvPr id="49" name="Rectangle 256"/>
          <p:cNvSpPr>
            <a:spLocks noChangeArrowheads="1"/>
          </p:cNvSpPr>
          <p:nvPr/>
        </p:nvSpPr>
        <p:spPr bwMode="auto">
          <a:xfrm>
            <a:off x="6629400" y="5867400"/>
            <a:ext cx="766763" cy="307975"/>
          </a:xfrm>
          <a:prstGeom prst="rect">
            <a:avLst/>
          </a:prstGeom>
          <a:noFill/>
          <a:ln w="9525">
            <a:noFill/>
            <a:miter lim="800000"/>
            <a:headEnd/>
            <a:tailEnd/>
          </a:ln>
        </p:spPr>
        <p:txBody>
          <a:bodyPr wrap="none">
            <a:spAutoFit/>
          </a:bodyPr>
          <a:lstStyle/>
          <a:p>
            <a:pPr algn="ctr">
              <a:buFont typeface="Wingdings" pitchFamily="27" charset="2"/>
              <a:buNone/>
            </a:pPr>
            <a:r>
              <a:rPr lang="en-US" sz="1400" i="1" dirty="0">
                <a:solidFill>
                  <a:srgbClr val="0000FF"/>
                </a:solidFill>
              </a:rPr>
              <a:t>micron</a:t>
            </a:r>
          </a:p>
        </p:txBody>
      </p:sp>
      <p:grpSp>
        <p:nvGrpSpPr>
          <p:cNvPr id="52" name="Group 51"/>
          <p:cNvGrpSpPr>
            <a:grpSpLocks noChangeAspect="1"/>
          </p:cNvGrpSpPr>
          <p:nvPr/>
        </p:nvGrpSpPr>
        <p:grpSpPr>
          <a:xfrm>
            <a:off x="3505200" y="983403"/>
            <a:ext cx="4724400" cy="2293197"/>
            <a:chOff x="204068" y="1303285"/>
            <a:chExt cx="8774842" cy="4167747"/>
          </a:xfrm>
        </p:grpSpPr>
        <p:pic>
          <p:nvPicPr>
            <p:cNvPr id="53" name="Picture 2"/>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04068" y="1303285"/>
              <a:ext cx="4600575"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3"/>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4378099" y="3034274"/>
              <a:ext cx="4600811" cy="243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5" name="TextBox 54"/>
          <p:cNvSpPr txBox="1"/>
          <p:nvPr/>
        </p:nvSpPr>
        <p:spPr>
          <a:xfrm>
            <a:off x="838200" y="1057870"/>
            <a:ext cx="2308933" cy="1200329"/>
          </a:xfrm>
          <a:prstGeom prst="rect">
            <a:avLst/>
          </a:prstGeom>
          <a:noFill/>
        </p:spPr>
        <p:txBody>
          <a:bodyPr wrap="none" rtlCol="0">
            <a:spAutoFit/>
          </a:bodyPr>
          <a:lstStyle/>
          <a:p>
            <a:pPr eaLnBrk="0" fontAlgn="base" hangingPunct="0">
              <a:spcBef>
                <a:spcPct val="0"/>
              </a:spcBef>
              <a:spcAft>
                <a:spcPct val="0"/>
              </a:spcAft>
              <a:buSzPct val="65000"/>
              <a:buFont typeface="ZapfDingbats" pitchFamily="82" charset="2"/>
              <a:buNone/>
            </a:pPr>
            <a:r>
              <a:rPr lang="en-US" b="1" dirty="0">
                <a:solidFill>
                  <a:srgbClr val="000000"/>
                </a:solidFill>
                <a:latin typeface="Calibri" panose="020F0502020204030204" pitchFamily="34" charset="0"/>
              </a:rPr>
              <a:t>Core Facility at Sandia</a:t>
            </a:r>
          </a:p>
          <a:p>
            <a:pPr eaLnBrk="0" fontAlgn="base" hangingPunct="0">
              <a:spcBef>
                <a:spcPct val="0"/>
              </a:spcBef>
              <a:spcAft>
                <a:spcPct val="0"/>
              </a:spcAft>
              <a:buSzPct val="65000"/>
              <a:buFont typeface="ZapfDingbats" pitchFamily="82" charset="2"/>
              <a:buNone/>
            </a:pPr>
            <a:r>
              <a:rPr lang="en-US" b="1" dirty="0">
                <a:solidFill>
                  <a:srgbClr val="000000"/>
                </a:solidFill>
                <a:latin typeface="Calibri" panose="020F0502020204030204" pitchFamily="34" charset="0"/>
              </a:rPr>
              <a:t>96,000 </a:t>
            </a:r>
            <a:r>
              <a:rPr lang="en-US" b="1" dirty="0" err="1">
                <a:solidFill>
                  <a:srgbClr val="000000"/>
                </a:solidFill>
                <a:latin typeface="Calibri" panose="020F0502020204030204" pitchFamily="34" charset="0"/>
              </a:rPr>
              <a:t>sq</a:t>
            </a:r>
            <a:r>
              <a:rPr lang="en-US" b="1" dirty="0">
                <a:solidFill>
                  <a:srgbClr val="000000"/>
                </a:solidFill>
                <a:latin typeface="Calibri" panose="020F0502020204030204" pitchFamily="34" charset="0"/>
              </a:rPr>
              <a:t> </a:t>
            </a:r>
            <a:r>
              <a:rPr lang="en-US" b="1" dirty="0" err="1">
                <a:solidFill>
                  <a:srgbClr val="000000"/>
                </a:solidFill>
                <a:latin typeface="Calibri" panose="020F0502020204030204" pitchFamily="34" charset="0"/>
              </a:rPr>
              <a:t>ft</a:t>
            </a:r>
            <a:r>
              <a:rPr lang="en-US" b="1" dirty="0">
                <a:solidFill>
                  <a:srgbClr val="000000"/>
                </a:solidFill>
                <a:latin typeface="Calibri" panose="020F0502020204030204" pitchFamily="34" charset="0"/>
              </a:rPr>
              <a:t> total</a:t>
            </a:r>
          </a:p>
          <a:p>
            <a:pPr eaLnBrk="0" fontAlgn="base" hangingPunct="0">
              <a:spcBef>
                <a:spcPct val="0"/>
              </a:spcBef>
              <a:spcAft>
                <a:spcPct val="0"/>
              </a:spcAft>
              <a:buSzPct val="65000"/>
              <a:buFont typeface="ZapfDingbats" pitchFamily="82" charset="2"/>
              <a:buNone/>
            </a:pPr>
            <a:r>
              <a:rPr lang="en-US" b="1" dirty="0">
                <a:solidFill>
                  <a:srgbClr val="000000"/>
                </a:solidFill>
                <a:latin typeface="Calibri" panose="020F0502020204030204" pitchFamily="34" charset="0"/>
              </a:rPr>
              <a:t>30,000 </a:t>
            </a:r>
            <a:r>
              <a:rPr lang="en-US" b="1" dirty="0" err="1">
                <a:solidFill>
                  <a:srgbClr val="000000"/>
                </a:solidFill>
                <a:latin typeface="Calibri" panose="020F0502020204030204" pitchFamily="34" charset="0"/>
              </a:rPr>
              <a:t>sq</a:t>
            </a:r>
            <a:r>
              <a:rPr lang="en-US" b="1" dirty="0">
                <a:solidFill>
                  <a:srgbClr val="000000"/>
                </a:solidFill>
                <a:latin typeface="Calibri" panose="020F0502020204030204" pitchFamily="34" charset="0"/>
              </a:rPr>
              <a:t> </a:t>
            </a:r>
            <a:r>
              <a:rPr lang="en-US" b="1" dirty="0" err="1">
                <a:solidFill>
                  <a:srgbClr val="000000"/>
                </a:solidFill>
                <a:latin typeface="Calibri" panose="020F0502020204030204" pitchFamily="34" charset="0"/>
              </a:rPr>
              <a:t>ft</a:t>
            </a:r>
            <a:r>
              <a:rPr lang="en-US" b="1" dirty="0">
                <a:solidFill>
                  <a:srgbClr val="000000"/>
                </a:solidFill>
                <a:latin typeface="Calibri" panose="020F0502020204030204" pitchFamily="34" charset="0"/>
              </a:rPr>
              <a:t> lab space</a:t>
            </a:r>
          </a:p>
          <a:p>
            <a:pPr eaLnBrk="0" fontAlgn="base" hangingPunct="0">
              <a:spcBef>
                <a:spcPct val="0"/>
              </a:spcBef>
              <a:spcAft>
                <a:spcPct val="0"/>
              </a:spcAft>
              <a:buSzPct val="65000"/>
              <a:buFont typeface="ZapfDingbats" pitchFamily="82" charset="2"/>
              <a:buNone/>
            </a:pPr>
            <a:r>
              <a:rPr lang="en-US" b="1" dirty="0">
                <a:solidFill>
                  <a:srgbClr val="000000"/>
                </a:solidFill>
                <a:latin typeface="Calibri" panose="020F0502020204030204" pitchFamily="34" charset="0"/>
              </a:rPr>
              <a:t>9,000 </a:t>
            </a:r>
            <a:r>
              <a:rPr lang="en-US" b="1" dirty="0" err="1">
                <a:solidFill>
                  <a:srgbClr val="000000"/>
                </a:solidFill>
                <a:latin typeface="Calibri" panose="020F0502020204030204" pitchFamily="34" charset="0"/>
              </a:rPr>
              <a:t>sq</a:t>
            </a:r>
            <a:r>
              <a:rPr lang="en-US" b="1" dirty="0">
                <a:solidFill>
                  <a:srgbClr val="000000"/>
                </a:solidFill>
                <a:latin typeface="Calibri" panose="020F0502020204030204" pitchFamily="34" charset="0"/>
              </a:rPr>
              <a:t> </a:t>
            </a:r>
            <a:r>
              <a:rPr lang="en-US" b="1" dirty="0" err="1">
                <a:solidFill>
                  <a:srgbClr val="000000"/>
                </a:solidFill>
                <a:latin typeface="Calibri" panose="020F0502020204030204" pitchFamily="34" charset="0"/>
              </a:rPr>
              <a:t>ft</a:t>
            </a:r>
            <a:r>
              <a:rPr lang="en-US" b="1" dirty="0">
                <a:solidFill>
                  <a:srgbClr val="000000"/>
                </a:solidFill>
                <a:latin typeface="Calibri" panose="020F0502020204030204" pitchFamily="34" charset="0"/>
              </a:rPr>
              <a:t> clean room</a:t>
            </a:r>
          </a:p>
        </p:txBody>
      </p:sp>
      <p:sp>
        <p:nvSpPr>
          <p:cNvPr id="56" name="TextBox 55"/>
          <p:cNvSpPr txBox="1"/>
          <p:nvPr/>
        </p:nvSpPr>
        <p:spPr>
          <a:xfrm>
            <a:off x="2644185" y="2429470"/>
            <a:ext cx="3147015" cy="923330"/>
          </a:xfrm>
          <a:prstGeom prst="rect">
            <a:avLst/>
          </a:prstGeom>
          <a:noFill/>
        </p:spPr>
        <p:txBody>
          <a:bodyPr wrap="none" rtlCol="0">
            <a:spAutoFit/>
          </a:bodyPr>
          <a:lstStyle/>
          <a:p>
            <a:pPr eaLnBrk="0" fontAlgn="base" hangingPunct="0">
              <a:spcBef>
                <a:spcPct val="0"/>
              </a:spcBef>
              <a:spcAft>
                <a:spcPct val="0"/>
              </a:spcAft>
              <a:buSzPct val="65000"/>
              <a:buFont typeface="ZapfDingbats" pitchFamily="82" charset="2"/>
              <a:buNone/>
            </a:pPr>
            <a:r>
              <a:rPr lang="en-US" b="1" dirty="0">
                <a:solidFill>
                  <a:srgbClr val="000000"/>
                </a:solidFill>
                <a:latin typeface="Calibri" panose="020F0502020204030204" pitchFamily="34" charset="0"/>
              </a:rPr>
              <a:t>Gateway Facility at Los Alamos</a:t>
            </a:r>
          </a:p>
          <a:p>
            <a:pPr eaLnBrk="0" fontAlgn="base" hangingPunct="0">
              <a:spcBef>
                <a:spcPct val="0"/>
              </a:spcBef>
              <a:spcAft>
                <a:spcPct val="0"/>
              </a:spcAft>
              <a:buSzPct val="65000"/>
              <a:buFont typeface="ZapfDingbats" pitchFamily="82" charset="2"/>
              <a:buNone/>
            </a:pPr>
            <a:r>
              <a:rPr lang="en-US" b="1" dirty="0">
                <a:solidFill>
                  <a:srgbClr val="000000"/>
                </a:solidFill>
                <a:latin typeface="Calibri" panose="020F0502020204030204" pitchFamily="34" charset="0"/>
              </a:rPr>
              <a:t>36,500 </a:t>
            </a:r>
            <a:r>
              <a:rPr lang="en-US" b="1" dirty="0" err="1">
                <a:solidFill>
                  <a:srgbClr val="000000"/>
                </a:solidFill>
                <a:latin typeface="Calibri" panose="020F0502020204030204" pitchFamily="34" charset="0"/>
              </a:rPr>
              <a:t>sq</a:t>
            </a:r>
            <a:r>
              <a:rPr lang="en-US" b="1" dirty="0">
                <a:solidFill>
                  <a:srgbClr val="000000"/>
                </a:solidFill>
                <a:latin typeface="Calibri" panose="020F0502020204030204" pitchFamily="34" charset="0"/>
              </a:rPr>
              <a:t> </a:t>
            </a:r>
            <a:r>
              <a:rPr lang="en-US" b="1" dirty="0" err="1">
                <a:solidFill>
                  <a:srgbClr val="000000"/>
                </a:solidFill>
                <a:latin typeface="Calibri" panose="020F0502020204030204" pitchFamily="34" charset="0"/>
              </a:rPr>
              <a:t>ft</a:t>
            </a:r>
            <a:r>
              <a:rPr lang="en-US" b="1" dirty="0">
                <a:solidFill>
                  <a:srgbClr val="000000"/>
                </a:solidFill>
                <a:latin typeface="Calibri" panose="020F0502020204030204" pitchFamily="34" charset="0"/>
              </a:rPr>
              <a:t> total</a:t>
            </a:r>
          </a:p>
          <a:p>
            <a:pPr eaLnBrk="0" fontAlgn="base" hangingPunct="0">
              <a:spcBef>
                <a:spcPct val="0"/>
              </a:spcBef>
              <a:spcAft>
                <a:spcPct val="0"/>
              </a:spcAft>
              <a:buSzPct val="65000"/>
              <a:buFont typeface="ZapfDingbats" pitchFamily="82" charset="2"/>
              <a:buNone/>
            </a:pPr>
            <a:r>
              <a:rPr lang="en-US" b="1" dirty="0">
                <a:solidFill>
                  <a:srgbClr val="000000"/>
                </a:solidFill>
                <a:latin typeface="Calibri" panose="020F0502020204030204" pitchFamily="34" charset="0"/>
              </a:rPr>
              <a:t>11,000 </a:t>
            </a:r>
            <a:r>
              <a:rPr lang="en-US" b="1" dirty="0" err="1">
                <a:solidFill>
                  <a:srgbClr val="000000"/>
                </a:solidFill>
                <a:latin typeface="Calibri" panose="020F0502020204030204" pitchFamily="34" charset="0"/>
              </a:rPr>
              <a:t>sq</a:t>
            </a:r>
            <a:r>
              <a:rPr lang="en-US" b="1" dirty="0">
                <a:solidFill>
                  <a:srgbClr val="000000"/>
                </a:solidFill>
                <a:latin typeface="Calibri" panose="020F0502020204030204" pitchFamily="34" charset="0"/>
              </a:rPr>
              <a:t> </a:t>
            </a:r>
            <a:r>
              <a:rPr lang="en-US" b="1" dirty="0" err="1">
                <a:solidFill>
                  <a:srgbClr val="000000"/>
                </a:solidFill>
                <a:latin typeface="Calibri" panose="020F0502020204030204" pitchFamily="34" charset="0"/>
              </a:rPr>
              <a:t>ft</a:t>
            </a:r>
            <a:r>
              <a:rPr lang="en-US" b="1" dirty="0">
                <a:solidFill>
                  <a:srgbClr val="000000"/>
                </a:solidFill>
                <a:latin typeface="Calibri" panose="020F0502020204030204" pitchFamily="34" charset="0"/>
              </a:rPr>
              <a:t> lab space</a:t>
            </a:r>
          </a:p>
        </p:txBody>
      </p:sp>
    </p:spTree>
    <p:extLst>
      <p:ext uri="{BB962C8B-B14F-4D97-AF65-F5344CB8AC3E}">
        <p14:creationId xmlns:p14="http://schemas.microsoft.com/office/powerpoint/2010/main" val="388789763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992188" y="-388937"/>
            <a:ext cx="7632700" cy="857250"/>
          </a:xfrm>
          <a:prstGeom prst="rect">
            <a:avLst/>
          </a:prstGeom>
          <a:noFill/>
          <a:ln w="12700">
            <a:noFill/>
            <a:miter lim="800000"/>
            <a:headEnd/>
            <a:tailEnd/>
          </a:ln>
        </p:spPr>
        <p:txBody>
          <a:bodyPr lIns="164098" tIns="123073" rIns="164098" bIns="123073">
            <a:spAutoFit/>
          </a:bodyPr>
          <a:lstStyle/>
          <a:p>
            <a:pPr marL="206375" indent="-206375">
              <a:lnSpc>
                <a:spcPct val="110000"/>
              </a:lnSpc>
              <a:spcAft>
                <a:spcPct val="15000"/>
              </a:spcAft>
              <a:buSzPct val="125000"/>
            </a:pPr>
            <a:endParaRPr lang="en-US" sz="3200"/>
          </a:p>
        </p:txBody>
      </p:sp>
      <p:sp>
        <p:nvSpPr>
          <p:cNvPr id="5" name="TextBox 11"/>
          <p:cNvSpPr txBox="1">
            <a:spLocks noChangeArrowheads="1"/>
          </p:cNvSpPr>
          <p:nvPr/>
        </p:nvSpPr>
        <p:spPr bwMode="auto">
          <a:xfrm>
            <a:off x="228600" y="859350"/>
            <a:ext cx="1905000" cy="359850"/>
          </a:xfrm>
          <a:prstGeom prst="rect">
            <a:avLst/>
          </a:prstGeom>
          <a:noFill/>
          <a:ln w="9525">
            <a:noFill/>
            <a:miter lim="800000"/>
            <a:headEnd/>
            <a:tailEnd/>
          </a:ln>
        </p:spPr>
        <p:txBody>
          <a:bodyPr wrap="square" lIns="82048" tIns="41025" rIns="82048" bIns="41025">
            <a:spAutoFit/>
          </a:bodyPr>
          <a:lstStyle/>
          <a:p>
            <a:pPr>
              <a:spcBef>
                <a:spcPts val="0"/>
              </a:spcBef>
              <a:spcAft>
                <a:spcPts val="0"/>
              </a:spcAft>
              <a:buNone/>
            </a:pPr>
            <a:r>
              <a:rPr lang="en-US" sz="1800" b="1" dirty="0" smtClean="0">
                <a:solidFill>
                  <a:srgbClr val="000099"/>
                </a:solidFill>
                <a:latin typeface="Arial Narrow" pitchFamily="34" charset="0"/>
              </a:rPr>
              <a:t>Ultrafast photonics</a:t>
            </a:r>
            <a:endParaRPr lang="en-US" sz="1800" b="1" dirty="0">
              <a:solidFill>
                <a:srgbClr val="000099"/>
              </a:solidFill>
              <a:latin typeface="Arial Narrow" pitchFamily="34" charset="0"/>
            </a:endParaRPr>
          </a:p>
        </p:txBody>
      </p:sp>
      <p:sp>
        <p:nvSpPr>
          <p:cNvPr id="6" name="TextBox 12"/>
          <p:cNvSpPr txBox="1">
            <a:spLocks noChangeArrowheads="1"/>
          </p:cNvSpPr>
          <p:nvPr/>
        </p:nvSpPr>
        <p:spPr bwMode="auto">
          <a:xfrm>
            <a:off x="2354263" y="744538"/>
            <a:ext cx="2039937" cy="631825"/>
          </a:xfrm>
          <a:prstGeom prst="rect">
            <a:avLst/>
          </a:prstGeom>
          <a:noFill/>
          <a:ln w="9525">
            <a:noFill/>
            <a:miter lim="800000"/>
            <a:headEnd/>
            <a:tailEnd/>
          </a:ln>
        </p:spPr>
        <p:txBody>
          <a:bodyPr lIns="82048" tIns="41025" rIns="82048" bIns="41025">
            <a:spAutoFit/>
          </a:bodyPr>
          <a:lstStyle/>
          <a:p>
            <a:pPr>
              <a:buNone/>
            </a:pPr>
            <a:r>
              <a:rPr lang="en-US" sz="1800" b="1" dirty="0" err="1">
                <a:solidFill>
                  <a:srgbClr val="000099"/>
                </a:solidFill>
                <a:latin typeface="Arial Narrow" pitchFamily="34" charset="0"/>
              </a:rPr>
              <a:t>Nano</a:t>
            </a:r>
            <a:r>
              <a:rPr lang="en-US" sz="1800" b="1" dirty="0">
                <a:solidFill>
                  <a:srgbClr val="000099"/>
                </a:solidFill>
                <a:latin typeface="Arial Narrow" pitchFamily="34" charset="0"/>
              </a:rPr>
              <a:t>-manipulation &amp; scanning probes</a:t>
            </a:r>
          </a:p>
        </p:txBody>
      </p:sp>
      <p:sp>
        <p:nvSpPr>
          <p:cNvPr id="7" name="TextBox 13"/>
          <p:cNvSpPr txBox="1">
            <a:spLocks noChangeArrowheads="1"/>
          </p:cNvSpPr>
          <p:nvPr/>
        </p:nvSpPr>
        <p:spPr bwMode="auto">
          <a:xfrm>
            <a:off x="4419600" y="785813"/>
            <a:ext cx="2133600" cy="357187"/>
          </a:xfrm>
          <a:prstGeom prst="rect">
            <a:avLst/>
          </a:prstGeom>
          <a:noFill/>
          <a:ln w="9525">
            <a:noFill/>
            <a:miter lim="800000"/>
            <a:headEnd/>
            <a:tailEnd/>
          </a:ln>
        </p:spPr>
        <p:txBody>
          <a:bodyPr wrap="square" lIns="82048" tIns="41025" rIns="82048" bIns="41025">
            <a:spAutoFit/>
          </a:bodyPr>
          <a:lstStyle/>
          <a:p>
            <a:pPr>
              <a:buNone/>
            </a:pPr>
            <a:r>
              <a:rPr lang="en-US" sz="1800" b="1" dirty="0">
                <a:solidFill>
                  <a:srgbClr val="000099"/>
                </a:solidFill>
                <a:latin typeface="Arial Narrow" pitchFamily="34" charset="0"/>
              </a:rPr>
              <a:t>Nanofabrication</a:t>
            </a:r>
          </a:p>
        </p:txBody>
      </p:sp>
      <p:sp>
        <p:nvSpPr>
          <p:cNvPr id="8" name="TextBox 14"/>
          <p:cNvSpPr txBox="1">
            <a:spLocks noChangeArrowheads="1"/>
          </p:cNvSpPr>
          <p:nvPr/>
        </p:nvSpPr>
        <p:spPr bwMode="auto">
          <a:xfrm>
            <a:off x="6629400" y="827088"/>
            <a:ext cx="2474913" cy="357187"/>
          </a:xfrm>
          <a:prstGeom prst="rect">
            <a:avLst/>
          </a:prstGeom>
          <a:noFill/>
          <a:ln w="9525">
            <a:noFill/>
            <a:miter lim="800000"/>
            <a:headEnd/>
            <a:tailEnd/>
          </a:ln>
        </p:spPr>
        <p:txBody>
          <a:bodyPr wrap="square" lIns="82048" tIns="41025" rIns="82048" bIns="41025">
            <a:spAutoFit/>
          </a:bodyPr>
          <a:lstStyle/>
          <a:p>
            <a:pPr>
              <a:buNone/>
            </a:pPr>
            <a:r>
              <a:rPr lang="en-US" sz="1800" b="1" dirty="0">
                <a:solidFill>
                  <a:srgbClr val="000099"/>
                </a:solidFill>
                <a:latin typeface="Arial Narrow" pitchFamily="34" charset="0"/>
              </a:rPr>
              <a:t>Discovery </a:t>
            </a:r>
            <a:r>
              <a:rPr lang="en-US" sz="1800" b="1" dirty="0" err="1">
                <a:solidFill>
                  <a:srgbClr val="000099"/>
                </a:solidFill>
                <a:latin typeface="Arial Narrow" pitchFamily="34" charset="0"/>
              </a:rPr>
              <a:t>Platforms</a:t>
            </a:r>
            <a:r>
              <a:rPr lang="en-US" sz="1800" b="1" baseline="30000" dirty="0" err="1">
                <a:solidFill>
                  <a:srgbClr val="000099"/>
                </a:solidFill>
                <a:latin typeface="Times New Roman" pitchFamily="18" charset="0"/>
              </a:rPr>
              <a:t>TM</a:t>
            </a:r>
            <a:endParaRPr lang="en-US" sz="1800" b="1" dirty="0">
              <a:solidFill>
                <a:srgbClr val="000099"/>
              </a:solidFill>
              <a:latin typeface="Arial Narrow" pitchFamily="34" charset="0"/>
            </a:endParaRPr>
          </a:p>
        </p:txBody>
      </p:sp>
      <p:pic>
        <p:nvPicPr>
          <p:cNvPr id="9" name="Picture 3" descr="3DSYSTEM_noBox"/>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44775" y="3086100"/>
            <a:ext cx="1252538" cy="1117600"/>
          </a:xfrm>
          <a:prstGeom prst="rect">
            <a:avLst/>
          </a:prstGeom>
          <a:noFill/>
          <a:ln w="9525">
            <a:noFill/>
            <a:miter lim="800000"/>
            <a:headEnd/>
            <a:tailEnd/>
          </a:ln>
        </p:spPr>
      </p:pic>
      <p:pic>
        <p:nvPicPr>
          <p:cNvPr id="10" name="Picture 1" descr="FT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0338" y="3971925"/>
            <a:ext cx="2006600" cy="1531938"/>
          </a:xfrm>
          <a:prstGeom prst="rect">
            <a:avLst/>
          </a:prstGeom>
          <a:noFill/>
          <a:ln w="9525">
            <a:noFill/>
            <a:miter lim="800000"/>
            <a:headEnd/>
            <a:tailEnd/>
          </a:ln>
        </p:spPr>
      </p:pic>
      <p:sp>
        <p:nvSpPr>
          <p:cNvPr id="11" name="TextBox 22"/>
          <p:cNvSpPr txBox="1">
            <a:spLocks noChangeArrowheads="1"/>
          </p:cNvSpPr>
          <p:nvPr/>
        </p:nvSpPr>
        <p:spPr bwMode="auto">
          <a:xfrm>
            <a:off x="460375" y="3551238"/>
            <a:ext cx="1651000" cy="295275"/>
          </a:xfrm>
          <a:prstGeom prst="rect">
            <a:avLst/>
          </a:prstGeom>
          <a:noFill/>
          <a:ln w="9525">
            <a:noFill/>
            <a:miter lim="800000"/>
            <a:headEnd/>
            <a:tailEnd/>
          </a:ln>
        </p:spPr>
        <p:txBody>
          <a:bodyPr wrap="none" lIns="82048" tIns="41025" rIns="82048" bIns="41025">
            <a:spAutoFit/>
          </a:bodyPr>
          <a:lstStyle/>
          <a:p>
            <a:r>
              <a:rPr lang="en-US" sz="1400">
                <a:latin typeface="Times New Roman" pitchFamily="18" charset="0"/>
              </a:rPr>
              <a:t>THz Metamaterials</a:t>
            </a:r>
          </a:p>
        </p:txBody>
      </p:sp>
      <p:cxnSp>
        <p:nvCxnSpPr>
          <p:cNvPr id="12" name="Straight Connector 24"/>
          <p:cNvCxnSpPr>
            <a:cxnSpLocks noChangeShapeType="1"/>
          </p:cNvCxnSpPr>
          <p:nvPr/>
        </p:nvCxnSpPr>
        <p:spPr bwMode="auto">
          <a:xfrm rot="16200000" flipH="1">
            <a:off x="289719" y="3398044"/>
            <a:ext cx="3975100" cy="49212"/>
          </a:xfrm>
          <a:prstGeom prst="line">
            <a:avLst/>
          </a:prstGeom>
          <a:noFill/>
          <a:ln w="19050">
            <a:solidFill>
              <a:schemeClr val="tx1"/>
            </a:solidFill>
            <a:round/>
            <a:headEnd/>
            <a:tailEnd/>
          </a:ln>
        </p:spPr>
      </p:cxnSp>
      <p:cxnSp>
        <p:nvCxnSpPr>
          <p:cNvPr id="13" name="Straight Connector 25"/>
          <p:cNvCxnSpPr>
            <a:cxnSpLocks noChangeShapeType="1"/>
          </p:cNvCxnSpPr>
          <p:nvPr/>
        </p:nvCxnSpPr>
        <p:spPr bwMode="auto">
          <a:xfrm rot="16200000" flipH="1">
            <a:off x="2503488" y="3425825"/>
            <a:ext cx="3906838" cy="39687"/>
          </a:xfrm>
          <a:prstGeom prst="line">
            <a:avLst/>
          </a:prstGeom>
          <a:noFill/>
          <a:ln w="19050">
            <a:solidFill>
              <a:schemeClr val="tx1"/>
            </a:solidFill>
            <a:round/>
            <a:headEnd/>
            <a:tailEnd/>
          </a:ln>
        </p:spPr>
      </p:cxnSp>
      <p:cxnSp>
        <p:nvCxnSpPr>
          <p:cNvPr id="14" name="Straight Connector 26"/>
          <p:cNvCxnSpPr>
            <a:cxnSpLocks noChangeShapeType="1"/>
          </p:cNvCxnSpPr>
          <p:nvPr/>
        </p:nvCxnSpPr>
        <p:spPr bwMode="auto">
          <a:xfrm rot="10800000" flipH="1" flipV="1">
            <a:off x="6426200" y="1489075"/>
            <a:ext cx="31750" cy="3948113"/>
          </a:xfrm>
          <a:prstGeom prst="line">
            <a:avLst/>
          </a:prstGeom>
          <a:noFill/>
          <a:ln w="19050">
            <a:solidFill>
              <a:schemeClr val="tx1"/>
            </a:solidFill>
            <a:round/>
            <a:headEnd/>
            <a:tailEnd/>
          </a:ln>
        </p:spPr>
      </p:cxnSp>
      <p:grpSp>
        <p:nvGrpSpPr>
          <p:cNvPr id="15" name="Group 17"/>
          <p:cNvGrpSpPr>
            <a:grpSpLocks/>
          </p:cNvGrpSpPr>
          <p:nvPr/>
        </p:nvGrpSpPr>
        <p:grpSpPr bwMode="auto">
          <a:xfrm>
            <a:off x="7308850" y="4392613"/>
            <a:ext cx="1398588" cy="1169987"/>
            <a:chOff x="3552" y="1632"/>
            <a:chExt cx="1041" cy="958"/>
          </a:xfrm>
        </p:grpSpPr>
        <p:pic>
          <p:nvPicPr>
            <p:cNvPr id="16" name="Picture 18" descr="hardmask_dq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52" y="1632"/>
              <a:ext cx="1041" cy="958"/>
            </a:xfrm>
            <a:prstGeom prst="rect">
              <a:avLst/>
            </a:prstGeom>
            <a:noFill/>
            <a:ln w="9525">
              <a:noFill/>
              <a:miter lim="800000"/>
              <a:headEnd/>
              <a:tailEnd/>
            </a:ln>
          </p:spPr>
        </p:pic>
        <p:grpSp>
          <p:nvGrpSpPr>
            <p:cNvPr id="17" name="Group 19"/>
            <p:cNvGrpSpPr>
              <a:grpSpLocks/>
            </p:cNvGrpSpPr>
            <p:nvPr/>
          </p:nvGrpSpPr>
          <p:grpSpPr bwMode="auto">
            <a:xfrm>
              <a:off x="4196" y="1824"/>
              <a:ext cx="48" cy="192"/>
              <a:chOff x="3984" y="1114"/>
              <a:chExt cx="48" cy="192"/>
            </a:xfrm>
          </p:grpSpPr>
          <p:sp>
            <p:nvSpPr>
              <p:cNvPr id="21" name="Oval 20"/>
              <p:cNvSpPr>
                <a:spLocks noChangeArrowheads="1"/>
              </p:cNvSpPr>
              <p:nvPr/>
            </p:nvSpPr>
            <p:spPr bwMode="auto">
              <a:xfrm>
                <a:off x="3984" y="1200"/>
                <a:ext cx="48" cy="48"/>
              </a:xfrm>
              <a:prstGeom prst="ellipse">
                <a:avLst/>
              </a:prstGeom>
              <a:solidFill>
                <a:srgbClr val="FF0000"/>
              </a:solidFill>
              <a:ln w="9525">
                <a:solidFill>
                  <a:schemeClr val="tx1"/>
                </a:solidFill>
                <a:round/>
                <a:headEnd/>
                <a:tailEnd/>
              </a:ln>
            </p:spPr>
            <p:txBody>
              <a:bodyPr wrap="none" anchor="ctr"/>
              <a:lstStyle/>
              <a:p>
                <a:endParaRPr lang="en-US">
                  <a:latin typeface="Times New Roman" pitchFamily="18" charset="0"/>
                </a:endParaRPr>
              </a:p>
            </p:txBody>
          </p:sp>
          <p:sp>
            <p:nvSpPr>
              <p:cNvPr id="22" name="Line 21"/>
              <p:cNvSpPr>
                <a:spLocks noChangeShapeType="1"/>
              </p:cNvSpPr>
              <p:nvPr/>
            </p:nvSpPr>
            <p:spPr bwMode="auto">
              <a:xfrm flipV="1">
                <a:off x="4002" y="1114"/>
                <a:ext cx="0" cy="192"/>
              </a:xfrm>
              <a:prstGeom prst="line">
                <a:avLst/>
              </a:prstGeom>
              <a:noFill/>
              <a:ln w="19050">
                <a:solidFill>
                  <a:schemeClr val="bg1"/>
                </a:solidFill>
                <a:round/>
                <a:headEnd/>
                <a:tailEnd type="triangle" w="med" len="med"/>
              </a:ln>
            </p:spPr>
            <p:txBody>
              <a:bodyPr/>
              <a:lstStyle/>
              <a:p>
                <a:endParaRPr lang="en-US"/>
              </a:p>
            </p:txBody>
          </p:sp>
        </p:grpSp>
        <p:grpSp>
          <p:nvGrpSpPr>
            <p:cNvPr id="18" name="Group 22"/>
            <p:cNvGrpSpPr>
              <a:grpSpLocks/>
            </p:cNvGrpSpPr>
            <p:nvPr/>
          </p:nvGrpSpPr>
          <p:grpSpPr bwMode="auto">
            <a:xfrm>
              <a:off x="4002" y="1824"/>
              <a:ext cx="48" cy="192"/>
              <a:chOff x="3984" y="1114"/>
              <a:chExt cx="48" cy="192"/>
            </a:xfrm>
          </p:grpSpPr>
          <p:sp>
            <p:nvSpPr>
              <p:cNvPr id="19" name="Oval 23"/>
              <p:cNvSpPr>
                <a:spLocks noChangeArrowheads="1"/>
              </p:cNvSpPr>
              <p:nvPr/>
            </p:nvSpPr>
            <p:spPr bwMode="auto">
              <a:xfrm>
                <a:off x="3984" y="1200"/>
                <a:ext cx="48" cy="48"/>
              </a:xfrm>
              <a:prstGeom prst="ellipse">
                <a:avLst/>
              </a:prstGeom>
              <a:solidFill>
                <a:srgbClr val="FF0000"/>
              </a:solidFill>
              <a:ln w="9525">
                <a:solidFill>
                  <a:schemeClr val="tx1"/>
                </a:solidFill>
                <a:round/>
                <a:headEnd/>
                <a:tailEnd/>
              </a:ln>
            </p:spPr>
            <p:txBody>
              <a:bodyPr wrap="none" anchor="ctr"/>
              <a:lstStyle/>
              <a:p>
                <a:endParaRPr lang="en-US">
                  <a:latin typeface="Times New Roman" pitchFamily="18" charset="0"/>
                </a:endParaRPr>
              </a:p>
            </p:txBody>
          </p:sp>
          <p:sp>
            <p:nvSpPr>
              <p:cNvPr id="20" name="Line 24"/>
              <p:cNvSpPr>
                <a:spLocks noChangeShapeType="1"/>
              </p:cNvSpPr>
              <p:nvPr/>
            </p:nvSpPr>
            <p:spPr bwMode="auto">
              <a:xfrm flipV="1">
                <a:off x="4002" y="1114"/>
                <a:ext cx="0" cy="192"/>
              </a:xfrm>
              <a:prstGeom prst="line">
                <a:avLst/>
              </a:prstGeom>
              <a:noFill/>
              <a:ln w="19050">
                <a:solidFill>
                  <a:schemeClr val="bg1"/>
                </a:solidFill>
                <a:round/>
                <a:headEnd/>
                <a:tailEnd type="triangle" w="med" len="med"/>
              </a:ln>
            </p:spPr>
            <p:txBody>
              <a:bodyPr/>
              <a:lstStyle/>
              <a:p>
                <a:endParaRPr lang="en-US"/>
              </a:p>
            </p:txBody>
          </p:sp>
        </p:grpSp>
      </p:grpSp>
      <p:pic>
        <p:nvPicPr>
          <p:cNvPr id="23" name="Picture 31" descr="QuBit#3 Post poly Etch and pre ash 20x-optical_DP"/>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18288" y="4114800"/>
            <a:ext cx="1001712" cy="731838"/>
          </a:xfrm>
          <a:prstGeom prst="rect">
            <a:avLst/>
          </a:prstGeom>
          <a:noFill/>
          <a:ln w="9525">
            <a:noFill/>
            <a:miter lim="800000"/>
            <a:headEnd/>
            <a:tailEnd/>
          </a:ln>
        </p:spPr>
      </p:pic>
      <p:sp>
        <p:nvSpPr>
          <p:cNvPr id="24" name="Text Box 311"/>
          <p:cNvSpPr txBox="1">
            <a:spLocks noChangeArrowheads="1"/>
          </p:cNvSpPr>
          <p:nvPr/>
        </p:nvSpPr>
        <p:spPr bwMode="auto">
          <a:xfrm>
            <a:off x="6840538" y="1625600"/>
            <a:ext cx="1695450" cy="508000"/>
          </a:xfrm>
          <a:prstGeom prst="rect">
            <a:avLst/>
          </a:prstGeom>
          <a:noFill/>
          <a:ln w="9525">
            <a:noFill/>
            <a:miter lim="800000"/>
            <a:headEnd/>
            <a:tailEnd/>
          </a:ln>
        </p:spPr>
        <p:txBody>
          <a:bodyPr wrap="none" lIns="82048" tIns="41025" rIns="82048" bIns="41025">
            <a:spAutoFit/>
          </a:bodyPr>
          <a:lstStyle/>
          <a:p>
            <a:r>
              <a:rPr lang="en-US" sz="1400">
                <a:latin typeface="Times New Roman" pitchFamily="18" charset="0"/>
              </a:rPr>
              <a:t>Nanomechanics &amp;  </a:t>
            </a:r>
            <a:br>
              <a:rPr lang="en-US" sz="1400">
                <a:latin typeface="Times New Roman" pitchFamily="18" charset="0"/>
              </a:rPr>
            </a:br>
            <a:r>
              <a:rPr lang="en-US" sz="1400">
                <a:latin typeface="Times New Roman" pitchFamily="18" charset="0"/>
              </a:rPr>
              <a:t>Thermal Transport </a:t>
            </a:r>
            <a:endParaRPr lang="en-US" sz="1400" baseline="30000">
              <a:latin typeface="Times New Roman" pitchFamily="18" charset="0"/>
            </a:endParaRPr>
          </a:p>
        </p:txBody>
      </p:sp>
      <p:sp>
        <p:nvSpPr>
          <p:cNvPr id="25" name="Rectangle 313"/>
          <p:cNvSpPr>
            <a:spLocks noChangeArrowheads="1"/>
          </p:cNvSpPr>
          <p:nvPr/>
        </p:nvSpPr>
        <p:spPr bwMode="auto">
          <a:xfrm>
            <a:off x="6705600" y="3454400"/>
            <a:ext cx="2133600" cy="508000"/>
          </a:xfrm>
          <a:prstGeom prst="rect">
            <a:avLst/>
          </a:prstGeom>
          <a:noFill/>
          <a:ln w="9525">
            <a:noFill/>
            <a:miter lim="800000"/>
            <a:headEnd/>
            <a:tailEnd/>
          </a:ln>
        </p:spPr>
        <p:txBody>
          <a:bodyPr lIns="82048" tIns="41025" rIns="82048" bIns="41025">
            <a:spAutoFit/>
          </a:bodyPr>
          <a:lstStyle/>
          <a:p>
            <a:r>
              <a:rPr lang="en-US" sz="1400">
                <a:latin typeface="Times New Roman" pitchFamily="18" charset="0"/>
              </a:rPr>
              <a:t>Quantum Computing &amp;</a:t>
            </a:r>
            <a:br>
              <a:rPr lang="en-US" sz="1400">
                <a:latin typeface="Times New Roman" pitchFamily="18" charset="0"/>
              </a:rPr>
            </a:br>
            <a:r>
              <a:rPr lang="en-US" sz="1400">
                <a:latin typeface="Times New Roman" pitchFamily="18" charset="0"/>
              </a:rPr>
              <a:t> Electrical Transport</a:t>
            </a:r>
          </a:p>
        </p:txBody>
      </p:sp>
      <p:pic>
        <p:nvPicPr>
          <p:cNvPr id="26" name="Picture 4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14850" y="3932238"/>
            <a:ext cx="652463" cy="874712"/>
          </a:xfrm>
          <a:prstGeom prst="rect">
            <a:avLst/>
          </a:prstGeom>
          <a:noFill/>
          <a:ln w="9525">
            <a:noFill/>
            <a:miter lim="800000"/>
            <a:headEnd/>
            <a:tailEnd/>
          </a:ln>
        </p:spPr>
      </p:pic>
      <p:pic>
        <p:nvPicPr>
          <p:cNvPr id="27" name="Picture 32" descr="C:\Documents and Settings\184323\My Documents\_LANL\LDRD\LDRD FY2010\DR Nanomatls PV\figures\axial.emf"/>
          <p:cNvPicPr>
            <a:picLocks noChangeAspect="1" noChangeArrowheads="1"/>
          </p:cNvPicPr>
          <p:nvPr/>
        </p:nvPicPr>
        <p:blipFill>
          <a:blip r:embed="rId7" cstate="screen">
            <a:extLst>
              <a:ext uri="{28A0092B-C50C-407E-A947-70E740481C1C}">
                <a14:useLocalDpi xmlns:a14="http://schemas.microsoft.com/office/drawing/2010/main"/>
              </a:ext>
            </a:extLst>
          </a:blip>
          <a:srcRect l="6755" t="15814" r="53238" b="10280"/>
          <a:stretch>
            <a:fillRect/>
          </a:stretch>
        </p:blipFill>
        <p:spPr bwMode="auto">
          <a:xfrm>
            <a:off x="5538788" y="2005013"/>
            <a:ext cx="811212" cy="1092200"/>
          </a:xfrm>
          <a:prstGeom prst="rect">
            <a:avLst/>
          </a:prstGeom>
          <a:noFill/>
          <a:ln w="9525">
            <a:noFill/>
            <a:miter lim="800000"/>
            <a:headEnd/>
            <a:tailEnd/>
          </a:ln>
        </p:spPr>
      </p:pic>
      <p:sp>
        <p:nvSpPr>
          <p:cNvPr id="28" name="TextBox 1324"/>
          <p:cNvSpPr txBox="1">
            <a:spLocks noChangeArrowheads="1"/>
          </p:cNvSpPr>
          <p:nvPr/>
        </p:nvSpPr>
        <p:spPr bwMode="auto">
          <a:xfrm>
            <a:off x="4684713" y="3309938"/>
            <a:ext cx="1592262" cy="295275"/>
          </a:xfrm>
          <a:prstGeom prst="rect">
            <a:avLst/>
          </a:prstGeom>
          <a:noFill/>
          <a:ln w="9525">
            <a:noFill/>
            <a:miter lim="800000"/>
            <a:headEnd/>
            <a:tailEnd/>
          </a:ln>
        </p:spPr>
        <p:txBody>
          <a:bodyPr wrap="none" lIns="82048" tIns="41025" rIns="82048" bIns="41025">
            <a:spAutoFit/>
          </a:bodyPr>
          <a:lstStyle/>
          <a:p>
            <a:r>
              <a:rPr lang="en-US" sz="1400">
                <a:latin typeface="Times New Roman" pitchFamily="18" charset="0"/>
              </a:rPr>
              <a:t>Directed Assembly</a:t>
            </a:r>
          </a:p>
        </p:txBody>
      </p:sp>
      <p:grpSp>
        <p:nvGrpSpPr>
          <p:cNvPr id="29" name="Group 89"/>
          <p:cNvGrpSpPr>
            <a:grpSpLocks/>
          </p:cNvGrpSpPr>
          <p:nvPr/>
        </p:nvGrpSpPr>
        <p:grpSpPr bwMode="auto">
          <a:xfrm>
            <a:off x="4694238" y="1906588"/>
            <a:ext cx="811212" cy="1228725"/>
            <a:chOff x="685800" y="2686833"/>
            <a:chExt cx="1066800" cy="1590590"/>
          </a:xfrm>
        </p:grpSpPr>
        <p:pic>
          <p:nvPicPr>
            <p:cNvPr id="30" name="Picture 17" descr="CVD07A08_30nms_1"/>
            <p:cNvPicPr>
              <a:picLocks noChangeAspect="1" noChangeArrowheads="1"/>
            </p:cNvPicPr>
            <p:nvPr/>
          </p:nvPicPr>
          <p:blipFill>
            <a:blip r:embed="rId8" cstate="screen">
              <a:lum bright="6000" contrast="60000"/>
              <a:extLst>
                <a:ext uri="{28A0092B-C50C-407E-A947-70E740481C1C}">
                  <a14:useLocalDpi xmlns:a14="http://schemas.microsoft.com/office/drawing/2010/main"/>
                </a:ext>
              </a:extLst>
            </a:blip>
            <a:srcRect l="3545" r="46825" b="17390"/>
            <a:stretch>
              <a:fillRect/>
            </a:stretch>
          </p:blipFill>
          <p:spPr bwMode="auto">
            <a:xfrm>
              <a:off x="685800" y="2829623"/>
              <a:ext cx="1066800" cy="1447800"/>
            </a:xfrm>
            <a:prstGeom prst="rect">
              <a:avLst/>
            </a:prstGeom>
            <a:noFill/>
            <a:ln w="9525">
              <a:noFill/>
              <a:miter lim="800000"/>
              <a:headEnd/>
              <a:tailEnd/>
            </a:ln>
          </p:spPr>
        </p:pic>
        <p:sp>
          <p:nvSpPr>
            <p:cNvPr id="31" name="Line 20"/>
            <p:cNvSpPr>
              <a:spLocks noChangeShapeType="1"/>
            </p:cNvSpPr>
            <p:nvPr/>
          </p:nvSpPr>
          <p:spPr bwMode="auto">
            <a:xfrm flipH="1">
              <a:off x="1423863" y="2782033"/>
              <a:ext cx="107474" cy="0"/>
            </a:xfrm>
            <a:prstGeom prst="line">
              <a:avLst/>
            </a:prstGeom>
            <a:noFill/>
            <a:ln w="9525">
              <a:solidFill>
                <a:srgbClr val="FFFF00"/>
              </a:solidFill>
              <a:round/>
              <a:headEnd type="triangle" w="med" len="med"/>
              <a:tailEnd/>
            </a:ln>
          </p:spPr>
          <p:txBody>
            <a:bodyPr wrap="none" anchor="ctr"/>
            <a:lstStyle/>
            <a:p>
              <a:endParaRPr lang="en-US"/>
            </a:p>
          </p:txBody>
        </p:sp>
        <p:sp>
          <p:nvSpPr>
            <p:cNvPr id="32" name="Line 21"/>
            <p:cNvSpPr>
              <a:spLocks noChangeShapeType="1"/>
            </p:cNvSpPr>
            <p:nvPr/>
          </p:nvSpPr>
          <p:spPr bwMode="auto">
            <a:xfrm flipH="1">
              <a:off x="1597015" y="2782033"/>
              <a:ext cx="107474" cy="0"/>
            </a:xfrm>
            <a:prstGeom prst="line">
              <a:avLst/>
            </a:prstGeom>
            <a:noFill/>
            <a:ln w="9525">
              <a:solidFill>
                <a:srgbClr val="FFFF00"/>
              </a:solidFill>
              <a:round/>
              <a:headEnd/>
              <a:tailEnd type="triangle" w="med" len="med"/>
            </a:ln>
          </p:spPr>
          <p:txBody>
            <a:bodyPr wrap="none" anchor="ctr"/>
            <a:lstStyle/>
            <a:p>
              <a:endParaRPr lang="en-US"/>
            </a:p>
          </p:txBody>
        </p:sp>
        <p:sp>
          <p:nvSpPr>
            <p:cNvPr id="33" name="Text Box 22"/>
            <p:cNvSpPr txBox="1">
              <a:spLocks noChangeArrowheads="1"/>
            </p:cNvSpPr>
            <p:nvPr/>
          </p:nvSpPr>
          <p:spPr bwMode="auto">
            <a:xfrm>
              <a:off x="765132" y="2686833"/>
              <a:ext cx="770350" cy="295924"/>
            </a:xfrm>
            <a:prstGeom prst="rect">
              <a:avLst/>
            </a:prstGeom>
            <a:solidFill>
              <a:schemeClr val="tx1"/>
            </a:solidFill>
            <a:ln w="9525">
              <a:noFill/>
              <a:miter lim="800000"/>
              <a:headEnd/>
              <a:tailEnd/>
            </a:ln>
          </p:spPr>
          <p:txBody>
            <a:bodyPr wrap="none">
              <a:spAutoFit/>
            </a:bodyPr>
            <a:lstStyle/>
            <a:p>
              <a:r>
                <a:rPr lang="en-US" sz="900">
                  <a:solidFill>
                    <a:srgbClr val="FFFF00"/>
                  </a:solidFill>
                  <a:latin typeface="Arial Rounded MT Bold" pitchFamily="34" charset="0"/>
                </a:rPr>
                <a:t>~ 30nm</a:t>
              </a:r>
            </a:p>
          </p:txBody>
        </p:sp>
        <p:sp>
          <p:nvSpPr>
            <p:cNvPr id="34" name="Line 23"/>
            <p:cNvSpPr>
              <a:spLocks noChangeShapeType="1"/>
            </p:cNvSpPr>
            <p:nvPr/>
          </p:nvSpPr>
          <p:spPr bwMode="auto">
            <a:xfrm>
              <a:off x="1433565" y="2782033"/>
              <a:ext cx="0" cy="1174130"/>
            </a:xfrm>
            <a:prstGeom prst="line">
              <a:avLst/>
            </a:prstGeom>
            <a:noFill/>
            <a:ln w="9525">
              <a:solidFill>
                <a:srgbClr val="FFFF00"/>
              </a:solidFill>
              <a:round/>
              <a:headEnd type="triangle" w="med" len="med"/>
              <a:tailEnd type="triangle" w="med" len="med"/>
            </a:ln>
          </p:spPr>
          <p:txBody>
            <a:bodyPr wrap="none" anchor="ctr"/>
            <a:lstStyle/>
            <a:p>
              <a:endParaRPr lang="en-US"/>
            </a:p>
          </p:txBody>
        </p:sp>
        <p:sp>
          <p:nvSpPr>
            <p:cNvPr id="35" name="Text Box 24"/>
            <p:cNvSpPr txBox="1">
              <a:spLocks noChangeArrowheads="1"/>
            </p:cNvSpPr>
            <p:nvPr/>
          </p:nvSpPr>
          <p:spPr bwMode="auto">
            <a:xfrm>
              <a:off x="786008" y="3227305"/>
              <a:ext cx="713984" cy="295924"/>
            </a:xfrm>
            <a:prstGeom prst="rect">
              <a:avLst/>
            </a:prstGeom>
            <a:solidFill>
              <a:schemeClr val="tx1"/>
            </a:solidFill>
            <a:ln w="9525">
              <a:noFill/>
              <a:miter lim="800000"/>
              <a:headEnd/>
              <a:tailEnd/>
            </a:ln>
          </p:spPr>
          <p:txBody>
            <a:bodyPr wrap="none">
              <a:spAutoFit/>
            </a:bodyPr>
            <a:lstStyle/>
            <a:p>
              <a:r>
                <a:rPr lang="en-US" sz="900">
                  <a:solidFill>
                    <a:srgbClr val="FFFF00"/>
                  </a:solidFill>
                  <a:latin typeface="Arial Rounded MT Bold" pitchFamily="34" charset="0"/>
                </a:rPr>
                <a:t>~ 1 </a:t>
              </a:r>
              <a:r>
                <a:rPr lang="en-US" sz="900">
                  <a:solidFill>
                    <a:srgbClr val="FFFF00"/>
                  </a:solidFill>
                  <a:latin typeface="Arial Rounded MT Bold" pitchFamily="34" charset="0"/>
                  <a:sym typeface="Symbol" pitchFamily="18" charset="2"/>
                </a:rPr>
                <a:t>m</a:t>
              </a:r>
              <a:endParaRPr lang="en-US" sz="900">
                <a:solidFill>
                  <a:srgbClr val="FFFF00"/>
                </a:solidFill>
                <a:latin typeface="Arial Rounded MT Bold" pitchFamily="34" charset="0"/>
              </a:endParaRPr>
            </a:p>
          </p:txBody>
        </p:sp>
      </p:grpSp>
      <p:sp>
        <p:nvSpPr>
          <p:cNvPr id="36" name="TextBox 1332"/>
          <p:cNvSpPr txBox="1">
            <a:spLocks noChangeArrowheads="1"/>
          </p:cNvSpPr>
          <p:nvPr/>
        </p:nvSpPr>
        <p:spPr bwMode="auto">
          <a:xfrm>
            <a:off x="4984750" y="1597025"/>
            <a:ext cx="876300" cy="295275"/>
          </a:xfrm>
          <a:prstGeom prst="rect">
            <a:avLst/>
          </a:prstGeom>
          <a:noFill/>
          <a:ln w="9525">
            <a:noFill/>
            <a:miter lim="800000"/>
            <a:headEnd/>
            <a:tailEnd/>
          </a:ln>
        </p:spPr>
        <p:txBody>
          <a:bodyPr wrap="none" lIns="82048" tIns="41025" rIns="82048" bIns="41025">
            <a:spAutoFit/>
          </a:bodyPr>
          <a:lstStyle/>
          <a:p>
            <a:r>
              <a:rPr lang="en-US" sz="1400">
                <a:latin typeface="Times New Roman" pitchFamily="18" charset="0"/>
              </a:rPr>
              <a:t>Synthesis</a:t>
            </a:r>
          </a:p>
        </p:txBody>
      </p:sp>
      <p:sp>
        <p:nvSpPr>
          <p:cNvPr id="37" name="Rectangle 1333"/>
          <p:cNvSpPr>
            <a:spLocks noChangeArrowheads="1"/>
          </p:cNvSpPr>
          <p:nvPr/>
        </p:nvSpPr>
        <p:spPr bwMode="auto">
          <a:xfrm>
            <a:off x="290513" y="1563688"/>
            <a:ext cx="1587500" cy="295275"/>
          </a:xfrm>
          <a:prstGeom prst="rect">
            <a:avLst/>
          </a:prstGeom>
          <a:noFill/>
          <a:ln w="9525">
            <a:noFill/>
            <a:miter lim="800000"/>
            <a:headEnd/>
            <a:tailEnd/>
          </a:ln>
        </p:spPr>
        <p:txBody>
          <a:bodyPr wrap="none" lIns="82048" tIns="41025" rIns="82048" bIns="41025">
            <a:spAutoFit/>
          </a:bodyPr>
          <a:lstStyle/>
          <a:p>
            <a:r>
              <a:rPr lang="en-US" sz="1400">
                <a:latin typeface="Times New Roman" pitchFamily="18" charset="0"/>
              </a:rPr>
              <a:t>Carrier Dynamics </a:t>
            </a:r>
          </a:p>
        </p:txBody>
      </p:sp>
      <p:pic>
        <p:nvPicPr>
          <p:cNvPr id="38" name="Picture 476" descr="fig3_pp_el_hole_dyn_Ge_NW"/>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1438" y="2147888"/>
            <a:ext cx="1770062" cy="1230312"/>
          </a:xfrm>
          <a:prstGeom prst="rect">
            <a:avLst/>
          </a:prstGeom>
          <a:noFill/>
          <a:ln w="9525">
            <a:noFill/>
            <a:miter lim="800000"/>
            <a:headEnd/>
            <a:tailEnd/>
          </a:ln>
        </p:spPr>
      </p:pic>
      <p:pic>
        <p:nvPicPr>
          <p:cNvPr id="39" name="Picture 479" descr="fig4_surface_dynamics"/>
          <p:cNvPicPr>
            <a:picLocks noChangeAspect="1" noChangeArrowheads="1"/>
          </p:cNvPicPr>
          <p:nvPr/>
        </p:nvPicPr>
        <p:blipFill>
          <a:blip r:embed="rId10" cstate="screen">
            <a:extLst>
              <a:ext uri="{28A0092B-C50C-407E-A947-70E740481C1C}">
                <a14:useLocalDpi xmlns:a14="http://schemas.microsoft.com/office/drawing/2010/main"/>
              </a:ext>
            </a:extLst>
          </a:blip>
          <a:srcRect r="62141"/>
          <a:stretch>
            <a:fillRect/>
          </a:stretch>
        </p:blipFill>
        <p:spPr bwMode="auto">
          <a:xfrm>
            <a:off x="1652588" y="2247900"/>
            <a:ext cx="581025" cy="935038"/>
          </a:xfrm>
          <a:prstGeom prst="rect">
            <a:avLst/>
          </a:prstGeom>
          <a:noFill/>
          <a:ln w="9525">
            <a:noFill/>
            <a:miter lim="800000"/>
            <a:headEnd/>
            <a:tailEnd/>
          </a:ln>
        </p:spPr>
      </p:pic>
      <p:pic>
        <p:nvPicPr>
          <p:cNvPr id="40" name="Picture 8" descr="figure2"/>
          <p:cNvPicPr>
            <a:picLocks noChangeAspect="1" noChangeArrowheads="1"/>
          </p:cNvPicPr>
          <p:nvPr/>
        </p:nvPicPr>
        <p:blipFill>
          <a:blip r:embed="rId11" cstate="print"/>
          <a:srcRect/>
          <a:stretch>
            <a:fillRect/>
          </a:stretch>
        </p:blipFill>
        <p:spPr bwMode="auto">
          <a:xfrm>
            <a:off x="5214938" y="3605213"/>
            <a:ext cx="1085850" cy="1317625"/>
          </a:xfrm>
          <a:prstGeom prst="rect">
            <a:avLst/>
          </a:prstGeom>
          <a:noFill/>
          <a:ln w="9525">
            <a:noFill/>
            <a:miter lim="800000"/>
            <a:headEnd/>
            <a:tailEnd/>
          </a:ln>
        </p:spPr>
      </p:pic>
      <p:pic>
        <p:nvPicPr>
          <p:cNvPr id="41" name="Picture 77" descr="figure1"/>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238750" y="4918075"/>
            <a:ext cx="1092200" cy="776288"/>
          </a:xfrm>
          <a:prstGeom prst="rect">
            <a:avLst/>
          </a:prstGeom>
          <a:noFill/>
          <a:ln w="9525">
            <a:noFill/>
            <a:miter lim="800000"/>
            <a:headEnd/>
            <a:tailEnd/>
          </a:ln>
        </p:spPr>
      </p:pic>
      <p:cxnSp>
        <p:nvCxnSpPr>
          <p:cNvPr id="42" name="Straight Arrow Connector 41"/>
          <p:cNvCxnSpPr/>
          <p:nvPr/>
        </p:nvCxnSpPr>
        <p:spPr bwMode="auto">
          <a:xfrm rot="5400000">
            <a:off x="5215732" y="4512469"/>
            <a:ext cx="1487487" cy="1301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3" name="Picture 53"/>
          <p:cNvPicPr>
            <a:picLocks noChangeAspect="1" noChangeArrowheads="1"/>
          </p:cNvPicPr>
          <p:nvPr/>
        </p:nvPicPr>
        <p:blipFill>
          <a:blip r:embed="rId13" cstate="print"/>
          <a:srcRect r="37823"/>
          <a:stretch>
            <a:fillRect/>
          </a:stretch>
        </p:blipFill>
        <p:spPr bwMode="auto">
          <a:xfrm>
            <a:off x="4421188" y="4864100"/>
            <a:ext cx="1044575" cy="463550"/>
          </a:xfrm>
          <a:prstGeom prst="rect">
            <a:avLst/>
          </a:prstGeom>
          <a:noFill/>
          <a:ln w="9525">
            <a:noFill/>
            <a:miter lim="800000"/>
            <a:headEnd/>
            <a:tailEnd/>
          </a:ln>
        </p:spPr>
      </p:pic>
      <p:pic>
        <p:nvPicPr>
          <p:cNvPr id="44" name="Picture 482" descr="05 full rod_e"/>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644775" y="1935163"/>
            <a:ext cx="1296988" cy="866775"/>
          </a:xfrm>
          <a:prstGeom prst="rect">
            <a:avLst/>
          </a:prstGeom>
          <a:noFill/>
          <a:ln w="25400">
            <a:solidFill>
              <a:srgbClr val="000000"/>
            </a:solidFill>
            <a:miter lim="800000"/>
            <a:headEnd/>
            <a:tailEnd/>
          </a:ln>
        </p:spPr>
      </p:pic>
      <p:pic>
        <p:nvPicPr>
          <p:cNvPr id="45" name="Picture 4"/>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2484438" y="4535488"/>
            <a:ext cx="1179512" cy="982662"/>
          </a:xfrm>
          <a:prstGeom prst="rect">
            <a:avLst/>
          </a:prstGeom>
          <a:noFill/>
          <a:ln w="9525">
            <a:noFill/>
            <a:miter lim="800000"/>
            <a:headEnd/>
            <a:tailEnd/>
          </a:ln>
        </p:spPr>
      </p:pic>
      <p:sp>
        <p:nvSpPr>
          <p:cNvPr id="46" name="TextBox 1332"/>
          <p:cNvSpPr txBox="1">
            <a:spLocks noChangeArrowheads="1"/>
          </p:cNvSpPr>
          <p:nvPr/>
        </p:nvSpPr>
        <p:spPr bwMode="auto">
          <a:xfrm>
            <a:off x="3606800" y="1708150"/>
            <a:ext cx="900113" cy="419100"/>
          </a:xfrm>
          <a:prstGeom prst="rect">
            <a:avLst/>
          </a:prstGeom>
          <a:noFill/>
          <a:ln w="9525">
            <a:noFill/>
            <a:miter lim="800000"/>
            <a:headEnd/>
            <a:tailEnd/>
          </a:ln>
        </p:spPr>
        <p:txBody>
          <a:bodyPr wrap="none" lIns="82048" tIns="41025" rIns="82048" bIns="41025">
            <a:spAutoFit/>
          </a:bodyPr>
          <a:lstStyle/>
          <a:p>
            <a:pPr algn="r"/>
            <a:r>
              <a:rPr lang="en-US" sz="1100">
                <a:latin typeface="Times New Roman" pitchFamily="18" charset="0"/>
              </a:rPr>
              <a:t>Conducting </a:t>
            </a:r>
          </a:p>
          <a:p>
            <a:pPr algn="r"/>
            <a:r>
              <a:rPr lang="en-US" sz="1100">
                <a:latin typeface="Times New Roman" pitchFamily="18" charset="0"/>
              </a:rPr>
              <a:t>probe</a:t>
            </a:r>
          </a:p>
        </p:txBody>
      </p:sp>
      <p:cxnSp>
        <p:nvCxnSpPr>
          <p:cNvPr id="47" name="Straight Arrow Connector 349"/>
          <p:cNvCxnSpPr>
            <a:cxnSpLocks noChangeShapeType="1"/>
          </p:cNvCxnSpPr>
          <p:nvPr/>
        </p:nvCxnSpPr>
        <p:spPr bwMode="auto">
          <a:xfrm rot="10800000" flipV="1">
            <a:off x="3314700" y="1827213"/>
            <a:ext cx="366713" cy="211137"/>
          </a:xfrm>
          <a:prstGeom prst="straightConnector1">
            <a:avLst/>
          </a:prstGeom>
          <a:noFill/>
          <a:ln w="19050">
            <a:solidFill>
              <a:schemeClr val="accent2"/>
            </a:solidFill>
            <a:round/>
            <a:headEnd/>
            <a:tailEnd type="arrow" w="med" len="med"/>
          </a:ln>
        </p:spPr>
      </p:cxnSp>
      <p:sp>
        <p:nvSpPr>
          <p:cNvPr id="48" name="TextBox 1332"/>
          <p:cNvSpPr txBox="1">
            <a:spLocks noChangeArrowheads="1"/>
          </p:cNvSpPr>
          <p:nvPr/>
        </p:nvSpPr>
        <p:spPr bwMode="auto">
          <a:xfrm>
            <a:off x="3629025" y="4791075"/>
            <a:ext cx="691483" cy="590683"/>
          </a:xfrm>
          <a:prstGeom prst="rect">
            <a:avLst/>
          </a:prstGeom>
          <a:noFill/>
          <a:ln w="9525">
            <a:noFill/>
            <a:miter lim="800000"/>
            <a:headEnd/>
            <a:tailEnd/>
          </a:ln>
        </p:spPr>
        <p:txBody>
          <a:bodyPr wrap="none" lIns="82048" tIns="41025" rIns="82048" bIns="41025">
            <a:spAutoFit/>
          </a:bodyPr>
          <a:lstStyle/>
          <a:p>
            <a:pPr>
              <a:spcBef>
                <a:spcPts val="0"/>
              </a:spcBef>
              <a:spcAft>
                <a:spcPts val="0"/>
              </a:spcAft>
              <a:buNone/>
            </a:pPr>
            <a:r>
              <a:rPr lang="en-US" sz="1100" dirty="0">
                <a:latin typeface="Arial Narrow" pitchFamily="34" charset="0"/>
              </a:rPr>
              <a:t>CINT user</a:t>
            </a:r>
          </a:p>
          <a:p>
            <a:pPr>
              <a:spcBef>
                <a:spcPts val="0"/>
              </a:spcBef>
              <a:spcAft>
                <a:spcPts val="0"/>
              </a:spcAft>
              <a:buNone/>
            </a:pPr>
            <a:r>
              <a:rPr lang="en-US" sz="1100" dirty="0">
                <a:latin typeface="Arial Narrow" pitchFamily="34" charset="0"/>
              </a:rPr>
              <a:t>C. </a:t>
            </a:r>
            <a:r>
              <a:rPr lang="en-US" sz="1100" dirty="0" err="1">
                <a:latin typeface="Arial Narrow" pitchFamily="34" charset="0"/>
              </a:rPr>
              <a:t>Volkert</a:t>
            </a:r>
            <a:endParaRPr lang="en-US" sz="1100" dirty="0">
              <a:latin typeface="Arial Narrow" pitchFamily="34" charset="0"/>
            </a:endParaRPr>
          </a:p>
          <a:p>
            <a:pPr>
              <a:spcBef>
                <a:spcPts val="0"/>
              </a:spcBef>
              <a:spcAft>
                <a:spcPts val="0"/>
              </a:spcAft>
              <a:buNone/>
            </a:pPr>
            <a:r>
              <a:rPr lang="en-US" sz="1100" dirty="0">
                <a:latin typeface="Arial Narrow" pitchFamily="34" charset="0"/>
              </a:rPr>
              <a:t>project</a:t>
            </a:r>
          </a:p>
        </p:txBody>
      </p:sp>
      <p:sp>
        <p:nvSpPr>
          <p:cNvPr id="49" name="Rectangle 1333"/>
          <p:cNvSpPr>
            <a:spLocks noChangeArrowheads="1"/>
          </p:cNvSpPr>
          <p:nvPr/>
        </p:nvSpPr>
        <p:spPr bwMode="auto">
          <a:xfrm>
            <a:off x="2390775" y="1554163"/>
            <a:ext cx="842963" cy="280987"/>
          </a:xfrm>
          <a:prstGeom prst="rect">
            <a:avLst/>
          </a:prstGeom>
          <a:noFill/>
          <a:ln w="9525">
            <a:noFill/>
            <a:miter lim="800000"/>
            <a:headEnd/>
            <a:tailEnd/>
          </a:ln>
        </p:spPr>
        <p:txBody>
          <a:bodyPr wrap="none" lIns="82048" tIns="41025" rIns="82048" bIns="41025">
            <a:spAutoFit/>
          </a:bodyPr>
          <a:lstStyle/>
          <a:p>
            <a:r>
              <a:rPr lang="en-US" sz="1300">
                <a:latin typeface="Times New Roman" pitchFamily="18" charset="0"/>
              </a:rPr>
              <a:t>Electrical</a:t>
            </a:r>
          </a:p>
        </p:txBody>
      </p:sp>
      <p:sp>
        <p:nvSpPr>
          <p:cNvPr id="50" name="Rectangle 1333"/>
          <p:cNvSpPr>
            <a:spLocks noChangeArrowheads="1"/>
          </p:cNvSpPr>
          <p:nvPr/>
        </p:nvSpPr>
        <p:spPr bwMode="auto">
          <a:xfrm>
            <a:off x="2379663" y="2941638"/>
            <a:ext cx="687387" cy="280987"/>
          </a:xfrm>
          <a:prstGeom prst="rect">
            <a:avLst/>
          </a:prstGeom>
          <a:noFill/>
          <a:ln w="9525">
            <a:noFill/>
            <a:miter lim="800000"/>
            <a:headEnd/>
            <a:tailEnd/>
          </a:ln>
        </p:spPr>
        <p:txBody>
          <a:bodyPr wrap="none" lIns="82048" tIns="41025" rIns="82048" bIns="41025">
            <a:spAutoFit/>
          </a:bodyPr>
          <a:lstStyle/>
          <a:p>
            <a:r>
              <a:rPr lang="en-US" sz="1300">
                <a:latin typeface="Times New Roman" pitchFamily="18" charset="0"/>
              </a:rPr>
              <a:t>Optical</a:t>
            </a:r>
          </a:p>
        </p:txBody>
      </p:sp>
      <p:sp>
        <p:nvSpPr>
          <p:cNvPr id="51" name="Rectangle 1333"/>
          <p:cNvSpPr>
            <a:spLocks noChangeArrowheads="1"/>
          </p:cNvSpPr>
          <p:nvPr/>
        </p:nvSpPr>
        <p:spPr bwMode="auto">
          <a:xfrm>
            <a:off x="2414588" y="4314825"/>
            <a:ext cx="981075" cy="280988"/>
          </a:xfrm>
          <a:prstGeom prst="rect">
            <a:avLst/>
          </a:prstGeom>
          <a:noFill/>
          <a:ln w="9525">
            <a:noFill/>
            <a:miter lim="800000"/>
            <a:headEnd/>
            <a:tailEnd/>
          </a:ln>
        </p:spPr>
        <p:txBody>
          <a:bodyPr wrap="none" lIns="82048" tIns="41025" rIns="82048" bIns="41025">
            <a:spAutoFit/>
          </a:bodyPr>
          <a:lstStyle/>
          <a:p>
            <a:r>
              <a:rPr lang="en-US" sz="1300">
                <a:latin typeface="Times New Roman" pitchFamily="18" charset="0"/>
              </a:rPr>
              <a:t>Mechanical</a:t>
            </a:r>
          </a:p>
        </p:txBody>
      </p:sp>
      <p:sp>
        <p:nvSpPr>
          <p:cNvPr id="52" name="Rectangle 340"/>
          <p:cNvSpPr txBox="1">
            <a:spLocks noChangeArrowheads="1"/>
          </p:cNvSpPr>
          <p:nvPr/>
        </p:nvSpPr>
        <p:spPr bwMode="auto">
          <a:xfrm>
            <a:off x="228600" y="-609600"/>
            <a:ext cx="7772400" cy="1219200"/>
          </a:xfrm>
          <a:prstGeom prst="rect">
            <a:avLst/>
          </a:prstGeom>
          <a:noFill/>
          <a:ln w="9525">
            <a:noFill/>
            <a:miter lim="800000"/>
            <a:headEnd/>
            <a:tailEnd/>
          </a:ln>
        </p:spPr>
        <p:txBody>
          <a:bodyPr anchor="b"/>
          <a:lstStyle/>
          <a:p>
            <a:pPr eaLnBrk="0" hangingPunct="0">
              <a:buNone/>
              <a:defRPr/>
            </a:pPr>
            <a:r>
              <a:rPr lang="en-US" sz="2800" b="1" kern="0" dirty="0">
                <a:latin typeface="+mj-lt"/>
                <a:ea typeface="ＭＳ Ｐゴシック" pitchFamily="34" charset="-128"/>
                <a:cs typeface="+mj-cs"/>
              </a:rPr>
              <a:t>CINT differentiating strengths include…</a:t>
            </a:r>
          </a:p>
        </p:txBody>
      </p:sp>
      <p:pic>
        <p:nvPicPr>
          <p:cNvPr id="53" name="Picture 341" descr="cadp_beta_Bosch_1221 009"/>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6858000" y="2209800"/>
            <a:ext cx="1752600" cy="944563"/>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304296480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7020" name="Rectangle 12"/>
          <p:cNvSpPr>
            <a:spLocks noGrp="1" noChangeArrowheads="1"/>
          </p:cNvSpPr>
          <p:nvPr>
            <p:ph type="title"/>
          </p:nvPr>
        </p:nvSpPr>
        <p:spPr>
          <a:xfrm>
            <a:off x="0" y="-152400"/>
            <a:ext cx="9829800" cy="966850"/>
          </a:xfrm>
        </p:spPr>
        <p:txBody>
          <a:bodyPr/>
          <a:lstStyle/>
          <a:p>
            <a:r>
              <a:rPr lang="en-US" sz="2800" dirty="0" smtClean="0"/>
              <a:t>LANL’s synthesis capabilities span the mesoscale</a:t>
            </a:r>
            <a:endParaRPr lang="en-US" sz="2800" dirty="0"/>
          </a:p>
        </p:txBody>
      </p:sp>
      <p:sp>
        <p:nvSpPr>
          <p:cNvPr id="56" name="TextBox 55"/>
          <p:cNvSpPr txBox="1"/>
          <p:nvPr/>
        </p:nvSpPr>
        <p:spPr>
          <a:xfrm>
            <a:off x="28122" y="687431"/>
            <a:ext cx="6372678" cy="3616374"/>
          </a:xfrm>
          <a:prstGeom prst="rect">
            <a:avLst/>
          </a:prstGeom>
          <a:noFill/>
        </p:spPr>
        <p:txBody>
          <a:bodyPr wrap="square" rtlCol="0">
            <a:spAutoFit/>
          </a:bodyPr>
          <a:lstStyle/>
          <a:p>
            <a:pPr marL="285750" indent="-285750" algn="l" fontAlgn="auto">
              <a:spcBef>
                <a:spcPts val="0"/>
              </a:spcBef>
              <a:spcAft>
                <a:spcPts val="600"/>
              </a:spcAft>
              <a:buFont typeface="Arial" panose="020B0604020202020204" pitchFamily="34" charset="0"/>
              <a:buChar char="•"/>
              <a:defRPr/>
            </a:pPr>
            <a:r>
              <a:rPr lang="en-US" sz="1700" b="0" i="1" kern="0" dirty="0">
                <a:solidFill>
                  <a:sysClr val="windowText" lastClr="000000"/>
                </a:solidFill>
              </a:rPr>
              <a:t>Giant</a:t>
            </a:r>
            <a:r>
              <a:rPr lang="en-US" sz="1700" b="0" kern="0" dirty="0">
                <a:solidFill>
                  <a:sysClr val="windowText" lastClr="000000"/>
                </a:solidFill>
              </a:rPr>
              <a:t> Quantum Dots (</a:t>
            </a:r>
            <a:r>
              <a:rPr lang="en-US" sz="1700" b="0" kern="0" dirty="0" err="1">
                <a:solidFill>
                  <a:sysClr val="windowText" lastClr="000000"/>
                </a:solidFill>
              </a:rPr>
              <a:t>gQDs</a:t>
            </a:r>
            <a:r>
              <a:rPr lang="en-US" sz="1700" b="0" kern="0" dirty="0">
                <a:solidFill>
                  <a:sysClr val="windowText" lastClr="000000"/>
                </a:solidFill>
              </a:rPr>
              <a:t>) and Hybrid </a:t>
            </a:r>
            <a:r>
              <a:rPr lang="en-US" sz="1700" b="0" kern="0" dirty="0" err="1">
                <a:solidFill>
                  <a:sysClr val="windowText" lastClr="000000"/>
                </a:solidFill>
              </a:rPr>
              <a:t>Plasmonic-gQDs</a:t>
            </a:r>
            <a:r>
              <a:rPr lang="en-US" sz="1700" b="0" kern="0" dirty="0">
                <a:solidFill>
                  <a:sysClr val="windowText" lastClr="000000"/>
                </a:solidFill>
              </a:rPr>
              <a:t> </a:t>
            </a:r>
            <a:endParaRPr kumimoji="0" lang="en-US" sz="1700" b="0" i="1" u="none" strike="noStrike" kern="0" cap="none" spc="0" normalizeH="0" baseline="0" noProof="0" dirty="0" smtClean="0">
              <a:ln>
                <a:noFill/>
              </a:ln>
              <a:solidFill>
                <a:sysClr val="windowText" lastClr="000000"/>
              </a:solidFill>
              <a:effectLst/>
              <a:uLnTx/>
              <a:uFillTx/>
            </a:endParaRPr>
          </a:p>
          <a:p>
            <a:pPr marL="285750" marR="0" lvl="0" indent="-285750" algn="l" defTabSz="914400" eaLnBrk="1" fontAlgn="auto" latinLnBrk="0" hangingPunct="1">
              <a:spcBef>
                <a:spcPts val="0"/>
              </a:spcBef>
              <a:spcAft>
                <a:spcPts val="600"/>
              </a:spcAft>
              <a:buClrTx/>
              <a:buSzTx/>
              <a:buFont typeface="Arial" panose="020B0604020202020204" pitchFamily="34" charset="0"/>
              <a:buChar char="•"/>
              <a:tabLst/>
              <a:defRPr/>
            </a:pPr>
            <a:r>
              <a:rPr kumimoji="0" lang="en-US" sz="1700" b="0" i="1" u="none" strike="noStrike" kern="0" cap="none" spc="0" normalizeH="0" baseline="0" noProof="0" dirty="0" smtClean="0">
                <a:ln>
                  <a:noFill/>
                </a:ln>
                <a:solidFill>
                  <a:sysClr val="windowText" lastClr="000000"/>
                </a:solidFill>
                <a:effectLst/>
                <a:uLnTx/>
                <a:uFillTx/>
              </a:rPr>
              <a:t>Automated </a:t>
            </a:r>
            <a:r>
              <a:rPr kumimoji="0" lang="en-US" sz="1700" b="0" i="1" u="none" strike="noStrike" kern="0" cap="none" spc="0" normalizeH="0" baseline="0" noProof="0" dirty="0">
                <a:ln>
                  <a:noFill/>
                </a:ln>
                <a:solidFill>
                  <a:sysClr val="windowText" lastClr="000000"/>
                </a:solidFill>
                <a:effectLst/>
                <a:uLnTx/>
                <a:uFillTx/>
              </a:rPr>
              <a:t>Nanomaterials Synthesizer:</a:t>
            </a:r>
            <a:r>
              <a:rPr kumimoji="0" lang="en-US" sz="1700" b="0" i="0" u="none" strike="noStrike" kern="0" cap="none" spc="0" normalizeH="0" baseline="0" noProof="0" dirty="0">
                <a:ln>
                  <a:noFill/>
                </a:ln>
                <a:solidFill>
                  <a:sysClr val="windowText" lastClr="000000"/>
                </a:solidFill>
                <a:effectLst/>
                <a:uLnTx/>
                <a:uFillTx/>
              </a:rPr>
              <a:t> Computer-controlled synthesis and </a:t>
            </a:r>
            <a:r>
              <a:rPr kumimoji="0" lang="en-US" sz="1700" b="0" i="1" u="none" strike="noStrike" kern="0" cap="none" spc="0" normalizeH="0" baseline="0" noProof="0" dirty="0" smtClean="0">
                <a:ln>
                  <a:noFill/>
                </a:ln>
                <a:solidFill>
                  <a:sysClr val="windowText" lastClr="000000"/>
                </a:solidFill>
                <a:effectLst/>
                <a:uLnTx/>
                <a:uFillTx/>
              </a:rPr>
              <a:t>in situ</a:t>
            </a:r>
            <a:r>
              <a:rPr kumimoji="0" lang="en-US" sz="1700" b="0" i="0" u="none" strike="noStrike" kern="0" cap="none" spc="0" normalizeH="0" baseline="0" noProof="0" dirty="0" smtClean="0">
                <a:ln>
                  <a:noFill/>
                </a:ln>
                <a:solidFill>
                  <a:sysClr val="windowText" lastClr="000000"/>
                </a:solidFill>
                <a:effectLst/>
                <a:uLnTx/>
                <a:uFillTx/>
              </a:rPr>
              <a:t>/real</a:t>
            </a:r>
            <a:r>
              <a:rPr kumimoji="0" lang="en-US" sz="1700" b="0" i="0" u="none" strike="noStrike" kern="0" cap="none" spc="0" normalizeH="0" baseline="0" noProof="0" dirty="0">
                <a:ln>
                  <a:noFill/>
                </a:ln>
                <a:solidFill>
                  <a:sysClr val="windowText" lastClr="000000"/>
                </a:solidFill>
                <a:effectLst/>
                <a:uLnTx/>
                <a:uFillTx/>
              </a:rPr>
              <a:t>-time </a:t>
            </a:r>
            <a:r>
              <a:rPr kumimoji="0" lang="en-US" sz="1700" b="0" i="0" u="none" strike="noStrike" kern="0" cap="none" spc="0" normalizeH="0" baseline="0" noProof="0" dirty="0" smtClean="0">
                <a:ln>
                  <a:noFill/>
                </a:ln>
                <a:solidFill>
                  <a:sysClr val="windowText" lastClr="000000"/>
                </a:solidFill>
                <a:effectLst/>
                <a:uLnTx/>
                <a:uFillTx/>
              </a:rPr>
              <a:t>diagnostic</a:t>
            </a:r>
          </a:p>
          <a:p>
            <a:pPr marL="285750" lvl="0" indent="-285750">
              <a:spcAft>
                <a:spcPts val="600"/>
              </a:spcAft>
              <a:buFont typeface="Arial" panose="020B0604020202020204" pitchFamily="34" charset="0"/>
              <a:buChar char="•"/>
            </a:pPr>
            <a:r>
              <a:rPr lang="en-US" sz="1700" b="0" dirty="0"/>
              <a:t>Solution-phase processing for chemical manipulation of carbon </a:t>
            </a:r>
            <a:r>
              <a:rPr lang="en-US" sz="1700" b="0" dirty="0" smtClean="0"/>
              <a:t>nanotubes</a:t>
            </a:r>
          </a:p>
          <a:p>
            <a:pPr marL="285750" lvl="0" indent="-285750">
              <a:spcAft>
                <a:spcPts val="600"/>
              </a:spcAft>
              <a:buFont typeface="Arial" panose="020B0604020202020204" pitchFamily="34" charset="0"/>
              <a:buChar char="•"/>
            </a:pPr>
            <a:r>
              <a:rPr lang="en-US" sz="1700" b="0" dirty="0" smtClean="0"/>
              <a:t>CVD </a:t>
            </a:r>
            <a:r>
              <a:rPr lang="en-US" sz="1700" b="0" dirty="0"/>
              <a:t>growth capability for carbon nanotube and large area </a:t>
            </a:r>
            <a:r>
              <a:rPr lang="en-US" sz="1700" b="0" dirty="0" err="1"/>
              <a:t>graphene</a:t>
            </a:r>
            <a:r>
              <a:rPr lang="en-US" sz="1700" b="0" dirty="0"/>
              <a:t> </a:t>
            </a:r>
            <a:r>
              <a:rPr lang="en-US" sz="1700" b="0" dirty="0" smtClean="0"/>
              <a:t>synthesis</a:t>
            </a:r>
          </a:p>
          <a:p>
            <a:pPr marL="285750" indent="-285750">
              <a:spcAft>
                <a:spcPts val="600"/>
              </a:spcAft>
              <a:buFont typeface="Arial" panose="020B0604020202020204" pitchFamily="34" charset="0"/>
              <a:buChar char="•"/>
            </a:pPr>
            <a:r>
              <a:rPr lang="en-US" sz="1700" dirty="0"/>
              <a:t>Surface Chemistry and Functionalization:  Defining surface environment and chemical functionality to optimize ability for materials integration and tune materials </a:t>
            </a:r>
            <a:r>
              <a:rPr lang="en-US" sz="1700" dirty="0" smtClean="0"/>
              <a:t>interactions</a:t>
            </a:r>
            <a:endParaRPr lang="en-US" sz="1700" b="0" dirty="0" smtClean="0"/>
          </a:p>
          <a:p>
            <a:pPr marL="285750" indent="-285750">
              <a:spcAft>
                <a:spcPts val="600"/>
              </a:spcAft>
              <a:buFont typeface="Arial" panose="020B0604020202020204" pitchFamily="34" charset="0"/>
              <a:buChar char="•"/>
            </a:pPr>
            <a:r>
              <a:rPr lang="en-US" sz="1700" b="0" i="1" kern="0" dirty="0">
                <a:solidFill>
                  <a:sysClr val="windowText" lastClr="000000"/>
                </a:solidFill>
              </a:rPr>
              <a:t>Dip-pen nanolithography (DPN)</a:t>
            </a:r>
            <a:r>
              <a:rPr lang="en-US" sz="1700" b="0" kern="0" dirty="0">
                <a:solidFill>
                  <a:sysClr val="windowText" lastClr="000000"/>
                </a:solidFill>
              </a:rPr>
              <a:t>: Precision </a:t>
            </a:r>
            <a:r>
              <a:rPr lang="en-US" sz="1700" b="0" kern="0" dirty="0" err="1">
                <a:solidFill>
                  <a:sysClr val="windowText" lastClr="000000"/>
                </a:solidFill>
              </a:rPr>
              <a:t>nano</a:t>
            </a:r>
            <a:r>
              <a:rPr lang="en-US" sz="1700" b="0" kern="0" dirty="0">
                <a:solidFill>
                  <a:sysClr val="windowText" lastClr="000000"/>
                </a:solidFill>
              </a:rPr>
              <a:t>/</a:t>
            </a:r>
            <a:r>
              <a:rPr lang="en-US" sz="1700" b="0" kern="0" dirty="0" err="1">
                <a:solidFill>
                  <a:sysClr val="windowText" lastClr="000000"/>
                </a:solidFill>
              </a:rPr>
              <a:t>meso</a:t>
            </a:r>
            <a:r>
              <a:rPr lang="en-US" sz="1700" b="0" kern="0" dirty="0">
                <a:solidFill>
                  <a:sysClr val="windowText" lastClr="000000"/>
                </a:solidFill>
              </a:rPr>
              <a:t>-scale </a:t>
            </a:r>
            <a:r>
              <a:rPr lang="en-US" sz="1700" b="0" kern="0" dirty="0" smtClean="0">
                <a:solidFill>
                  <a:sysClr val="windowText" lastClr="000000"/>
                </a:solidFill>
              </a:rPr>
              <a:t>integration</a:t>
            </a:r>
            <a:endParaRPr lang="en-US" sz="1700" b="0" i="1" kern="0" dirty="0">
              <a:solidFill>
                <a:sysClr val="windowText" lastClr="000000"/>
              </a:solidFill>
            </a:endParaRPr>
          </a:p>
        </p:txBody>
      </p:sp>
      <p:pic>
        <p:nvPicPr>
          <p:cNvPr id="5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82599" y="3606625"/>
            <a:ext cx="1583864" cy="1069170"/>
          </a:xfrm>
          <a:prstGeom prst="rect">
            <a:avLst/>
          </a:prstGeom>
          <a:noFill/>
          <a:ln w="28575" cmpd="sng">
            <a:solidFill>
              <a:srgbClr val="800000"/>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74" name="Picture 73" descr="two_giants_TOC_flat.t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03635" y="2545722"/>
            <a:ext cx="2240365" cy="1020531"/>
          </a:xfrm>
          <a:prstGeom prst="rect">
            <a:avLst/>
          </a:prstGeom>
        </p:spPr>
      </p:pic>
      <p:pic>
        <p:nvPicPr>
          <p:cNvPr id="75" name="Picture 74" descr="pl_gQD_TOCG_flat_CS.ti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16040" y="1080070"/>
            <a:ext cx="2727960" cy="1190776"/>
          </a:xfrm>
          <a:prstGeom prst="rect">
            <a:avLst/>
          </a:prstGeom>
        </p:spPr>
      </p:pic>
      <p:pic>
        <p:nvPicPr>
          <p:cNvPr id="80"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64066" y="4793807"/>
            <a:ext cx="2408742" cy="1018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7"/>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311680" y="4545891"/>
            <a:ext cx="1321073" cy="1276350"/>
          </a:xfrm>
          <a:prstGeom prst="rect">
            <a:avLst/>
          </a:prstGeom>
          <a:noFill/>
          <a:ln w="28575" cmpd="sng">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13" name="Right Arrow 12"/>
          <p:cNvSpPr/>
          <p:nvPr/>
        </p:nvSpPr>
        <p:spPr>
          <a:xfrm>
            <a:off x="1756960" y="5024305"/>
            <a:ext cx="381000" cy="457200"/>
          </a:xfrm>
          <a:prstGeom prst="rightArrow">
            <a:avLst/>
          </a:prstGeom>
          <a:solidFill>
            <a:srgbClr val="800000"/>
          </a:solidFill>
          <a:ln w="9525" cap="flat" cmpd="sng" algn="ctr">
            <a:noFill/>
            <a:prstDash val="solid"/>
          </a:ln>
          <a:effectLst/>
        </p:spPr>
        <p:txBody>
          <a:bodyPr anchor="ctr"/>
          <a:lstStyle/>
          <a:p>
            <a:pPr fontAlgn="auto">
              <a:spcBef>
                <a:spcPts val="0"/>
              </a:spcBef>
              <a:spcAft>
                <a:spcPts val="0"/>
              </a:spcAft>
              <a:defRPr/>
            </a:pPr>
            <a:endParaRPr lang="en-US" sz="1800" b="0" kern="0">
              <a:solidFill>
                <a:sysClr val="window" lastClr="FFFFFF"/>
              </a:solidFill>
              <a:latin typeface="Calibri"/>
            </a:endParaRPr>
          </a:p>
        </p:txBody>
      </p:sp>
      <p:sp>
        <p:nvSpPr>
          <p:cNvPr id="14" name="Down Arrow 13"/>
          <p:cNvSpPr/>
          <p:nvPr/>
        </p:nvSpPr>
        <p:spPr>
          <a:xfrm rot="16200000">
            <a:off x="3904992" y="5112625"/>
            <a:ext cx="457200" cy="304800"/>
          </a:xfrm>
          <a:prstGeom prst="downArrow">
            <a:avLst/>
          </a:prstGeom>
          <a:solidFill>
            <a:srgbClr val="800000"/>
          </a:solidFill>
          <a:ln w="9525" cap="flat" cmpd="sng" algn="ctr">
            <a:solidFill>
              <a:srgbClr val="800000"/>
            </a:solidFill>
            <a:prstDash val="solid"/>
          </a:ln>
          <a:effectLst>
            <a:outerShdw blurRad="40000" dist="23000" dir="5400000" rotWithShape="0">
              <a:srgbClr val="000000">
                <a:alpha val="35000"/>
              </a:srgbClr>
            </a:outerShdw>
          </a:effectLst>
        </p:spPr>
        <p:txBody>
          <a:bodyPr anchor="ctr"/>
          <a:lstStyle/>
          <a:p>
            <a:pPr fontAlgn="auto">
              <a:spcBef>
                <a:spcPts val="0"/>
              </a:spcBef>
              <a:spcAft>
                <a:spcPts val="0"/>
              </a:spcAft>
              <a:defRPr/>
            </a:pPr>
            <a:endParaRPr lang="en-US" sz="1800" b="0" kern="0">
              <a:solidFill>
                <a:sysClr val="window" lastClr="FFFFFF"/>
              </a:solidFill>
              <a:latin typeface="Calibri"/>
            </a:endParaRPr>
          </a:p>
        </p:txBody>
      </p:sp>
      <p:grpSp>
        <p:nvGrpSpPr>
          <p:cNvPr id="15" name="Group 14"/>
          <p:cNvGrpSpPr/>
          <p:nvPr/>
        </p:nvGrpSpPr>
        <p:grpSpPr>
          <a:xfrm>
            <a:off x="2058584" y="4430634"/>
            <a:ext cx="1981200" cy="1665366"/>
            <a:chOff x="1828800" y="3335391"/>
            <a:chExt cx="1981200" cy="1665366"/>
          </a:xfrm>
        </p:grpSpPr>
        <p:grpSp>
          <p:nvGrpSpPr>
            <p:cNvPr id="16" name="Group 15"/>
            <p:cNvGrpSpPr/>
            <p:nvPr/>
          </p:nvGrpSpPr>
          <p:grpSpPr>
            <a:xfrm>
              <a:off x="1828800" y="3335391"/>
              <a:ext cx="1981200" cy="1660471"/>
              <a:chOff x="1836016" y="3335391"/>
              <a:chExt cx="1981200" cy="1660471"/>
            </a:xfrm>
          </p:grpSpPr>
          <p:pic>
            <p:nvPicPr>
              <p:cNvPr id="18" name="Picture 51" descr="inking and writing.pn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972470" y="4419600"/>
                <a:ext cx="176133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9" descr="imagin mode.pn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946782" y="3581400"/>
                <a:ext cx="1752600" cy="63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Down Arrow 19"/>
              <p:cNvSpPr/>
              <p:nvPr/>
            </p:nvSpPr>
            <p:spPr>
              <a:xfrm>
                <a:off x="2642829" y="4114512"/>
                <a:ext cx="457200" cy="304800"/>
              </a:xfrm>
              <a:prstGeom prst="downArrow">
                <a:avLst/>
              </a:prstGeom>
              <a:solidFill>
                <a:srgbClr val="800000"/>
              </a:solidFill>
              <a:ln w="9525" cap="flat" cmpd="sng" algn="ctr">
                <a:solidFill>
                  <a:srgbClr val="800000"/>
                </a:solidFill>
                <a:prstDash val="solid"/>
              </a:ln>
              <a:effectLst>
                <a:outerShdw blurRad="40000" dist="23000" dir="5400000" rotWithShape="0">
                  <a:srgbClr val="000000">
                    <a:alpha val="35000"/>
                  </a:srgbClr>
                </a:outerShdw>
              </a:effectLst>
            </p:spPr>
            <p:txBody>
              <a:bodyPr anchor="ctr"/>
              <a:lstStyle/>
              <a:p>
                <a:pPr fontAlgn="auto">
                  <a:spcBef>
                    <a:spcPts val="0"/>
                  </a:spcBef>
                  <a:spcAft>
                    <a:spcPts val="0"/>
                  </a:spcAft>
                  <a:defRPr/>
                </a:pPr>
                <a:endParaRPr lang="en-US" sz="1800" b="0" kern="0">
                  <a:solidFill>
                    <a:sysClr val="window" lastClr="FFFFFF"/>
                  </a:solidFill>
                  <a:latin typeface="Calibri"/>
                </a:endParaRPr>
              </a:p>
            </p:txBody>
          </p:sp>
          <p:sp>
            <p:nvSpPr>
              <p:cNvPr id="21" name="TextBox 34"/>
              <p:cNvSpPr txBox="1">
                <a:spLocks noChangeArrowheads="1"/>
              </p:cNvSpPr>
              <p:nvPr/>
            </p:nvSpPr>
            <p:spPr bwMode="auto">
              <a:xfrm>
                <a:off x="1836016" y="3335391"/>
                <a:ext cx="1981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fontAlgn="auto" hangingPunct="1">
                  <a:spcBef>
                    <a:spcPts val="0"/>
                  </a:spcBef>
                  <a:spcAft>
                    <a:spcPts val="0"/>
                  </a:spcAft>
                  <a:defRPr/>
                </a:pPr>
                <a:r>
                  <a:rPr lang="en-US" sz="1400" b="0" kern="0" dirty="0" smtClean="0">
                    <a:solidFill>
                      <a:srgbClr val="800000"/>
                    </a:solidFill>
                  </a:rPr>
                  <a:t>Example DPN </a:t>
                </a:r>
                <a:r>
                  <a:rPr lang="en-US" sz="1400" b="0" kern="0" dirty="0">
                    <a:solidFill>
                      <a:srgbClr val="800000"/>
                    </a:solidFill>
                  </a:rPr>
                  <a:t>Process</a:t>
                </a:r>
              </a:p>
            </p:txBody>
          </p:sp>
        </p:grpSp>
        <p:sp>
          <p:nvSpPr>
            <p:cNvPr id="17" name="Rectangle 16"/>
            <p:cNvSpPr/>
            <p:nvPr/>
          </p:nvSpPr>
          <p:spPr>
            <a:xfrm>
              <a:off x="1919432" y="3429000"/>
              <a:ext cx="1828800" cy="1571757"/>
            </a:xfrm>
            <a:prstGeom prst="rect">
              <a:avLst/>
            </a:prstGeom>
            <a:noFill/>
            <a:ln w="28575" cap="flat" cmpd="sng" algn="ctr">
              <a:solidFill>
                <a:srgbClr val="800000"/>
              </a:solidFill>
              <a:prstDash val="solid"/>
            </a:ln>
            <a:effectLst/>
          </p:spPr>
          <p:txBody>
            <a:bodyPr anchor="ctr"/>
            <a:lstStyle/>
            <a:p>
              <a:pPr fontAlgn="auto">
                <a:spcBef>
                  <a:spcPts val="0"/>
                </a:spcBef>
                <a:spcAft>
                  <a:spcPts val="0"/>
                </a:spcAft>
                <a:defRPr/>
              </a:pPr>
              <a:endParaRPr lang="en-US" sz="1800" b="0" kern="0">
                <a:solidFill>
                  <a:sysClr val="window" lastClr="FFFFFF"/>
                </a:solidFill>
                <a:latin typeface="Calibri"/>
              </a:endParaRPr>
            </a:p>
          </p:txBody>
        </p:sp>
      </p:grpSp>
      <p:pic>
        <p:nvPicPr>
          <p:cNvPr id="22" name="Picture 15" descr="DPN instrument.pn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92951" y="4524243"/>
            <a:ext cx="1247511" cy="1524000"/>
          </a:xfrm>
          <a:prstGeom prst="rect">
            <a:avLst/>
          </a:prstGeom>
          <a:noFill/>
          <a:ln w="38100">
            <a:solidFill>
              <a:srgbClr val="800000"/>
            </a:solidFill>
            <a:miter lim="800000"/>
            <a:headEnd/>
            <a:tailEnd/>
          </a:ln>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4845080" y="5242493"/>
            <a:ext cx="1447800" cy="853507"/>
            <a:chOff x="4495800" y="4343400"/>
            <a:chExt cx="1447800" cy="853507"/>
          </a:xfrm>
        </p:grpSpPr>
        <p:pic>
          <p:nvPicPr>
            <p:cNvPr id="24" name="Picture 3"/>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495800" y="4343400"/>
              <a:ext cx="1447800" cy="853507"/>
            </a:xfrm>
            <a:prstGeom prst="rect">
              <a:avLst/>
            </a:prstGeom>
            <a:noFill/>
            <a:ln w="28575" cmpd="sng">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25" name="Rectangle 24"/>
            <p:cNvSpPr/>
            <p:nvPr/>
          </p:nvSpPr>
          <p:spPr>
            <a:xfrm>
              <a:off x="5758069" y="4405168"/>
              <a:ext cx="177451" cy="148190"/>
            </a:xfrm>
            <a:prstGeom prst="rect">
              <a:avLst/>
            </a:prstGeom>
            <a:solidFill>
              <a:sysClr val="windowText" lastClr="000000"/>
            </a:solidFill>
            <a:ln w="9525" cap="flat" cmpd="sng" algn="ctr">
              <a:noFill/>
              <a:prstDash val="solid"/>
            </a:ln>
            <a:effectLst/>
          </p:spPr>
          <p:txBody>
            <a:bodyPr rtlCol="0" anchor="ctr"/>
            <a:lstStyle/>
            <a:p>
              <a:pPr fontAlgn="auto">
                <a:spcBef>
                  <a:spcPts val="0"/>
                </a:spcBef>
                <a:spcAft>
                  <a:spcPts val="0"/>
                </a:spcAft>
                <a:defRPr/>
              </a:pPr>
              <a:endParaRPr lang="en-US" sz="1800" b="0" kern="0">
                <a:solidFill>
                  <a:sysClr val="window" lastClr="FFFFFF"/>
                </a:solidFill>
                <a:latin typeface="Calibri"/>
              </a:endParaRPr>
            </a:p>
          </p:txBody>
        </p:sp>
      </p:grpSp>
    </p:spTree>
    <p:extLst>
      <p:ext uri="{BB962C8B-B14F-4D97-AF65-F5344CB8AC3E}">
        <p14:creationId xmlns:p14="http://schemas.microsoft.com/office/powerpoint/2010/main" val="3538153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r>
              <a:rPr lang="en-US" smtClean="0"/>
              <a:t>Slide </a:t>
            </a:r>
            <a:fld id="{2651EAAB-5D0D-473B-859D-C18D8179491F}" type="slidenum">
              <a:rPr lang="en-US" smtClean="0"/>
              <a:pPr/>
              <a:t>7</a:t>
            </a:fld>
            <a:endParaRPr lang="en-US" dirty="0"/>
          </a:p>
        </p:txBody>
      </p:sp>
      <p:sp>
        <p:nvSpPr>
          <p:cNvPr id="11" name="Title 15"/>
          <p:cNvSpPr txBox="1">
            <a:spLocks/>
          </p:cNvSpPr>
          <p:nvPr/>
        </p:nvSpPr>
        <p:spPr>
          <a:xfrm>
            <a:off x="0" y="76200"/>
            <a:ext cx="9144000" cy="5715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1" kern="1200" baseline="0">
                <a:solidFill>
                  <a:schemeClr val="tx1"/>
                </a:solidFill>
                <a:latin typeface="Arial" pitchFamily="34" charset="0"/>
                <a:ea typeface="+mj-ea"/>
                <a:cs typeface="Arial" pitchFamily="34" charset="0"/>
              </a:defRPr>
            </a:lvl1pPr>
          </a:lstStyle>
          <a:p>
            <a:r>
              <a:rPr lang="en-US" sz="2800" dirty="0" smtClean="0"/>
              <a:t>Thin film &amp; composite capability enable device fab</a:t>
            </a:r>
            <a:endParaRPr lang="en-US" sz="2800" dirty="0"/>
          </a:p>
        </p:txBody>
      </p:sp>
      <p:graphicFrame>
        <p:nvGraphicFramePr>
          <p:cNvPr id="15" name="Object 4"/>
          <p:cNvGraphicFramePr>
            <a:graphicFrameLocks noChangeAspect="1"/>
          </p:cNvGraphicFramePr>
          <p:nvPr>
            <p:extLst>
              <p:ext uri="{D42A27DB-BD31-4B8C-83A1-F6EECF244321}">
                <p14:modId xmlns:p14="http://schemas.microsoft.com/office/powerpoint/2010/main" val="1501259892"/>
              </p:ext>
            </p:extLst>
          </p:nvPr>
        </p:nvGraphicFramePr>
        <p:xfrm>
          <a:off x="4756302" y="838200"/>
          <a:ext cx="1263497" cy="2460777"/>
        </p:xfrm>
        <a:graphic>
          <a:graphicData uri="http://schemas.openxmlformats.org/presentationml/2006/ole">
            <mc:AlternateContent xmlns:mc="http://schemas.openxmlformats.org/markup-compatibility/2006">
              <mc:Choice xmlns:v="urn:schemas-microsoft-com:vml" Requires="v">
                <p:oleObj spid="_x0000_s4201" name="Image" r:id="rId3" imgW="3170487" imgH="6172212" progId="Photoshop.Image.9">
                  <p:embed/>
                </p:oleObj>
              </mc:Choice>
              <mc:Fallback>
                <p:oleObj name="Image" r:id="rId3" imgW="3170487" imgH="6172212" progId="Photoshop.Image.9">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6302" y="838200"/>
                        <a:ext cx="1263497" cy="2460777"/>
                      </a:xfrm>
                      <a:prstGeom prst="rect">
                        <a:avLst/>
                      </a:prstGeom>
                      <a:noFill/>
                      <a:ln>
                        <a:noFill/>
                      </a:ln>
                      <a:effectLst/>
                      <a:extLst/>
                    </p:spPr>
                  </p:pic>
                </p:oleObj>
              </mc:Fallback>
            </mc:AlternateContent>
          </a:graphicData>
        </a:graphic>
      </p:graphicFrame>
      <p:sp>
        <p:nvSpPr>
          <p:cNvPr id="16" name="TextBox 15"/>
          <p:cNvSpPr txBox="1"/>
          <p:nvPr/>
        </p:nvSpPr>
        <p:spPr>
          <a:xfrm>
            <a:off x="6019800" y="838200"/>
            <a:ext cx="1690688"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600" i="1" dirty="0" smtClean="0">
                <a:effectLst>
                  <a:outerShdw blurRad="38100" dist="38100" dir="2700000" algn="tl">
                    <a:srgbClr val="000000">
                      <a:alpha val="43137"/>
                    </a:srgbClr>
                  </a:outerShdw>
                </a:effectLst>
              </a:rPr>
              <a:t>Engineering of Self-Assembled Nanostructures </a:t>
            </a:r>
            <a:endParaRPr lang="en-US" sz="1600" i="1" dirty="0">
              <a:effectLst>
                <a:outerShdw blurRad="38100" dist="38100" dir="2700000" algn="tl">
                  <a:srgbClr val="000000">
                    <a:alpha val="43137"/>
                  </a:srgbClr>
                </a:outerShdw>
              </a:effectLst>
            </a:endParaRPr>
          </a:p>
        </p:txBody>
      </p:sp>
      <p:sp>
        <p:nvSpPr>
          <p:cNvPr id="17" name="TextBox 16"/>
          <p:cNvSpPr txBox="1"/>
          <p:nvPr/>
        </p:nvSpPr>
        <p:spPr>
          <a:xfrm>
            <a:off x="6019800" y="1706940"/>
            <a:ext cx="2971800" cy="1569660"/>
          </a:xfrm>
          <a:prstGeom prst="rect">
            <a:avLst/>
          </a:prstGeom>
          <a:noFill/>
        </p:spPr>
        <p:txBody>
          <a:bodyPr wrap="square" rtlCol="0">
            <a:spAutoFit/>
          </a:bodyPr>
          <a:lstStyle/>
          <a:p>
            <a:r>
              <a:rPr lang="en-US" sz="1600" dirty="0" smtClean="0"/>
              <a:t>BZO second phases in epitaxial YBCO FILMS:</a:t>
            </a:r>
          </a:p>
          <a:p>
            <a:endParaRPr lang="en-US" sz="800" dirty="0" smtClean="0"/>
          </a:p>
          <a:p>
            <a:pPr marL="285750" indent="-285750">
              <a:buFont typeface="Arial" panose="020B0604020202020204" pitchFamily="34" charset="0"/>
              <a:buChar char="•"/>
            </a:pPr>
            <a:r>
              <a:rPr lang="en-US" sz="1400" dirty="0"/>
              <a:t>J. Driscoll </a:t>
            </a:r>
            <a:r>
              <a:rPr lang="en-US" sz="1400" i="1" dirty="0"/>
              <a:t>et al</a:t>
            </a:r>
            <a:r>
              <a:rPr lang="en-US" sz="1400" dirty="0"/>
              <a:t>., Nat. Mat. 3, 439 (</a:t>
            </a:r>
            <a:r>
              <a:rPr lang="en-US" sz="1400" dirty="0" smtClean="0"/>
              <a:t>2004) – 523 citations</a:t>
            </a:r>
            <a:endParaRPr lang="en-US" sz="1400" dirty="0"/>
          </a:p>
          <a:p>
            <a:pPr marL="285750" indent="-285750">
              <a:buFont typeface="Arial" panose="020B0604020202020204" pitchFamily="34" charset="0"/>
              <a:buChar char="•"/>
            </a:pPr>
            <a:r>
              <a:rPr lang="en-US" sz="1400" dirty="0" smtClean="0"/>
              <a:t>B</a:t>
            </a:r>
            <a:r>
              <a:rPr lang="en-US" sz="1400" dirty="0"/>
              <a:t>. Maiorov </a:t>
            </a:r>
            <a:r>
              <a:rPr lang="en-US" sz="1400" i="1" dirty="0"/>
              <a:t>et al</a:t>
            </a:r>
            <a:r>
              <a:rPr lang="en-US" sz="1400" dirty="0"/>
              <a:t>., Nat. Mat. 8, 398 (2009) </a:t>
            </a:r>
            <a:r>
              <a:rPr lang="en-US" sz="1400" dirty="0" smtClean="0"/>
              <a:t>– 151 citations</a:t>
            </a:r>
          </a:p>
        </p:txBody>
      </p:sp>
      <p:grpSp>
        <p:nvGrpSpPr>
          <p:cNvPr id="84" name="Group 83"/>
          <p:cNvGrpSpPr/>
          <p:nvPr/>
        </p:nvGrpSpPr>
        <p:grpSpPr>
          <a:xfrm>
            <a:off x="53119" y="762000"/>
            <a:ext cx="4366481" cy="2593688"/>
            <a:chOff x="53119" y="1000214"/>
            <a:chExt cx="4366481" cy="2593688"/>
          </a:xfrm>
        </p:grpSpPr>
        <p:pic>
          <p:nvPicPr>
            <p:cNvPr id="5124"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 y="1600200"/>
              <a:ext cx="2069343"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152400" y="1000214"/>
              <a:ext cx="4038600" cy="58477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600" i="1" dirty="0">
                  <a:effectLst>
                    <a:outerShdw blurRad="38100" dist="38100" dir="2700000" algn="tl">
                      <a:srgbClr val="000000">
                        <a:alpha val="43137"/>
                      </a:srgbClr>
                    </a:outerShdw>
                  </a:effectLst>
                </a:rPr>
                <a:t>Single crystalline YBCO on </a:t>
              </a:r>
              <a:r>
                <a:rPr lang="en-US" sz="1600" i="1" dirty="0" smtClean="0">
                  <a:effectLst>
                    <a:outerShdw blurRad="38100" dist="38100" dir="2700000" algn="tl">
                      <a:srgbClr val="000000">
                        <a:alpha val="43137"/>
                      </a:srgbClr>
                    </a:outerShdw>
                  </a:effectLst>
                </a:rPr>
                <a:t>polycrystalline or amorphous </a:t>
              </a:r>
              <a:r>
                <a:rPr lang="en-US" sz="1600" i="1" dirty="0">
                  <a:effectLst>
                    <a:outerShdw blurRad="38100" dist="38100" dir="2700000" algn="tl">
                      <a:srgbClr val="000000">
                        <a:alpha val="43137"/>
                      </a:srgbClr>
                    </a:outerShdw>
                  </a:effectLst>
                </a:rPr>
                <a:t>substrates using IBAD </a:t>
              </a:r>
              <a:r>
                <a:rPr lang="en-US" sz="1600" i="1" dirty="0" err="1" smtClean="0">
                  <a:effectLst>
                    <a:outerShdw blurRad="38100" dist="38100" dir="2700000" algn="tl">
                      <a:srgbClr val="000000">
                        <a:alpha val="43137"/>
                      </a:srgbClr>
                    </a:outerShdw>
                  </a:effectLst>
                </a:rPr>
                <a:t>MgO</a:t>
              </a:r>
              <a:endParaRPr lang="en-US" sz="1600" i="1" dirty="0">
                <a:effectLst>
                  <a:outerShdw blurRad="38100" dist="38100" dir="2700000" algn="tl">
                    <a:srgbClr val="000000">
                      <a:alpha val="43137"/>
                    </a:srgbClr>
                  </a:outerShdw>
                </a:effectLst>
              </a:endParaRPr>
            </a:p>
          </p:txBody>
        </p:sp>
        <p:grpSp>
          <p:nvGrpSpPr>
            <p:cNvPr id="24" name="Group 23"/>
            <p:cNvGrpSpPr/>
            <p:nvPr/>
          </p:nvGrpSpPr>
          <p:grpSpPr>
            <a:xfrm>
              <a:off x="2286000" y="1600200"/>
              <a:ext cx="1865385" cy="1676400"/>
              <a:chOff x="2286000" y="1905000"/>
              <a:chExt cx="1865385" cy="1676400"/>
            </a:xfrm>
          </p:grpSpPr>
          <p:graphicFrame>
            <p:nvGraphicFramePr>
              <p:cNvPr id="19" name="Object 18"/>
              <p:cNvGraphicFramePr>
                <a:graphicFrameLocks noChangeAspect="1"/>
              </p:cNvGraphicFramePr>
              <p:nvPr>
                <p:extLst>
                  <p:ext uri="{D42A27DB-BD31-4B8C-83A1-F6EECF244321}">
                    <p14:modId xmlns:p14="http://schemas.microsoft.com/office/powerpoint/2010/main" val="3208082514"/>
                  </p:ext>
                </p:extLst>
              </p:nvPr>
            </p:nvGraphicFramePr>
            <p:xfrm>
              <a:off x="2286000" y="1905000"/>
              <a:ext cx="1865385" cy="1676400"/>
            </p:xfrm>
            <a:graphic>
              <a:graphicData uri="http://schemas.openxmlformats.org/presentationml/2006/ole">
                <mc:AlternateContent xmlns:mc="http://schemas.openxmlformats.org/markup-compatibility/2006">
                  <mc:Choice xmlns:v="urn:schemas-microsoft-com:vml" Requires="v">
                    <p:oleObj spid="_x0000_s4202" name="Image Document" r:id="rId6" imgW="8058150" imgH="5257800" progId="Imaging.Document">
                      <p:embed/>
                    </p:oleObj>
                  </mc:Choice>
                  <mc:Fallback>
                    <p:oleObj name="Image Document" r:id="rId6" imgW="8058150" imgH="5257800" progId="Imaging.Document">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0" y="1905000"/>
                            <a:ext cx="1865385" cy="1676400"/>
                          </a:xfrm>
                          <a:prstGeom prst="rect">
                            <a:avLst/>
                          </a:prstGeom>
                          <a:noFill/>
                          <a:ln>
                            <a:noFill/>
                          </a:ln>
                          <a:effectLst/>
                        </p:spPr>
                      </p:pic>
                    </p:oleObj>
                  </mc:Fallback>
                </mc:AlternateContent>
              </a:graphicData>
            </a:graphic>
          </p:graphicFrame>
          <p:sp>
            <p:nvSpPr>
              <p:cNvPr id="22" name="TextBox 21"/>
              <p:cNvSpPr txBox="1"/>
              <p:nvPr/>
            </p:nvSpPr>
            <p:spPr>
              <a:xfrm>
                <a:off x="2286000" y="1915180"/>
                <a:ext cx="1828800" cy="523220"/>
              </a:xfrm>
              <a:prstGeom prst="rect">
                <a:avLst/>
              </a:prstGeom>
              <a:noFill/>
            </p:spPr>
            <p:txBody>
              <a:bodyPr wrap="square" rtlCol="0">
                <a:spAutoFit/>
              </a:bodyPr>
              <a:lstStyle/>
              <a:p>
                <a:r>
                  <a:rPr lang="en-US" sz="1400" dirty="0" smtClean="0">
                    <a:solidFill>
                      <a:schemeClr val="bg1"/>
                    </a:solidFill>
                  </a:rPr>
                  <a:t>Atomically smooth &amp; clean interfaces</a:t>
                </a:r>
                <a:endParaRPr lang="en-US" sz="1400" dirty="0">
                  <a:solidFill>
                    <a:schemeClr val="bg1"/>
                  </a:solidFill>
                </a:endParaRPr>
              </a:p>
            </p:txBody>
          </p:sp>
          <p:sp>
            <p:nvSpPr>
              <p:cNvPr id="25" name="TextBox 24"/>
              <p:cNvSpPr txBox="1"/>
              <p:nvPr/>
            </p:nvSpPr>
            <p:spPr>
              <a:xfrm>
                <a:off x="2362200" y="2829580"/>
                <a:ext cx="838200" cy="738664"/>
              </a:xfrm>
              <a:prstGeom prst="rect">
                <a:avLst/>
              </a:prstGeom>
              <a:noFill/>
            </p:spPr>
            <p:txBody>
              <a:bodyPr wrap="square" rtlCol="0">
                <a:spAutoFit/>
              </a:bodyPr>
              <a:lstStyle/>
              <a:p>
                <a:r>
                  <a:rPr lang="en-US" sz="1400" dirty="0" smtClean="0">
                    <a:solidFill>
                      <a:schemeClr val="bg1"/>
                    </a:solidFill>
                  </a:rPr>
                  <a:t>YBCO</a:t>
                </a:r>
              </a:p>
              <a:p>
                <a:endParaRPr lang="en-US" sz="1400" dirty="0">
                  <a:solidFill>
                    <a:schemeClr val="bg1"/>
                  </a:solidFill>
                </a:endParaRPr>
              </a:p>
              <a:p>
                <a:r>
                  <a:rPr lang="en-US" sz="1400" dirty="0" smtClean="0">
                    <a:solidFill>
                      <a:schemeClr val="bg1"/>
                    </a:solidFill>
                  </a:rPr>
                  <a:t>STO</a:t>
                </a:r>
                <a:endParaRPr lang="en-US" sz="1400" dirty="0">
                  <a:solidFill>
                    <a:schemeClr val="bg1"/>
                  </a:solidFill>
                </a:endParaRPr>
              </a:p>
            </p:txBody>
          </p:sp>
        </p:grpSp>
        <p:sp>
          <p:nvSpPr>
            <p:cNvPr id="23" name="Rectangle 22"/>
            <p:cNvSpPr/>
            <p:nvPr/>
          </p:nvSpPr>
          <p:spPr>
            <a:xfrm>
              <a:off x="53119" y="3286125"/>
              <a:ext cx="4366481" cy="307777"/>
            </a:xfrm>
            <a:prstGeom prst="rect">
              <a:avLst/>
            </a:prstGeom>
          </p:spPr>
          <p:txBody>
            <a:bodyPr wrap="square">
              <a:spAutoFit/>
            </a:bodyPr>
            <a:lstStyle/>
            <a:p>
              <a:r>
                <a:rPr lang="en-US" sz="1400" dirty="0" smtClean="0"/>
                <a:t>S.R</a:t>
              </a:r>
              <a:r>
                <a:rPr lang="en-US" sz="1400" dirty="0"/>
                <a:t>. </a:t>
              </a:r>
              <a:r>
                <a:rPr lang="en-US" sz="1400" dirty="0" err="1" smtClean="0"/>
                <a:t>Foltyn</a:t>
              </a:r>
              <a:r>
                <a:rPr lang="en-US" sz="1400" dirty="0"/>
                <a:t> </a:t>
              </a:r>
              <a:r>
                <a:rPr lang="en-US" sz="1400" i="1" dirty="0" smtClean="0"/>
                <a:t>et al</a:t>
              </a:r>
              <a:r>
                <a:rPr lang="en-US" sz="1400" dirty="0" smtClean="0"/>
                <a:t>., APL </a:t>
              </a:r>
              <a:r>
                <a:rPr lang="en-US" sz="1400" b="1" dirty="0" smtClean="0"/>
                <a:t>82</a:t>
              </a:r>
              <a:r>
                <a:rPr lang="en-US" sz="1400" dirty="0" smtClean="0"/>
                <a:t>, 4519 (2003) – 95 citations</a:t>
              </a:r>
              <a:endParaRPr lang="en-US" sz="1400" dirty="0"/>
            </a:p>
          </p:txBody>
        </p:sp>
        <p:sp>
          <p:nvSpPr>
            <p:cNvPr id="43" name="Text Box 55"/>
            <p:cNvSpPr txBox="1">
              <a:spLocks noChangeAspect="1" noChangeArrowheads="1"/>
            </p:cNvSpPr>
            <p:nvPr/>
          </p:nvSpPr>
          <p:spPr bwMode="auto">
            <a:xfrm>
              <a:off x="832380" y="1527175"/>
              <a:ext cx="1265525" cy="38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00"/>
                </a:buClr>
                <a:buFont typeface="Wingdings 2" pitchFamily="18" charset="2"/>
                <a:buChar char="?"/>
                <a:defRPr sz="2400">
                  <a:solidFill>
                    <a:schemeClr val="tx1"/>
                  </a:solidFill>
                  <a:latin typeface="Calibri" pitchFamily="34" charset="0"/>
                  <a:ea typeface="Calibri" pitchFamily="34" charset="0"/>
                  <a:cs typeface="Calibri" pitchFamily="34" charset="0"/>
                </a:defRPr>
              </a:lvl1pPr>
              <a:lvl2pPr marL="742950" indent="-285750" eaLnBrk="0" hangingPunct="0">
                <a:spcBef>
                  <a:spcPct val="20000"/>
                </a:spcBef>
                <a:buClr>
                  <a:srgbClr val="0000FF"/>
                </a:buClr>
                <a:buFont typeface="Wingdings" pitchFamily="2" charset="2"/>
                <a:buChar char="Ø"/>
                <a:defRPr sz="2400">
                  <a:solidFill>
                    <a:schemeClr val="tx1"/>
                  </a:solidFill>
                  <a:latin typeface="Calibri" pitchFamily="34" charset="0"/>
                  <a:ea typeface="Calibri" pitchFamily="34" charset="0"/>
                  <a:cs typeface="Calibri" pitchFamily="34" charset="0"/>
                </a:defRPr>
              </a:lvl2pPr>
              <a:lvl3pPr marL="1143000" indent="-228600" eaLnBrk="0" hangingPunct="0">
                <a:spcBef>
                  <a:spcPct val="20000"/>
                </a:spcBef>
                <a:buClr>
                  <a:srgbClr val="FF0000"/>
                </a:buClr>
                <a:buFont typeface="Wingdings 3" pitchFamily="18" charset="2"/>
                <a:buChar char="c"/>
                <a:defRPr sz="2000">
                  <a:solidFill>
                    <a:schemeClr val="tx1"/>
                  </a:solidFill>
                  <a:latin typeface="Calibri" pitchFamily="34" charset="0"/>
                  <a:ea typeface="Calibri" pitchFamily="34" charset="0"/>
                  <a:cs typeface="Calibri" pitchFamily="34" charset="0"/>
                </a:defRPr>
              </a:lvl3pPr>
              <a:lvl4pPr marL="1600200" indent="-228600" eaLnBrk="0" hangingPunct="0">
                <a:spcBef>
                  <a:spcPct val="20000"/>
                </a:spcBef>
                <a:buChar char="–"/>
                <a:defRPr sz="2000">
                  <a:solidFill>
                    <a:schemeClr val="tx1"/>
                  </a:solidFill>
                  <a:latin typeface="Calibri" pitchFamily="34" charset="0"/>
                  <a:ea typeface="Calibri" pitchFamily="34" charset="0"/>
                  <a:cs typeface="Calibri" pitchFamily="34" charset="0"/>
                </a:defRPr>
              </a:lvl4pPr>
              <a:lvl5pPr marL="2057400" indent="-228600" eaLnBrk="0" hangingPunct="0">
                <a:spcBef>
                  <a:spcPct val="20000"/>
                </a:spcBef>
                <a:buChar char="»"/>
                <a:defRPr sz="2000">
                  <a:solidFill>
                    <a:schemeClr val="tx1"/>
                  </a:solidFill>
                  <a:latin typeface="Calibri" pitchFamily="34" charset="0"/>
                  <a:ea typeface="Calibri" pitchFamily="34" charset="0"/>
                  <a:cs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9pPr>
            </a:lstStyle>
            <a:p>
              <a:pPr eaLnBrk="1" hangingPunct="1">
                <a:spcBef>
                  <a:spcPct val="0"/>
                </a:spcBef>
                <a:buClrTx/>
                <a:buFontTx/>
                <a:buNone/>
              </a:pPr>
              <a:r>
                <a:rPr lang="en-US" altLang="zh-CN" sz="1800">
                  <a:solidFill>
                    <a:srgbClr val="FF0000"/>
                  </a:solidFill>
                  <a:ea typeface="SimSun" pitchFamily="2" charset="-122"/>
                </a:rPr>
                <a:t>Particulate</a:t>
              </a:r>
            </a:p>
          </p:txBody>
        </p:sp>
        <p:sp>
          <p:nvSpPr>
            <p:cNvPr id="44" name="Text Box 56"/>
            <p:cNvSpPr txBox="1">
              <a:spLocks noChangeAspect="1" noChangeArrowheads="1"/>
            </p:cNvSpPr>
            <p:nvPr/>
          </p:nvSpPr>
          <p:spPr bwMode="auto">
            <a:xfrm>
              <a:off x="742830" y="2980057"/>
              <a:ext cx="1412522" cy="38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00"/>
                </a:buClr>
                <a:buFont typeface="Wingdings 2" pitchFamily="18" charset="2"/>
                <a:buChar char="?"/>
                <a:defRPr sz="2400">
                  <a:solidFill>
                    <a:schemeClr val="tx1"/>
                  </a:solidFill>
                  <a:latin typeface="Calibri" pitchFamily="34" charset="0"/>
                  <a:ea typeface="Calibri" pitchFamily="34" charset="0"/>
                  <a:cs typeface="Calibri" pitchFamily="34" charset="0"/>
                </a:defRPr>
              </a:lvl1pPr>
              <a:lvl2pPr marL="742950" indent="-285750" eaLnBrk="0" hangingPunct="0">
                <a:spcBef>
                  <a:spcPct val="20000"/>
                </a:spcBef>
                <a:buClr>
                  <a:srgbClr val="0000FF"/>
                </a:buClr>
                <a:buFont typeface="Wingdings" pitchFamily="2" charset="2"/>
                <a:buChar char="Ø"/>
                <a:defRPr sz="2400">
                  <a:solidFill>
                    <a:schemeClr val="tx1"/>
                  </a:solidFill>
                  <a:latin typeface="Calibri" pitchFamily="34" charset="0"/>
                  <a:ea typeface="Calibri" pitchFamily="34" charset="0"/>
                  <a:cs typeface="Calibri" pitchFamily="34" charset="0"/>
                </a:defRPr>
              </a:lvl2pPr>
              <a:lvl3pPr marL="1143000" indent="-228600" eaLnBrk="0" hangingPunct="0">
                <a:spcBef>
                  <a:spcPct val="20000"/>
                </a:spcBef>
                <a:buClr>
                  <a:srgbClr val="FF0000"/>
                </a:buClr>
                <a:buFont typeface="Wingdings 3" pitchFamily="18" charset="2"/>
                <a:buChar char="c"/>
                <a:defRPr sz="2000">
                  <a:solidFill>
                    <a:schemeClr val="tx1"/>
                  </a:solidFill>
                  <a:latin typeface="Calibri" pitchFamily="34" charset="0"/>
                  <a:ea typeface="Calibri" pitchFamily="34" charset="0"/>
                  <a:cs typeface="Calibri" pitchFamily="34" charset="0"/>
                </a:defRPr>
              </a:lvl3pPr>
              <a:lvl4pPr marL="1600200" indent="-228600" eaLnBrk="0" hangingPunct="0">
                <a:spcBef>
                  <a:spcPct val="20000"/>
                </a:spcBef>
                <a:buChar char="–"/>
                <a:defRPr sz="2000">
                  <a:solidFill>
                    <a:schemeClr val="tx1"/>
                  </a:solidFill>
                  <a:latin typeface="Calibri" pitchFamily="34" charset="0"/>
                  <a:ea typeface="Calibri" pitchFamily="34" charset="0"/>
                  <a:cs typeface="Calibri" pitchFamily="34" charset="0"/>
                </a:defRPr>
              </a:lvl4pPr>
              <a:lvl5pPr marL="2057400" indent="-228600" eaLnBrk="0" hangingPunct="0">
                <a:spcBef>
                  <a:spcPct val="20000"/>
                </a:spcBef>
                <a:buChar char="»"/>
                <a:defRPr sz="2000">
                  <a:solidFill>
                    <a:schemeClr val="tx1"/>
                  </a:solidFill>
                  <a:latin typeface="Calibri" pitchFamily="34" charset="0"/>
                  <a:ea typeface="Calibri" pitchFamily="34" charset="0"/>
                  <a:cs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9pPr>
            </a:lstStyle>
            <a:p>
              <a:pPr eaLnBrk="1" hangingPunct="1">
                <a:spcBef>
                  <a:spcPct val="0"/>
                </a:spcBef>
                <a:buClrTx/>
                <a:buFontTx/>
                <a:buNone/>
              </a:pPr>
              <a:r>
                <a:rPr lang="en-US" altLang="zh-CN" sz="1800">
                  <a:solidFill>
                    <a:srgbClr val="FF0000"/>
                  </a:solidFill>
                  <a:ea typeface="SimSun" pitchFamily="2" charset="-122"/>
                </a:rPr>
                <a:t>Laminar-like</a:t>
              </a:r>
            </a:p>
          </p:txBody>
        </p:sp>
      </p:grpSp>
      <p:grpSp>
        <p:nvGrpSpPr>
          <p:cNvPr id="85" name="Group 84"/>
          <p:cNvGrpSpPr/>
          <p:nvPr/>
        </p:nvGrpSpPr>
        <p:grpSpPr>
          <a:xfrm>
            <a:off x="70056" y="3480969"/>
            <a:ext cx="4501944" cy="2310231"/>
            <a:chOff x="0" y="3688574"/>
            <a:chExt cx="4501944" cy="2310231"/>
          </a:xfrm>
        </p:grpSpPr>
        <p:pic>
          <p:nvPicPr>
            <p:cNvPr id="27" name="Picture 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 y="4038601"/>
              <a:ext cx="3093090" cy="196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971800" y="4876800"/>
              <a:ext cx="1530144" cy="11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0" y="3688574"/>
              <a:ext cx="3048000" cy="338554"/>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600" i="1" dirty="0" smtClean="0">
                  <a:effectLst>
                    <a:outerShdw blurRad="38100" dist="38100" dir="2700000" algn="tl">
                      <a:srgbClr val="000000">
                        <a:alpha val="43137"/>
                      </a:srgbClr>
                    </a:outerShdw>
                  </a:effectLst>
                </a:rPr>
                <a:t>Strain manipulation and control</a:t>
              </a:r>
              <a:endParaRPr lang="en-US" sz="1600" i="1" dirty="0">
                <a:effectLst>
                  <a:outerShdw blurRad="38100" dist="38100" dir="2700000" algn="tl">
                    <a:srgbClr val="000000">
                      <a:alpha val="43137"/>
                    </a:srgbClr>
                  </a:outerShdw>
                </a:effectLst>
              </a:endParaRPr>
            </a:p>
          </p:txBody>
        </p:sp>
        <p:grpSp>
          <p:nvGrpSpPr>
            <p:cNvPr id="83" name="Group 82"/>
            <p:cNvGrpSpPr>
              <a:grpSpLocks noChangeAspect="1"/>
            </p:cNvGrpSpPr>
            <p:nvPr/>
          </p:nvGrpSpPr>
          <p:grpSpPr>
            <a:xfrm>
              <a:off x="3086950" y="3688579"/>
              <a:ext cx="1405127" cy="927101"/>
              <a:chOff x="3696547" y="3688574"/>
              <a:chExt cx="1561253" cy="1030112"/>
            </a:xfrm>
          </p:grpSpPr>
          <p:sp>
            <p:nvSpPr>
              <p:cNvPr id="82" name="Rectangle 81"/>
              <p:cNvSpPr/>
              <p:nvPr/>
            </p:nvSpPr>
            <p:spPr>
              <a:xfrm>
                <a:off x="3696547" y="3688574"/>
                <a:ext cx="1561253" cy="1030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a:grpSpLocks noChangeAspect="1"/>
              </p:cNvGrpSpPr>
              <p:nvPr/>
            </p:nvGrpSpPr>
            <p:grpSpPr>
              <a:xfrm>
                <a:off x="3728019" y="3688574"/>
                <a:ext cx="1529781" cy="1030112"/>
                <a:chOff x="2317556" y="4939019"/>
                <a:chExt cx="1789307" cy="1204869"/>
              </a:xfrm>
            </p:grpSpPr>
            <p:sp>
              <p:nvSpPr>
                <p:cNvPr id="34" name="Rectangle 69" descr="Light horizontal"/>
                <p:cNvSpPr>
                  <a:spLocks noChangeAspect="1" noChangeArrowheads="1"/>
                </p:cNvSpPr>
                <p:nvPr/>
              </p:nvSpPr>
              <p:spPr bwMode="auto">
                <a:xfrm>
                  <a:off x="2317556" y="5890849"/>
                  <a:ext cx="1789307" cy="253039"/>
                </a:xfrm>
                <a:prstGeom prst="rect">
                  <a:avLst/>
                </a:prstGeom>
                <a:pattFill prst="ltHorz">
                  <a:fgClr>
                    <a:srgbClr val="0000FF">
                      <a:alpha val="50195"/>
                    </a:srgbClr>
                  </a:fgClr>
                  <a:bgClr>
                    <a:srgbClr val="FFFFFF">
                      <a:alpha val="50195"/>
                    </a:srgbClr>
                  </a:bgClr>
                </a:pattFill>
                <a:ln w="19050">
                  <a:solidFill>
                    <a:srgbClr val="000000"/>
                  </a:solidFill>
                  <a:miter lim="800000"/>
                  <a:headEnd/>
                  <a:tailEnd/>
                </a:ln>
              </p:spPr>
              <p:txBody>
                <a:bodyPr lIns="72238" tIns="36119" rIns="72238" bIns="36119" anchor="ctr"/>
                <a:lstStyle>
                  <a:lvl1pPr eaLnBrk="0" hangingPunct="0">
                    <a:spcBef>
                      <a:spcPct val="20000"/>
                    </a:spcBef>
                    <a:buClr>
                      <a:srgbClr val="FF0000"/>
                    </a:buClr>
                    <a:buFont typeface="Wingdings 2" pitchFamily="18" charset="2"/>
                    <a:buChar char="?"/>
                    <a:defRPr sz="2400">
                      <a:solidFill>
                        <a:schemeClr val="tx1"/>
                      </a:solidFill>
                      <a:latin typeface="Calibri" pitchFamily="34" charset="0"/>
                      <a:ea typeface="Calibri" pitchFamily="34" charset="0"/>
                      <a:cs typeface="Calibri" pitchFamily="34" charset="0"/>
                    </a:defRPr>
                  </a:lvl1pPr>
                  <a:lvl2pPr marL="742950" indent="-285750" eaLnBrk="0" hangingPunct="0">
                    <a:spcBef>
                      <a:spcPct val="20000"/>
                    </a:spcBef>
                    <a:buClr>
                      <a:srgbClr val="0000FF"/>
                    </a:buClr>
                    <a:buFont typeface="Wingdings" pitchFamily="2" charset="2"/>
                    <a:buChar char="Ø"/>
                    <a:defRPr sz="2400">
                      <a:solidFill>
                        <a:schemeClr val="tx1"/>
                      </a:solidFill>
                      <a:latin typeface="Calibri" pitchFamily="34" charset="0"/>
                      <a:ea typeface="Calibri" pitchFamily="34" charset="0"/>
                      <a:cs typeface="Calibri" pitchFamily="34" charset="0"/>
                    </a:defRPr>
                  </a:lvl2pPr>
                  <a:lvl3pPr marL="1143000" indent="-228600" eaLnBrk="0" hangingPunct="0">
                    <a:spcBef>
                      <a:spcPct val="20000"/>
                    </a:spcBef>
                    <a:buClr>
                      <a:srgbClr val="FF0000"/>
                    </a:buClr>
                    <a:buFont typeface="Wingdings 3" pitchFamily="18" charset="2"/>
                    <a:buChar char="c"/>
                    <a:defRPr sz="2000">
                      <a:solidFill>
                        <a:schemeClr val="tx1"/>
                      </a:solidFill>
                      <a:latin typeface="Calibri" pitchFamily="34" charset="0"/>
                      <a:ea typeface="Calibri" pitchFamily="34" charset="0"/>
                      <a:cs typeface="Calibri" pitchFamily="34" charset="0"/>
                    </a:defRPr>
                  </a:lvl3pPr>
                  <a:lvl4pPr marL="1600200" indent="-228600" eaLnBrk="0" hangingPunct="0">
                    <a:spcBef>
                      <a:spcPct val="20000"/>
                    </a:spcBef>
                    <a:buChar char="–"/>
                    <a:defRPr sz="2000">
                      <a:solidFill>
                        <a:schemeClr val="tx1"/>
                      </a:solidFill>
                      <a:latin typeface="Calibri" pitchFamily="34" charset="0"/>
                      <a:ea typeface="Calibri" pitchFamily="34" charset="0"/>
                      <a:cs typeface="Calibri" pitchFamily="34" charset="0"/>
                    </a:defRPr>
                  </a:lvl4pPr>
                  <a:lvl5pPr marL="2057400" indent="-228600" eaLnBrk="0" hangingPunct="0">
                    <a:spcBef>
                      <a:spcPct val="20000"/>
                    </a:spcBef>
                    <a:buChar char="»"/>
                    <a:defRPr sz="2000">
                      <a:solidFill>
                        <a:schemeClr val="tx1"/>
                      </a:solidFill>
                      <a:latin typeface="Calibri" pitchFamily="34" charset="0"/>
                      <a:ea typeface="Calibri" pitchFamily="34" charset="0"/>
                      <a:cs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9pPr>
                </a:lstStyle>
                <a:p>
                  <a:pPr algn="ctr" eaLnBrk="1" hangingPunct="1">
                    <a:spcBef>
                      <a:spcPct val="0"/>
                    </a:spcBef>
                    <a:buClrTx/>
                    <a:buFontTx/>
                    <a:buNone/>
                  </a:pPr>
                  <a:r>
                    <a:rPr lang="en-US" altLang="ko-KR" sz="1200" b="1">
                      <a:solidFill>
                        <a:srgbClr val="000000"/>
                      </a:solidFill>
                      <a:latin typeface="Arial" pitchFamily="34" charset="0"/>
                      <a:ea typeface="Batang" pitchFamily="18" charset="-127"/>
                    </a:rPr>
                    <a:t>Substrate</a:t>
                  </a:r>
                  <a:endParaRPr lang="en-US" altLang="zh-CN" sz="1200">
                    <a:solidFill>
                      <a:srgbClr val="000000"/>
                    </a:solidFill>
                    <a:latin typeface="Arial" pitchFamily="34" charset="0"/>
                    <a:ea typeface="SimSun" pitchFamily="2" charset="-122"/>
                  </a:endParaRPr>
                </a:p>
              </p:txBody>
            </p:sp>
            <p:sp>
              <p:nvSpPr>
                <p:cNvPr id="35" name="Rectangle 74"/>
                <p:cNvSpPr>
                  <a:spLocks noChangeAspect="1" noChangeArrowheads="1"/>
                </p:cNvSpPr>
                <p:nvPr/>
              </p:nvSpPr>
              <p:spPr bwMode="auto">
                <a:xfrm>
                  <a:off x="3209675" y="4939019"/>
                  <a:ext cx="892119" cy="963561"/>
                </a:xfrm>
                <a:prstGeom prst="rect">
                  <a:avLst/>
                </a:prstGeom>
                <a:solidFill>
                  <a:srgbClr val="0000FF">
                    <a:alpha val="50195"/>
                  </a:srgbClr>
                </a:solidFill>
                <a:ln w="19050">
                  <a:solidFill>
                    <a:srgbClr val="000000"/>
                  </a:solidFill>
                  <a:miter lim="800000"/>
                  <a:headEnd/>
                  <a:tailEnd/>
                </a:ln>
              </p:spPr>
              <p:txBody>
                <a:bodyPr lIns="72238" tIns="36119" rIns="72238" bIns="36119" anchor="ctr"/>
                <a:lstStyle>
                  <a:lvl1pPr eaLnBrk="0" hangingPunct="0">
                    <a:spcBef>
                      <a:spcPct val="20000"/>
                    </a:spcBef>
                    <a:buClr>
                      <a:srgbClr val="FF0000"/>
                    </a:buClr>
                    <a:buFont typeface="Wingdings 2" pitchFamily="18" charset="2"/>
                    <a:buChar char="?"/>
                    <a:defRPr sz="2400">
                      <a:solidFill>
                        <a:schemeClr val="tx1"/>
                      </a:solidFill>
                      <a:latin typeface="Calibri" pitchFamily="34" charset="0"/>
                      <a:ea typeface="Calibri" pitchFamily="34" charset="0"/>
                      <a:cs typeface="Calibri" pitchFamily="34" charset="0"/>
                    </a:defRPr>
                  </a:lvl1pPr>
                  <a:lvl2pPr marL="742950" indent="-285750" eaLnBrk="0" hangingPunct="0">
                    <a:spcBef>
                      <a:spcPct val="20000"/>
                    </a:spcBef>
                    <a:buClr>
                      <a:srgbClr val="0000FF"/>
                    </a:buClr>
                    <a:buFont typeface="Wingdings" pitchFamily="2" charset="2"/>
                    <a:buChar char="Ø"/>
                    <a:defRPr sz="2400">
                      <a:solidFill>
                        <a:schemeClr val="tx1"/>
                      </a:solidFill>
                      <a:latin typeface="Calibri" pitchFamily="34" charset="0"/>
                      <a:ea typeface="Calibri" pitchFamily="34" charset="0"/>
                      <a:cs typeface="Calibri" pitchFamily="34" charset="0"/>
                    </a:defRPr>
                  </a:lvl2pPr>
                  <a:lvl3pPr marL="1143000" indent="-228600" eaLnBrk="0" hangingPunct="0">
                    <a:spcBef>
                      <a:spcPct val="20000"/>
                    </a:spcBef>
                    <a:buClr>
                      <a:srgbClr val="FF0000"/>
                    </a:buClr>
                    <a:buFont typeface="Wingdings 3" pitchFamily="18" charset="2"/>
                    <a:buChar char="c"/>
                    <a:defRPr sz="2000">
                      <a:solidFill>
                        <a:schemeClr val="tx1"/>
                      </a:solidFill>
                      <a:latin typeface="Calibri" pitchFamily="34" charset="0"/>
                      <a:ea typeface="Calibri" pitchFamily="34" charset="0"/>
                      <a:cs typeface="Calibri" pitchFamily="34" charset="0"/>
                    </a:defRPr>
                  </a:lvl3pPr>
                  <a:lvl4pPr marL="1600200" indent="-228600" eaLnBrk="0" hangingPunct="0">
                    <a:spcBef>
                      <a:spcPct val="20000"/>
                    </a:spcBef>
                    <a:buChar char="–"/>
                    <a:defRPr sz="2000">
                      <a:solidFill>
                        <a:schemeClr val="tx1"/>
                      </a:solidFill>
                      <a:latin typeface="Calibri" pitchFamily="34" charset="0"/>
                      <a:ea typeface="Calibri" pitchFamily="34" charset="0"/>
                      <a:cs typeface="Calibri" pitchFamily="34" charset="0"/>
                    </a:defRPr>
                  </a:lvl4pPr>
                  <a:lvl5pPr marL="2057400" indent="-228600" eaLnBrk="0" hangingPunct="0">
                    <a:spcBef>
                      <a:spcPct val="20000"/>
                    </a:spcBef>
                    <a:buChar char="»"/>
                    <a:defRPr sz="2000">
                      <a:solidFill>
                        <a:schemeClr val="tx1"/>
                      </a:solidFill>
                      <a:latin typeface="Calibri" pitchFamily="34" charset="0"/>
                      <a:ea typeface="Calibri" pitchFamily="34" charset="0"/>
                      <a:cs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9pPr>
                </a:lstStyle>
                <a:p>
                  <a:pPr algn="ctr" eaLnBrk="1" hangingPunct="1">
                    <a:spcBef>
                      <a:spcPct val="0"/>
                    </a:spcBef>
                    <a:buClrTx/>
                    <a:buFontTx/>
                    <a:buNone/>
                  </a:pPr>
                  <a:endParaRPr lang="zh-CN" altLang="en-US" sz="1800">
                    <a:solidFill>
                      <a:srgbClr val="000000"/>
                    </a:solidFill>
                    <a:latin typeface="Arial" pitchFamily="34" charset="0"/>
                    <a:ea typeface="SimSun" pitchFamily="2" charset="-122"/>
                  </a:endParaRPr>
                </a:p>
              </p:txBody>
            </p:sp>
            <p:sp>
              <p:nvSpPr>
                <p:cNvPr id="36" name="Text Box 75"/>
                <p:cNvSpPr txBox="1">
                  <a:spLocks noChangeAspect="1" noChangeArrowheads="1"/>
                </p:cNvSpPr>
                <p:nvPr/>
              </p:nvSpPr>
              <p:spPr bwMode="auto">
                <a:xfrm>
                  <a:off x="3295845" y="5349579"/>
                  <a:ext cx="721468" cy="19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238" tIns="36119" rIns="72238" bIns="36119"/>
                <a:lstStyle>
                  <a:lvl1pPr eaLnBrk="0" hangingPunct="0">
                    <a:spcBef>
                      <a:spcPct val="20000"/>
                    </a:spcBef>
                    <a:buClr>
                      <a:srgbClr val="FF0000"/>
                    </a:buClr>
                    <a:buFont typeface="Wingdings 2" pitchFamily="18" charset="2"/>
                    <a:buChar char="?"/>
                    <a:defRPr sz="2400">
                      <a:solidFill>
                        <a:schemeClr val="tx1"/>
                      </a:solidFill>
                      <a:latin typeface="Calibri" pitchFamily="34" charset="0"/>
                      <a:ea typeface="Calibri" pitchFamily="34" charset="0"/>
                      <a:cs typeface="Calibri" pitchFamily="34" charset="0"/>
                    </a:defRPr>
                  </a:lvl1pPr>
                  <a:lvl2pPr marL="742950" indent="-285750" eaLnBrk="0" hangingPunct="0">
                    <a:spcBef>
                      <a:spcPct val="20000"/>
                    </a:spcBef>
                    <a:buClr>
                      <a:srgbClr val="0000FF"/>
                    </a:buClr>
                    <a:buFont typeface="Wingdings" pitchFamily="2" charset="2"/>
                    <a:buChar char="Ø"/>
                    <a:defRPr sz="2400">
                      <a:solidFill>
                        <a:schemeClr val="tx1"/>
                      </a:solidFill>
                      <a:latin typeface="Calibri" pitchFamily="34" charset="0"/>
                      <a:ea typeface="Calibri" pitchFamily="34" charset="0"/>
                      <a:cs typeface="Calibri" pitchFamily="34" charset="0"/>
                    </a:defRPr>
                  </a:lvl2pPr>
                  <a:lvl3pPr marL="1143000" indent="-228600" eaLnBrk="0" hangingPunct="0">
                    <a:spcBef>
                      <a:spcPct val="20000"/>
                    </a:spcBef>
                    <a:buClr>
                      <a:srgbClr val="FF0000"/>
                    </a:buClr>
                    <a:buFont typeface="Wingdings 3" pitchFamily="18" charset="2"/>
                    <a:buChar char="c"/>
                    <a:defRPr sz="2000">
                      <a:solidFill>
                        <a:schemeClr val="tx1"/>
                      </a:solidFill>
                      <a:latin typeface="Calibri" pitchFamily="34" charset="0"/>
                      <a:ea typeface="Calibri" pitchFamily="34" charset="0"/>
                      <a:cs typeface="Calibri" pitchFamily="34" charset="0"/>
                    </a:defRPr>
                  </a:lvl3pPr>
                  <a:lvl4pPr marL="1600200" indent="-228600" eaLnBrk="0" hangingPunct="0">
                    <a:spcBef>
                      <a:spcPct val="20000"/>
                    </a:spcBef>
                    <a:buChar char="–"/>
                    <a:defRPr sz="2000">
                      <a:solidFill>
                        <a:schemeClr val="tx1"/>
                      </a:solidFill>
                      <a:latin typeface="Calibri" pitchFamily="34" charset="0"/>
                      <a:ea typeface="Calibri" pitchFamily="34" charset="0"/>
                      <a:cs typeface="Calibri" pitchFamily="34" charset="0"/>
                    </a:defRPr>
                  </a:lvl4pPr>
                  <a:lvl5pPr marL="2057400" indent="-228600" eaLnBrk="0" hangingPunct="0">
                    <a:spcBef>
                      <a:spcPct val="20000"/>
                    </a:spcBef>
                    <a:buChar char="»"/>
                    <a:defRPr sz="2000">
                      <a:solidFill>
                        <a:schemeClr val="tx1"/>
                      </a:solidFill>
                      <a:latin typeface="Calibri" pitchFamily="34" charset="0"/>
                      <a:ea typeface="Calibri" pitchFamily="34" charset="0"/>
                      <a:cs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9pPr>
                </a:lstStyle>
                <a:p>
                  <a:pPr eaLnBrk="1" hangingPunct="1">
                    <a:spcBef>
                      <a:spcPct val="0"/>
                    </a:spcBef>
                    <a:buClrTx/>
                    <a:buFontTx/>
                    <a:buNone/>
                  </a:pPr>
                  <a:r>
                    <a:rPr lang="en-US" altLang="ko-KR" sz="1000" b="1" dirty="0">
                      <a:solidFill>
                        <a:srgbClr val="000000"/>
                      </a:solidFill>
                      <a:latin typeface="Arial" pitchFamily="34" charset="0"/>
                      <a:ea typeface="Batang" pitchFamily="18" charset="-127"/>
                    </a:rPr>
                    <a:t>Phase 2</a:t>
                  </a:r>
                  <a:endParaRPr lang="en-US" altLang="zh-CN" sz="1000" dirty="0">
                    <a:solidFill>
                      <a:srgbClr val="000000"/>
                    </a:solidFill>
                    <a:latin typeface="Arial" pitchFamily="34" charset="0"/>
                    <a:ea typeface="SimSun" pitchFamily="2" charset="-122"/>
                  </a:endParaRPr>
                </a:p>
              </p:txBody>
            </p:sp>
            <p:sp>
              <p:nvSpPr>
                <p:cNvPr id="37" name="AutoShape 76"/>
                <p:cNvSpPr>
                  <a:spLocks noChangeAspect="1" noChangeArrowheads="1"/>
                </p:cNvSpPr>
                <p:nvPr/>
              </p:nvSpPr>
              <p:spPr bwMode="auto">
                <a:xfrm>
                  <a:off x="3532392" y="5019455"/>
                  <a:ext cx="223030" cy="239633"/>
                </a:xfrm>
                <a:prstGeom prst="upArrow">
                  <a:avLst>
                    <a:gd name="adj1" fmla="val 50000"/>
                    <a:gd name="adj2" fmla="val 27083"/>
                  </a:avLst>
                </a:prstGeom>
                <a:solidFill>
                  <a:srgbClr val="FF0000">
                    <a:alpha val="50195"/>
                  </a:srgbClr>
                </a:solidFill>
                <a:ln w="25400">
                  <a:solidFill>
                    <a:srgbClr val="000000"/>
                  </a:solidFill>
                  <a:miter lim="800000"/>
                  <a:headEnd/>
                  <a:tailEnd/>
                </a:ln>
              </p:spPr>
              <p:txBody>
                <a:bodyPr vert="eaVert" anchor="ctr"/>
                <a:lstStyle>
                  <a:lvl1pPr eaLnBrk="0" hangingPunct="0">
                    <a:spcBef>
                      <a:spcPct val="20000"/>
                    </a:spcBef>
                    <a:buClr>
                      <a:srgbClr val="FF0000"/>
                    </a:buClr>
                    <a:buFont typeface="Wingdings 2" pitchFamily="18" charset="2"/>
                    <a:buChar char="?"/>
                    <a:defRPr sz="2400">
                      <a:solidFill>
                        <a:schemeClr val="tx1"/>
                      </a:solidFill>
                      <a:latin typeface="Calibri" pitchFamily="34" charset="0"/>
                      <a:ea typeface="Calibri" pitchFamily="34" charset="0"/>
                      <a:cs typeface="Calibri" pitchFamily="34" charset="0"/>
                    </a:defRPr>
                  </a:lvl1pPr>
                  <a:lvl2pPr marL="742950" indent="-285750" eaLnBrk="0" hangingPunct="0">
                    <a:spcBef>
                      <a:spcPct val="20000"/>
                    </a:spcBef>
                    <a:buClr>
                      <a:srgbClr val="0000FF"/>
                    </a:buClr>
                    <a:buFont typeface="Wingdings" pitchFamily="2" charset="2"/>
                    <a:buChar char="Ø"/>
                    <a:defRPr sz="2400">
                      <a:solidFill>
                        <a:schemeClr val="tx1"/>
                      </a:solidFill>
                      <a:latin typeface="Calibri" pitchFamily="34" charset="0"/>
                      <a:ea typeface="Calibri" pitchFamily="34" charset="0"/>
                      <a:cs typeface="Calibri" pitchFamily="34" charset="0"/>
                    </a:defRPr>
                  </a:lvl2pPr>
                  <a:lvl3pPr marL="1143000" indent="-228600" eaLnBrk="0" hangingPunct="0">
                    <a:spcBef>
                      <a:spcPct val="20000"/>
                    </a:spcBef>
                    <a:buClr>
                      <a:srgbClr val="FF0000"/>
                    </a:buClr>
                    <a:buFont typeface="Wingdings 3" pitchFamily="18" charset="2"/>
                    <a:buChar char="c"/>
                    <a:defRPr sz="2000">
                      <a:solidFill>
                        <a:schemeClr val="tx1"/>
                      </a:solidFill>
                      <a:latin typeface="Calibri" pitchFamily="34" charset="0"/>
                      <a:ea typeface="Calibri" pitchFamily="34" charset="0"/>
                      <a:cs typeface="Calibri" pitchFamily="34" charset="0"/>
                    </a:defRPr>
                  </a:lvl3pPr>
                  <a:lvl4pPr marL="1600200" indent="-228600" eaLnBrk="0" hangingPunct="0">
                    <a:spcBef>
                      <a:spcPct val="20000"/>
                    </a:spcBef>
                    <a:buChar char="–"/>
                    <a:defRPr sz="2000">
                      <a:solidFill>
                        <a:schemeClr val="tx1"/>
                      </a:solidFill>
                      <a:latin typeface="Calibri" pitchFamily="34" charset="0"/>
                      <a:ea typeface="Calibri" pitchFamily="34" charset="0"/>
                      <a:cs typeface="Calibri" pitchFamily="34" charset="0"/>
                    </a:defRPr>
                  </a:lvl4pPr>
                  <a:lvl5pPr marL="2057400" indent="-228600" eaLnBrk="0" hangingPunct="0">
                    <a:spcBef>
                      <a:spcPct val="20000"/>
                    </a:spcBef>
                    <a:buChar char="»"/>
                    <a:defRPr sz="2000">
                      <a:solidFill>
                        <a:schemeClr val="tx1"/>
                      </a:solidFill>
                      <a:latin typeface="Calibri" pitchFamily="34" charset="0"/>
                      <a:ea typeface="Calibri" pitchFamily="34" charset="0"/>
                      <a:cs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9pPr>
                </a:lstStyle>
                <a:p>
                  <a:pPr eaLnBrk="1" hangingPunct="1">
                    <a:spcBef>
                      <a:spcPct val="0"/>
                    </a:spcBef>
                    <a:buClrTx/>
                    <a:buFontTx/>
                    <a:buNone/>
                  </a:pPr>
                  <a:endParaRPr lang="zh-CN" altLang="en-US" sz="1800">
                    <a:solidFill>
                      <a:srgbClr val="000000"/>
                    </a:solidFill>
                    <a:latin typeface="Arial" pitchFamily="34" charset="0"/>
                    <a:ea typeface="SimSun" pitchFamily="2" charset="-122"/>
                  </a:endParaRPr>
                </a:p>
              </p:txBody>
            </p:sp>
            <p:sp>
              <p:nvSpPr>
                <p:cNvPr id="38" name="AutoShape 77"/>
                <p:cNvSpPr>
                  <a:spLocks noChangeAspect="1" noChangeArrowheads="1"/>
                </p:cNvSpPr>
                <p:nvPr/>
              </p:nvSpPr>
              <p:spPr bwMode="auto">
                <a:xfrm rot="10800000">
                  <a:off x="3532392" y="5582510"/>
                  <a:ext cx="223030" cy="241309"/>
                </a:xfrm>
                <a:prstGeom prst="upArrow">
                  <a:avLst>
                    <a:gd name="adj1" fmla="val 50000"/>
                    <a:gd name="adj2" fmla="val 27273"/>
                  </a:avLst>
                </a:prstGeom>
                <a:solidFill>
                  <a:srgbClr val="FF0000">
                    <a:alpha val="50195"/>
                  </a:srgbClr>
                </a:solidFill>
                <a:ln w="25400">
                  <a:solidFill>
                    <a:srgbClr val="000000"/>
                  </a:solidFill>
                  <a:miter lim="800000"/>
                  <a:headEnd/>
                  <a:tailEnd/>
                </a:ln>
              </p:spPr>
              <p:txBody>
                <a:bodyPr rot="10800000" vert="eaVert" anchor="ctr"/>
                <a:lstStyle>
                  <a:lvl1pPr eaLnBrk="0" hangingPunct="0">
                    <a:spcBef>
                      <a:spcPct val="20000"/>
                    </a:spcBef>
                    <a:buClr>
                      <a:srgbClr val="FF0000"/>
                    </a:buClr>
                    <a:buFont typeface="Wingdings 2" pitchFamily="18" charset="2"/>
                    <a:buChar char="?"/>
                    <a:defRPr sz="2400">
                      <a:solidFill>
                        <a:schemeClr val="tx1"/>
                      </a:solidFill>
                      <a:latin typeface="Calibri" pitchFamily="34" charset="0"/>
                      <a:ea typeface="Calibri" pitchFamily="34" charset="0"/>
                      <a:cs typeface="Calibri" pitchFamily="34" charset="0"/>
                    </a:defRPr>
                  </a:lvl1pPr>
                  <a:lvl2pPr marL="742950" indent="-285750" eaLnBrk="0" hangingPunct="0">
                    <a:spcBef>
                      <a:spcPct val="20000"/>
                    </a:spcBef>
                    <a:buClr>
                      <a:srgbClr val="0000FF"/>
                    </a:buClr>
                    <a:buFont typeface="Wingdings" pitchFamily="2" charset="2"/>
                    <a:buChar char="Ø"/>
                    <a:defRPr sz="2400">
                      <a:solidFill>
                        <a:schemeClr val="tx1"/>
                      </a:solidFill>
                      <a:latin typeface="Calibri" pitchFamily="34" charset="0"/>
                      <a:ea typeface="Calibri" pitchFamily="34" charset="0"/>
                      <a:cs typeface="Calibri" pitchFamily="34" charset="0"/>
                    </a:defRPr>
                  </a:lvl2pPr>
                  <a:lvl3pPr marL="1143000" indent="-228600" eaLnBrk="0" hangingPunct="0">
                    <a:spcBef>
                      <a:spcPct val="20000"/>
                    </a:spcBef>
                    <a:buClr>
                      <a:srgbClr val="FF0000"/>
                    </a:buClr>
                    <a:buFont typeface="Wingdings 3" pitchFamily="18" charset="2"/>
                    <a:buChar char="c"/>
                    <a:defRPr sz="2000">
                      <a:solidFill>
                        <a:schemeClr val="tx1"/>
                      </a:solidFill>
                      <a:latin typeface="Calibri" pitchFamily="34" charset="0"/>
                      <a:ea typeface="Calibri" pitchFamily="34" charset="0"/>
                      <a:cs typeface="Calibri" pitchFamily="34" charset="0"/>
                    </a:defRPr>
                  </a:lvl3pPr>
                  <a:lvl4pPr marL="1600200" indent="-228600" eaLnBrk="0" hangingPunct="0">
                    <a:spcBef>
                      <a:spcPct val="20000"/>
                    </a:spcBef>
                    <a:buChar char="–"/>
                    <a:defRPr sz="2000">
                      <a:solidFill>
                        <a:schemeClr val="tx1"/>
                      </a:solidFill>
                      <a:latin typeface="Calibri" pitchFamily="34" charset="0"/>
                      <a:ea typeface="Calibri" pitchFamily="34" charset="0"/>
                      <a:cs typeface="Calibri" pitchFamily="34" charset="0"/>
                    </a:defRPr>
                  </a:lvl4pPr>
                  <a:lvl5pPr marL="2057400" indent="-228600" eaLnBrk="0" hangingPunct="0">
                    <a:spcBef>
                      <a:spcPct val="20000"/>
                    </a:spcBef>
                    <a:buChar char="»"/>
                    <a:defRPr sz="2000">
                      <a:solidFill>
                        <a:schemeClr val="tx1"/>
                      </a:solidFill>
                      <a:latin typeface="Calibri" pitchFamily="34" charset="0"/>
                      <a:ea typeface="Calibri" pitchFamily="34" charset="0"/>
                      <a:cs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9pPr>
                </a:lstStyle>
                <a:p>
                  <a:pPr eaLnBrk="1" hangingPunct="1">
                    <a:spcBef>
                      <a:spcPct val="0"/>
                    </a:spcBef>
                    <a:buClrTx/>
                    <a:buFontTx/>
                    <a:buNone/>
                  </a:pPr>
                  <a:endParaRPr lang="zh-CN" altLang="en-US" sz="1800">
                    <a:solidFill>
                      <a:srgbClr val="000000"/>
                    </a:solidFill>
                    <a:latin typeface="Arial" pitchFamily="34" charset="0"/>
                    <a:ea typeface="SimSun" pitchFamily="2" charset="-122"/>
                  </a:endParaRPr>
                </a:p>
              </p:txBody>
            </p:sp>
            <p:sp>
              <p:nvSpPr>
                <p:cNvPr id="39" name="Rectangle 78"/>
                <p:cNvSpPr>
                  <a:spLocks noChangeAspect="1" noChangeArrowheads="1"/>
                </p:cNvSpPr>
                <p:nvPr/>
              </p:nvSpPr>
              <p:spPr bwMode="auto">
                <a:xfrm>
                  <a:off x="2317556" y="4939019"/>
                  <a:ext cx="892119" cy="963561"/>
                </a:xfrm>
                <a:prstGeom prst="rect">
                  <a:avLst/>
                </a:prstGeom>
                <a:solidFill>
                  <a:srgbClr val="FF9900">
                    <a:alpha val="50195"/>
                  </a:srgbClr>
                </a:solidFill>
                <a:ln w="19050">
                  <a:solidFill>
                    <a:srgbClr val="000000"/>
                  </a:solidFill>
                  <a:miter lim="800000"/>
                  <a:headEnd/>
                  <a:tailEnd/>
                </a:ln>
              </p:spPr>
              <p:txBody>
                <a:bodyPr anchor="ctr"/>
                <a:lstStyle>
                  <a:lvl1pPr eaLnBrk="0" hangingPunct="0">
                    <a:spcBef>
                      <a:spcPct val="20000"/>
                    </a:spcBef>
                    <a:buClr>
                      <a:srgbClr val="FF0000"/>
                    </a:buClr>
                    <a:buFont typeface="Wingdings 2" pitchFamily="18" charset="2"/>
                    <a:buChar char="?"/>
                    <a:defRPr sz="2400">
                      <a:solidFill>
                        <a:schemeClr val="tx1"/>
                      </a:solidFill>
                      <a:latin typeface="Calibri" pitchFamily="34" charset="0"/>
                      <a:ea typeface="Calibri" pitchFamily="34" charset="0"/>
                      <a:cs typeface="Calibri" pitchFamily="34" charset="0"/>
                    </a:defRPr>
                  </a:lvl1pPr>
                  <a:lvl2pPr marL="742950" indent="-285750" eaLnBrk="0" hangingPunct="0">
                    <a:spcBef>
                      <a:spcPct val="20000"/>
                    </a:spcBef>
                    <a:buClr>
                      <a:srgbClr val="0000FF"/>
                    </a:buClr>
                    <a:buFont typeface="Wingdings" pitchFamily="2" charset="2"/>
                    <a:buChar char="Ø"/>
                    <a:defRPr sz="2400">
                      <a:solidFill>
                        <a:schemeClr val="tx1"/>
                      </a:solidFill>
                      <a:latin typeface="Calibri" pitchFamily="34" charset="0"/>
                      <a:ea typeface="Calibri" pitchFamily="34" charset="0"/>
                      <a:cs typeface="Calibri" pitchFamily="34" charset="0"/>
                    </a:defRPr>
                  </a:lvl2pPr>
                  <a:lvl3pPr marL="1143000" indent="-228600" eaLnBrk="0" hangingPunct="0">
                    <a:spcBef>
                      <a:spcPct val="20000"/>
                    </a:spcBef>
                    <a:buClr>
                      <a:srgbClr val="FF0000"/>
                    </a:buClr>
                    <a:buFont typeface="Wingdings 3" pitchFamily="18" charset="2"/>
                    <a:buChar char="c"/>
                    <a:defRPr sz="2000">
                      <a:solidFill>
                        <a:schemeClr val="tx1"/>
                      </a:solidFill>
                      <a:latin typeface="Calibri" pitchFamily="34" charset="0"/>
                      <a:ea typeface="Calibri" pitchFamily="34" charset="0"/>
                      <a:cs typeface="Calibri" pitchFamily="34" charset="0"/>
                    </a:defRPr>
                  </a:lvl3pPr>
                  <a:lvl4pPr marL="1600200" indent="-228600" eaLnBrk="0" hangingPunct="0">
                    <a:spcBef>
                      <a:spcPct val="20000"/>
                    </a:spcBef>
                    <a:buChar char="–"/>
                    <a:defRPr sz="2000">
                      <a:solidFill>
                        <a:schemeClr val="tx1"/>
                      </a:solidFill>
                      <a:latin typeface="Calibri" pitchFamily="34" charset="0"/>
                      <a:ea typeface="Calibri" pitchFamily="34" charset="0"/>
                      <a:cs typeface="Calibri" pitchFamily="34" charset="0"/>
                    </a:defRPr>
                  </a:lvl4pPr>
                  <a:lvl5pPr marL="2057400" indent="-228600" eaLnBrk="0" hangingPunct="0">
                    <a:spcBef>
                      <a:spcPct val="20000"/>
                    </a:spcBef>
                    <a:buChar char="»"/>
                    <a:defRPr sz="2000">
                      <a:solidFill>
                        <a:schemeClr val="tx1"/>
                      </a:solidFill>
                      <a:latin typeface="Calibri" pitchFamily="34" charset="0"/>
                      <a:ea typeface="Calibri" pitchFamily="34" charset="0"/>
                      <a:cs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9pPr>
                </a:lstStyle>
                <a:p>
                  <a:pPr eaLnBrk="1" hangingPunct="1">
                    <a:spcBef>
                      <a:spcPct val="0"/>
                    </a:spcBef>
                    <a:buClrTx/>
                    <a:buFontTx/>
                    <a:buNone/>
                  </a:pPr>
                  <a:endParaRPr lang="zh-CN" altLang="en-US" sz="1800">
                    <a:solidFill>
                      <a:srgbClr val="000000"/>
                    </a:solidFill>
                    <a:latin typeface="Arial" pitchFamily="34" charset="0"/>
                    <a:ea typeface="SimSun" pitchFamily="2" charset="-122"/>
                  </a:endParaRPr>
                </a:p>
              </p:txBody>
            </p:sp>
            <p:sp>
              <p:nvSpPr>
                <p:cNvPr id="40" name="Text Box 79"/>
                <p:cNvSpPr txBox="1">
                  <a:spLocks noChangeAspect="1" noChangeArrowheads="1"/>
                </p:cNvSpPr>
                <p:nvPr/>
              </p:nvSpPr>
              <p:spPr bwMode="auto">
                <a:xfrm>
                  <a:off x="2412174" y="5349579"/>
                  <a:ext cx="680917" cy="211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238" tIns="36119" rIns="72238" bIns="36119"/>
                <a:lstStyle>
                  <a:lvl1pPr eaLnBrk="0" hangingPunct="0">
                    <a:spcBef>
                      <a:spcPct val="20000"/>
                    </a:spcBef>
                    <a:buClr>
                      <a:srgbClr val="FF0000"/>
                    </a:buClr>
                    <a:buFont typeface="Wingdings 2" pitchFamily="18" charset="2"/>
                    <a:buChar char="?"/>
                    <a:defRPr sz="2400">
                      <a:solidFill>
                        <a:schemeClr val="tx1"/>
                      </a:solidFill>
                      <a:latin typeface="Calibri" pitchFamily="34" charset="0"/>
                      <a:ea typeface="Calibri" pitchFamily="34" charset="0"/>
                      <a:cs typeface="Calibri" pitchFamily="34" charset="0"/>
                    </a:defRPr>
                  </a:lvl1pPr>
                  <a:lvl2pPr marL="742950" indent="-285750" eaLnBrk="0" hangingPunct="0">
                    <a:spcBef>
                      <a:spcPct val="20000"/>
                    </a:spcBef>
                    <a:buClr>
                      <a:srgbClr val="0000FF"/>
                    </a:buClr>
                    <a:buFont typeface="Wingdings" pitchFamily="2" charset="2"/>
                    <a:buChar char="Ø"/>
                    <a:defRPr sz="2400">
                      <a:solidFill>
                        <a:schemeClr val="tx1"/>
                      </a:solidFill>
                      <a:latin typeface="Calibri" pitchFamily="34" charset="0"/>
                      <a:ea typeface="Calibri" pitchFamily="34" charset="0"/>
                      <a:cs typeface="Calibri" pitchFamily="34" charset="0"/>
                    </a:defRPr>
                  </a:lvl2pPr>
                  <a:lvl3pPr marL="1143000" indent="-228600" eaLnBrk="0" hangingPunct="0">
                    <a:spcBef>
                      <a:spcPct val="20000"/>
                    </a:spcBef>
                    <a:buClr>
                      <a:srgbClr val="FF0000"/>
                    </a:buClr>
                    <a:buFont typeface="Wingdings 3" pitchFamily="18" charset="2"/>
                    <a:buChar char="c"/>
                    <a:defRPr sz="2000">
                      <a:solidFill>
                        <a:schemeClr val="tx1"/>
                      </a:solidFill>
                      <a:latin typeface="Calibri" pitchFamily="34" charset="0"/>
                      <a:ea typeface="Calibri" pitchFamily="34" charset="0"/>
                      <a:cs typeface="Calibri" pitchFamily="34" charset="0"/>
                    </a:defRPr>
                  </a:lvl3pPr>
                  <a:lvl4pPr marL="1600200" indent="-228600" eaLnBrk="0" hangingPunct="0">
                    <a:spcBef>
                      <a:spcPct val="20000"/>
                    </a:spcBef>
                    <a:buChar char="–"/>
                    <a:defRPr sz="2000">
                      <a:solidFill>
                        <a:schemeClr val="tx1"/>
                      </a:solidFill>
                      <a:latin typeface="Calibri" pitchFamily="34" charset="0"/>
                      <a:ea typeface="Calibri" pitchFamily="34" charset="0"/>
                      <a:cs typeface="Calibri" pitchFamily="34" charset="0"/>
                    </a:defRPr>
                  </a:lvl4pPr>
                  <a:lvl5pPr marL="2057400" indent="-228600" eaLnBrk="0" hangingPunct="0">
                    <a:spcBef>
                      <a:spcPct val="20000"/>
                    </a:spcBef>
                    <a:buChar char="»"/>
                    <a:defRPr sz="2000">
                      <a:solidFill>
                        <a:schemeClr val="tx1"/>
                      </a:solidFill>
                      <a:latin typeface="Calibri" pitchFamily="34" charset="0"/>
                      <a:ea typeface="Calibri" pitchFamily="34" charset="0"/>
                      <a:cs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9pPr>
                </a:lstStyle>
                <a:p>
                  <a:pPr eaLnBrk="1" hangingPunct="1">
                    <a:spcBef>
                      <a:spcPct val="0"/>
                    </a:spcBef>
                    <a:buClrTx/>
                    <a:buFontTx/>
                    <a:buNone/>
                  </a:pPr>
                  <a:r>
                    <a:rPr lang="en-US" altLang="ko-KR" sz="1000" b="1">
                      <a:solidFill>
                        <a:srgbClr val="000000"/>
                      </a:solidFill>
                      <a:latin typeface="Arial" pitchFamily="34" charset="0"/>
                      <a:ea typeface="Batang" pitchFamily="18" charset="-127"/>
                    </a:rPr>
                    <a:t>Phase 1</a:t>
                  </a:r>
                  <a:endParaRPr lang="en-US" altLang="zh-CN" sz="1000">
                    <a:solidFill>
                      <a:srgbClr val="000000"/>
                    </a:solidFill>
                    <a:latin typeface="Arial" pitchFamily="34" charset="0"/>
                    <a:ea typeface="SimSun" pitchFamily="2" charset="-122"/>
                  </a:endParaRPr>
                </a:p>
              </p:txBody>
            </p:sp>
            <p:sp>
              <p:nvSpPr>
                <p:cNvPr id="41" name="AutoShape 80"/>
                <p:cNvSpPr>
                  <a:spLocks noChangeAspect="1" noChangeArrowheads="1"/>
                </p:cNvSpPr>
                <p:nvPr/>
              </p:nvSpPr>
              <p:spPr bwMode="auto">
                <a:xfrm rot="10800000">
                  <a:off x="2641963" y="5019455"/>
                  <a:ext cx="223030" cy="239633"/>
                </a:xfrm>
                <a:prstGeom prst="upArrow">
                  <a:avLst>
                    <a:gd name="adj1" fmla="val 50000"/>
                    <a:gd name="adj2" fmla="val 27083"/>
                  </a:avLst>
                </a:prstGeom>
                <a:solidFill>
                  <a:srgbClr val="FF0000">
                    <a:alpha val="50195"/>
                  </a:srgbClr>
                </a:solidFill>
                <a:ln w="25400">
                  <a:solidFill>
                    <a:srgbClr val="000000"/>
                  </a:solidFill>
                  <a:miter lim="800000"/>
                  <a:headEnd/>
                  <a:tailEnd/>
                </a:ln>
              </p:spPr>
              <p:txBody>
                <a:bodyPr rot="10800000" vert="eaVert" anchor="ctr"/>
                <a:lstStyle>
                  <a:lvl1pPr eaLnBrk="0" hangingPunct="0">
                    <a:spcBef>
                      <a:spcPct val="20000"/>
                    </a:spcBef>
                    <a:buClr>
                      <a:srgbClr val="FF0000"/>
                    </a:buClr>
                    <a:buFont typeface="Wingdings 2" pitchFamily="18" charset="2"/>
                    <a:buChar char="?"/>
                    <a:defRPr sz="2400">
                      <a:solidFill>
                        <a:schemeClr val="tx1"/>
                      </a:solidFill>
                      <a:latin typeface="Calibri" pitchFamily="34" charset="0"/>
                      <a:ea typeface="Calibri" pitchFamily="34" charset="0"/>
                      <a:cs typeface="Calibri" pitchFamily="34" charset="0"/>
                    </a:defRPr>
                  </a:lvl1pPr>
                  <a:lvl2pPr marL="742950" indent="-285750" eaLnBrk="0" hangingPunct="0">
                    <a:spcBef>
                      <a:spcPct val="20000"/>
                    </a:spcBef>
                    <a:buClr>
                      <a:srgbClr val="0000FF"/>
                    </a:buClr>
                    <a:buFont typeface="Wingdings" pitchFamily="2" charset="2"/>
                    <a:buChar char="Ø"/>
                    <a:defRPr sz="2400">
                      <a:solidFill>
                        <a:schemeClr val="tx1"/>
                      </a:solidFill>
                      <a:latin typeface="Calibri" pitchFamily="34" charset="0"/>
                      <a:ea typeface="Calibri" pitchFamily="34" charset="0"/>
                      <a:cs typeface="Calibri" pitchFamily="34" charset="0"/>
                    </a:defRPr>
                  </a:lvl2pPr>
                  <a:lvl3pPr marL="1143000" indent="-228600" eaLnBrk="0" hangingPunct="0">
                    <a:spcBef>
                      <a:spcPct val="20000"/>
                    </a:spcBef>
                    <a:buClr>
                      <a:srgbClr val="FF0000"/>
                    </a:buClr>
                    <a:buFont typeface="Wingdings 3" pitchFamily="18" charset="2"/>
                    <a:buChar char="c"/>
                    <a:defRPr sz="2000">
                      <a:solidFill>
                        <a:schemeClr val="tx1"/>
                      </a:solidFill>
                      <a:latin typeface="Calibri" pitchFamily="34" charset="0"/>
                      <a:ea typeface="Calibri" pitchFamily="34" charset="0"/>
                      <a:cs typeface="Calibri" pitchFamily="34" charset="0"/>
                    </a:defRPr>
                  </a:lvl3pPr>
                  <a:lvl4pPr marL="1600200" indent="-228600" eaLnBrk="0" hangingPunct="0">
                    <a:spcBef>
                      <a:spcPct val="20000"/>
                    </a:spcBef>
                    <a:buChar char="–"/>
                    <a:defRPr sz="2000">
                      <a:solidFill>
                        <a:schemeClr val="tx1"/>
                      </a:solidFill>
                      <a:latin typeface="Calibri" pitchFamily="34" charset="0"/>
                      <a:ea typeface="Calibri" pitchFamily="34" charset="0"/>
                      <a:cs typeface="Calibri" pitchFamily="34" charset="0"/>
                    </a:defRPr>
                  </a:lvl4pPr>
                  <a:lvl5pPr marL="2057400" indent="-228600" eaLnBrk="0" hangingPunct="0">
                    <a:spcBef>
                      <a:spcPct val="20000"/>
                    </a:spcBef>
                    <a:buChar char="»"/>
                    <a:defRPr sz="2000">
                      <a:solidFill>
                        <a:schemeClr val="tx1"/>
                      </a:solidFill>
                      <a:latin typeface="Calibri" pitchFamily="34" charset="0"/>
                      <a:ea typeface="Calibri" pitchFamily="34" charset="0"/>
                      <a:cs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9pPr>
                </a:lstStyle>
                <a:p>
                  <a:pPr eaLnBrk="1" hangingPunct="1">
                    <a:spcBef>
                      <a:spcPct val="0"/>
                    </a:spcBef>
                    <a:buClrTx/>
                    <a:buFontTx/>
                    <a:buNone/>
                  </a:pPr>
                  <a:endParaRPr lang="zh-CN" altLang="en-US" sz="1800">
                    <a:solidFill>
                      <a:srgbClr val="000000"/>
                    </a:solidFill>
                    <a:latin typeface="Arial" pitchFamily="34" charset="0"/>
                    <a:ea typeface="SimSun" pitchFamily="2" charset="-122"/>
                  </a:endParaRPr>
                </a:p>
              </p:txBody>
            </p:sp>
            <p:sp>
              <p:nvSpPr>
                <p:cNvPr id="42" name="AutoShape 81"/>
                <p:cNvSpPr>
                  <a:spLocks noChangeAspect="1" noChangeArrowheads="1"/>
                </p:cNvSpPr>
                <p:nvPr/>
              </p:nvSpPr>
              <p:spPr bwMode="auto">
                <a:xfrm>
                  <a:off x="2641963" y="5582510"/>
                  <a:ext cx="223030" cy="241309"/>
                </a:xfrm>
                <a:prstGeom prst="upArrow">
                  <a:avLst>
                    <a:gd name="adj1" fmla="val 50000"/>
                    <a:gd name="adj2" fmla="val 27273"/>
                  </a:avLst>
                </a:prstGeom>
                <a:solidFill>
                  <a:srgbClr val="FF0000">
                    <a:alpha val="50195"/>
                  </a:srgbClr>
                </a:solidFill>
                <a:ln w="25400">
                  <a:solidFill>
                    <a:srgbClr val="000000"/>
                  </a:solidFill>
                  <a:miter lim="800000"/>
                  <a:headEnd/>
                  <a:tailEnd/>
                </a:ln>
              </p:spPr>
              <p:txBody>
                <a:bodyPr vert="eaVert" anchor="ctr"/>
                <a:lstStyle>
                  <a:lvl1pPr eaLnBrk="0" hangingPunct="0">
                    <a:spcBef>
                      <a:spcPct val="20000"/>
                    </a:spcBef>
                    <a:buClr>
                      <a:srgbClr val="FF0000"/>
                    </a:buClr>
                    <a:buFont typeface="Wingdings 2" pitchFamily="18" charset="2"/>
                    <a:buChar char="?"/>
                    <a:defRPr sz="2400">
                      <a:solidFill>
                        <a:schemeClr val="tx1"/>
                      </a:solidFill>
                      <a:latin typeface="Calibri" pitchFamily="34" charset="0"/>
                      <a:ea typeface="Calibri" pitchFamily="34" charset="0"/>
                      <a:cs typeface="Calibri" pitchFamily="34" charset="0"/>
                    </a:defRPr>
                  </a:lvl1pPr>
                  <a:lvl2pPr marL="742950" indent="-285750" eaLnBrk="0" hangingPunct="0">
                    <a:spcBef>
                      <a:spcPct val="20000"/>
                    </a:spcBef>
                    <a:buClr>
                      <a:srgbClr val="0000FF"/>
                    </a:buClr>
                    <a:buFont typeface="Wingdings" pitchFamily="2" charset="2"/>
                    <a:buChar char="Ø"/>
                    <a:defRPr sz="2400">
                      <a:solidFill>
                        <a:schemeClr val="tx1"/>
                      </a:solidFill>
                      <a:latin typeface="Calibri" pitchFamily="34" charset="0"/>
                      <a:ea typeface="Calibri" pitchFamily="34" charset="0"/>
                      <a:cs typeface="Calibri" pitchFamily="34" charset="0"/>
                    </a:defRPr>
                  </a:lvl2pPr>
                  <a:lvl3pPr marL="1143000" indent="-228600" eaLnBrk="0" hangingPunct="0">
                    <a:spcBef>
                      <a:spcPct val="20000"/>
                    </a:spcBef>
                    <a:buClr>
                      <a:srgbClr val="FF0000"/>
                    </a:buClr>
                    <a:buFont typeface="Wingdings 3" pitchFamily="18" charset="2"/>
                    <a:buChar char="c"/>
                    <a:defRPr sz="2000">
                      <a:solidFill>
                        <a:schemeClr val="tx1"/>
                      </a:solidFill>
                      <a:latin typeface="Calibri" pitchFamily="34" charset="0"/>
                      <a:ea typeface="Calibri" pitchFamily="34" charset="0"/>
                      <a:cs typeface="Calibri" pitchFamily="34" charset="0"/>
                    </a:defRPr>
                  </a:lvl3pPr>
                  <a:lvl4pPr marL="1600200" indent="-228600" eaLnBrk="0" hangingPunct="0">
                    <a:spcBef>
                      <a:spcPct val="20000"/>
                    </a:spcBef>
                    <a:buChar char="–"/>
                    <a:defRPr sz="2000">
                      <a:solidFill>
                        <a:schemeClr val="tx1"/>
                      </a:solidFill>
                      <a:latin typeface="Calibri" pitchFamily="34" charset="0"/>
                      <a:ea typeface="Calibri" pitchFamily="34" charset="0"/>
                      <a:cs typeface="Calibri" pitchFamily="34" charset="0"/>
                    </a:defRPr>
                  </a:lvl4pPr>
                  <a:lvl5pPr marL="2057400" indent="-228600" eaLnBrk="0" hangingPunct="0">
                    <a:spcBef>
                      <a:spcPct val="20000"/>
                    </a:spcBef>
                    <a:buChar char="»"/>
                    <a:defRPr sz="2000">
                      <a:solidFill>
                        <a:schemeClr val="tx1"/>
                      </a:solidFill>
                      <a:latin typeface="Calibri" pitchFamily="34" charset="0"/>
                      <a:ea typeface="Calibri" pitchFamily="34" charset="0"/>
                      <a:cs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9pPr>
                </a:lstStyle>
                <a:p>
                  <a:pPr eaLnBrk="1" hangingPunct="1">
                    <a:spcBef>
                      <a:spcPct val="0"/>
                    </a:spcBef>
                    <a:buClrTx/>
                    <a:buFontTx/>
                    <a:buNone/>
                  </a:pPr>
                  <a:endParaRPr lang="zh-CN" altLang="en-US" sz="1800">
                    <a:solidFill>
                      <a:srgbClr val="000000"/>
                    </a:solidFill>
                    <a:latin typeface="Arial" pitchFamily="34" charset="0"/>
                    <a:ea typeface="SimSun" pitchFamily="2" charset="-122"/>
                  </a:endParaRPr>
                </a:p>
              </p:txBody>
            </p:sp>
          </p:grpSp>
        </p:grpSp>
        <p:sp>
          <p:nvSpPr>
            <p:cNvPr id="29" name="Rectangle 28"/>
            <p:cNvSpPr/>
            <p:nvPr/>
          </p:nvSpPr>
          <p:spPr>
            <a:xfrm>
              <a:off x="0" y="4038600"/>
              <a:ext cx="3214756" cy="523220"/>
            </a:xfrm>
            <a:prstGeom prst="rect">
              <a:avLst/>
            </a:prstGeom>
          </p:spPr>
          <p:txBody>
            <a:bodyPr wrap="square">
              <a:spAutoFit/>
            </a:bodyPr>
            <a:lstStyle/>
            <a:p>
              <a:pPr>
                <a:spcBef>
                  <a:spcPct val="0"/>
                </a:spcBef>
              </a:pPr>
              <a:r>
                <a:rPr lang="en-US" altLang="en-US" sz="1400" dirty="0">
                  <a:solidFill>
                    <a:schemeClr val="bg1"/>
                  </a:solidFill>
                </a:rPr>
                <a:t>Vertically aligned </a:t>
              </a:r>
              <a:r>
                <a:rPr lang="en-US" altLang="en-US" sz="1400" dirty="0" err="1" smtClean="0">
                  <a:solidFill>
                    <a:schemeClr val="bg1"/>
                  </a:solidFill>
                </a:rPr>
                <a:t>nanocomposite</a:t>
              </a:r>
              <a:r>
                <a:rPr lang="en-US" altLang="en-US" sz="1400" dirty="0" smtClean="0">
                  <a:solidFill>
                    <a:schemeClr val="bg1"/>
                  </a:solidFill>
                </a:rPr>
                <a:t>: switch from </a:t>
              </a:r>
              <a:r>
                <a:rPr lang="en-US" altLang="en-US" sz="1400" dirty="0">
                  <a:solidFill>
                    <a:schemeClr val="bg1"/>
                  </a:solidFill>
                </a:rPr>
                <a:t>lateral </a:t>
              </a:r>
              <a:r>
                <a:rPr lang="en-US" altLang="en-US" sz="1400" dirty="0" smtClean="0">
                  <a:solidFill>
                    <a:schemeClr val="bg1"/>
                  </a:solidFill>
                </a:rPr>
                <a:t>to </a:t>
              </a:r>
              <a:r>
                <a:rPr lang="en-US" altLang="en-US" sz="1400" dirty="0">
                  <a:solidFill>
                    <a:schemeClr val="bg1"/>
                  </a:solidFill>
                </a:rPr>
                <a:t>vertical </a:t>
              </a:r>
              <a:r>
                <a:rPr lang="en-US" altLang="en-US" sz="1400" dirty="0" smtClean="0">
                  <a:solidFill>
                    <a:schemeClr val="bg1"/>
                  </a:solidFill>
                </a:rPr>
                <a:t>strain.</a:t>
              </a:r>
              <a:endParaRPr lang="en-US" altLang="en-US" sz="1400" dirty="0">
                <a:solidFill>
                  <a:schemeClr val="bg1"/>
                </a:solidFill>
              </a:endParaRPr>
            </a:p>
          </p:txBody>
        </p:sp>
      </p:grpSp>
      <p:sp>
        <p:nvSpPr>
          <p:cNvPr id="88" name="Text Box 9"/>
          <p:cNvSpPr txBox="1">
            <a:spLocks noChangeArrowheads="1"/>
          </p:cNvSpPr>
          <p:nvPr/>
        </p:nvSpPr>
        <p:spPr bwMode="auto">
          <a:xfrm>
            <a:off x="0" y="5791200"/>
            <a:ext cx="4423171" cy="523220"/>
          </a:xfrm>
          <a:prstGeom prst="rect">
            <a:avLst/>
          </a:prstGeom>
          <a:solidFill>
            <a:schemeClr val="bg1"/>
          </a:solidFill>
          <a:ln>
            <a:noFill/>
          </a:ln>
          <a:extLst/>
        </p:spPr>
        <p:txBody>
          <a:bodyPr wrap="square">
            <a:spAutoFit/>
          </a:bodyPr>
          <a:lstStyle>
            <a:lvl1pPr eaLnBrk="0" hangingPunct="0">
              <a:spcBef>
                <a:spcPct val="20000"/>
              </a:spcBef>
              <a:buClr>
                <a:srgbClr val="FF0000"/>
              </a:buClr>
              <a:buFont typeface="Wingdings 2" pitchFamily="18" charset="2"/>
              <a:buChar char="?"/>
              <a:defRPr sz="2400">
                <a:solidFill>
                  <a:schemeClr val="tx1"/>
                </a:solidFill>
                <a:latin typeface="Calibri" pitchFamily="34" charset="0"/>
                <a:ea typeface="Calibri" pitchFamily="34" charset="0"/>
                <a:cs typeface="Calibri" pitchFamily="34" charset="0"/>
              </a:defRPr>
            </a:lvl1pPr>
            <a:lvl2pPr marL="742950" indent="-285750" eaLnBrk="0" hangingPunct="0">
              <a:spcBef>
                <a:spcPct val="20000"/>
              </a:spcBef>
              <a:buClr>
                <a:srgbClr val="0000FF"/>
              </a:buClr>
              <a:buFont typeface="Wingdings" pitchFamily="2" charset="2"/>
              <a:buChar char="Ø"/>
              <a:defRPr sz="2400">
                <a:solidFill>
                  <a:schemeClr val="tx1"/>
                </a:solidFill>
                <a:latin typeface="Calibri" pitchFamily="34" charset="0"/>
                <a:ea typeface="Calibri" pitchFamily="34" charset="0"/>
                <a:cs typeface="Calibri" pitchFamily="34" charset="0"/>
              </a:defRPr>
            </a:lvl2pPr>
            <a:lvl3pPr marL="1143000" indent="-228600" eaLnBrk="0" hangingPunct="0">
              <a:spcBef>
                <a:spcPct val="20000"/>
              </a:spcBef>
              <a:buClr>
                <a:srgbClr val="FF0000"/>
              </a:buClr>
              <a:buFont typeface="Wingdings 3" pitchFamily="18" charset="2"/>
              <a:buChar char="c"/>
              <a:defRPr sz="2000">
                <a:solidFill>
                  <a:schemeClr val="tx1"/>
                </a:solidFill>
                <a:latin typeface="Calibri" pitchFamily="34" charset="0"/>
                <a:ea typeface="Calibri" pitchFamily="34" charset="0"/>
                <a:cs typeface="Calibri" pitchFamily="34" charset="0"/>
              </a:defRPr>
            </a:lvl3pPr>
            <a:lvl4pPr marL="1600200" indent="-228600" eaLnBrk="0" hangingPunct="0">
              <a:spcBef>
                <a:spcPct val="20000"/>
              </a:spcBef>
              <a:buChar char="–"/>
              <a:defRPr sz="2000">
                <a:solidFill>
                  <a:schemeClr val="tx1"/>
                </a:solidFill>
                <a:latin typeface="Calibri" pitchFamily="34" charset="0"/>
                <a:ea typeface="Calibri" pitchFamily="34" charset="0"/>
                <a:cs typeface="Calibri" pitchFamily="34" charset="0"/>
              </a:defRPr>
            </a:lvl4pPr>
            <a:lvl5pPr marL="2057400" indent="-228600" eaLnBrk="0" hangingPunct="0">
              <a:spcBef>
                <a:spcPct val="20000"/>
              </a:spcBef>
              <a:buChar char="»"/>
              <a:defRPr sz="2000">
                <a:solidFill>
                  <a:schemeClr val="tx1"/>
                </a:solidFill>
                <a:latin typeface="Calibri" pitchFamily="34" charset="0"/>
                <a:ea typeface="Calibri" pitchFamily="34" charset="0"/>
                <a:cs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9pPr>
          </a:lstStyle>
          <a:p>
            <a:pPr eaLnBrk="1" hangingPunct="1">
              <a:spcBef>
                <a:spcPct val="0"/>
              </a:spcBef>
              <a:buClrTx/>
              <a:buFontTx/>
              <a:buNone/>
            </a:pPr>
            <a:r>
              <a:rPr lang="en-US" altLang="ko-KR" sz="1400" dirty="0" smtClean="0">
                <a:latin typeface="+mn-lt"/>
                <a:ea typeface="Arial Unicode MS" pitchFamily="34" charset="-128"/>
                <a:cs typeface="Arial Unicode MS" pitchFamily="34" charset="-128"/>
              </a:rPr>
              <a:t>J. Driscoll</a:t>
            </a:r>
            <a:r>
              <a:rPr lang="en-US" altLang="ko-KR" sz="1400" i="1" dirty="0" smtClean="0">
                <a:latin typeface="+mn-lt"/>
                <a:ea typeface="Arial Unicode MS" pitchFamily="34" charset="-128"/>
                <a:cs typeface="Arial Unicode MS" pitchFamily="34" charset="-128"/>
              </a:rPr>
              <a:t> et al., </a:t>
            </a:r>
            <a:r>
              <a:rPr lang="en-US" altLang="ko-KR" sz="1400" dirty="0" smtClean="0">
                <a:latin typeface="+mn-lt"/>
                <a:ea typeface="Arial Unicode MS" pitchFamily="34" charset="-128"/>
                <a:cs typeface="Arial Unicode MS" pitchFamily="34" charset="-128"/>
              </a:rPr>
              <a:t>Nat</a:t>
            </a:r>
            <a:r>
              <a:rPr lang="en-US" altLang="ko-KR" sz="1400" dirty="0">
                <a:latin typeface="+mn-lt"/>
                <a:ea typeface="Arial Unicode MS" pitchFamily="34" charset="-128"/>
                <a:cs typeface="Arial Unicode MS" pitchFamily="34" charset="-128"/>
              </a:rPr>
              <a:t>. </a:t>
            </a:r>
            <a:r>
              <a:rPr lang="en-US" altLang="ko-KR" sz="1400" dirty="0" smtClean="0">
                <a:latin typeface="+mn-lt"/>
                <a:ea typeface="Arial Unicode MS" pitchFamily="34" charset="-128"/>
                <a:cs typeface="Arial Unicode MS" pitchFamily="34" charset="-128"/>
              </a:rPr>
              <a:t>Mat</a:t>
            </a:r>
            <a:r>
              <a:rPr lang="en-US" altLang="ko-KR" sz="1400" i="1" dirty="0" smtClean="0">
                <a:latin typeface="+mn-lt"/>
                <a:ea typeface="Arial Unicode MS" pitchFamily="34" charset="-128"/>
                <a:cs typeface="Arial Unicode MS" pitchFamily="34" charset="-128"/>
              </a:rPr>
              <a:t>.</a:t>
            </a:r>
            <a:r>
              <a:rPr lang="en-US" altLang="ko-KR" sz="1400" dirty="0" smtClean="0">
                <a:latin typeface="+mn-lt"/>
                <a:ea typeface="Arial Unicode MS" pitchFamily="34" charset="-128"/>
                <a:cs typeface="Arial Unicode MS" pitchFamily="34" charset="-128"/>
              </a:rPr>
              <a:t> </a:t>
            </a:r>
            <a:r>
              <a:rPr lang="en-US" altLang="ko-KR" sz="1400" b="1" dirty="0">
                <a:latin typeface="+mn-lt"/>
                <a:ea typeface="Arial Unicode MS" pitchFamily="34" charset="-128"/>
                <a:cs typeface="Arial Unicode MS" pitchFamily="34" charset="-128"/>
              </a:rPr>
              <a:t>7</a:t>
            </a:r>
            <a:r>
              <a:rPr lang="en-US" altLang="ko-KR" sz="1400" dirty="0">
                <a:latin typeface="+mn-lt"/>
                <a:ea typeface="Arial Unicode MS" pitchFamily="34" charset="-128"/>
                <a:cs typeface="Arial Unicode MS" pitchFamily="34" charset="-128"/>
              </a:rPr>
              <a:t>, 314 (2008</a:t>
            </a:r>
            <a:r>
              <a:rPr lang="en-US" altLang="ko-KR" sz="1400" dirty="0" smtClean="0">
                <a:latin typeface="+mn-lt"/>
                <a:ea typeface="Arial Unicode MS" pitchFamily="34" charset="-128"/>
                <a:cs typeface="Arial Unicode MS" pitchFamily="34" charset="-128"/>
              </a:rPr>
              <a:t>) – 89 citations</a:t>
            </a:r>
          </a:p>
          <a:p>
            <a:pPr eaLnBrk="1" hangingPunct="1">
              <a:spcBef>
                <a:spcPct val="0"/>
              </a:spcBef>
              <a:buClrTx/>
              <a:buFontTx/>
              <a:buNone/>
            </a:pPr>
            <a:r>
              <a:rPr lang="en-US" altLang="ko-KR" sz="1400" dirty="0" smtClean="0">
                <a:latin typeface="+mn-lt"/>
                <a:ea typeface="굴림" pitchFamily="34" charset="-127"/>
              </a:rPr>
              <a:t>S. Harrington</a:t>
            </a:r>
            <a:r>
              <a:rPr lang="en-US" altLang="ko-KR" sz="1400" i="1" dirty="0" smtClean="0">
                <a:latin typeface="+mn-lt"/>
                <a:ea typeface="굴림" pitchFamily="34" charset="-127"/>
              </a:rPr>
              <a:t> et al., Nat</a:t>
            </a:r>
            <a:r>
              <a:rPr lang="en-US" altLang="ko-KR" sz="1400" i="1" dirty="0">
                <a:latin typeface="+mn-lt"/>
                <a:ea typeface="굴림" pitchFamily="34" charset="-127"/>
              </a:rPr>
              <a:t>. </a:t>
            </a:r>
            <a:r>
              <a:rPr lang="en-US" altLang="ko-KR" sz="1400" i="1" dirty="0" smtClean="0">
                <a:latin typeface="+mn-lt"/>
                <a:ea typeface="굴림" pitchFamily="34" charset="-127"/>
              </a:rPr>
              <a:t>Nanotech. </a:t>
            </a:r>
            <a:r>
              <a:rPr lang="en-US" altLang="ko-KR" sz="1400" b="1" dirty="0">
                <a:latin typeface="+mn-lt"/>
                <a:ea typeface="굴림" pitchFamily="34" charset="-127"/>
              </a:rPr>
              <a:t>6</a:t>
            </a:r>
            <a:r>
              <a:rPr lang="en-US" altLang="ko-KR" sz="1400" dirty="0">
                <a:latin typeface="+mn-lt"/>
                <a:ea typeface="굴림" pitchFamily="34" charset="-127"/>
              </a:rPr>
              <a:t>, 491 (2011</a:t>
            </a:r>
            <a:r>
              <a:rPr lang="en-US" altLang="ko-KR" sz="1400" dirty="0" smtClean="0">
                <a:latin typeface="+mn-lt"/>
                <a:ea typeface="굴림" pitchFamily="34" charset="-127"/>
              </a:rPr>
              <a:t>).</a:t>
            </a:r>
            <a:endParaRPr lang="en-US" altLang="ko-KR" sz="1400" dirty="0">
              <a:latin typeface="+mn-lt"/>
              <a:ea typeface="굴림" pitchFamily="34" charset="-127"/>
            </a:endParaRPr>
          </a:p>
        </p:txBody>
      </p:sp>
      <p:sp>
        <p:nvSpPr>
          <p:cNvPr id="86" name="Rectangle 85"/>
          <p:cNvSpPr/>
          <p:nvPr/>
        </p:nvSpPr>
        <p:spPr>
          <a:xfrm>
            <a:off x="4876800" y="4191000"/>
            <a:ext cx="3962400" cy="1508105"/>
          </a:xfrm>
          <a:prstGeom prst="rect">
            <a:avLst/>
          </a:prstGeom>
        </p:spPr>
        <p:txBody>
          <a:bodyPr wrap="square">
            <a:spAutoFit/>
          </a:bodyPr>
          <a:lstStyle/>
          <a:p>
            <a:r>
              <a:rPr lang="en-US" sz="1400" dirty="0" err="1" smtClean="0"/>
              <a:t>NbN</a:t>
            </a:r>
            <a:r>
              <a:rPr lang="en-US" sz="1400" dirty="0" smtClean="0"/>
              <a:t>:</a:t>
            </a:r>
          </a:p>
          <a:p>
            <a:r>
              <a:rPr lang="en-US" sz="1400" dirty="0" smtClean="0"/>
              <a:t>G</a:t>
            </a:r>
            <a:r>
              <a:rPr lang="en-US" sz="1400" dirty="0"/>
              <a:t>. </a:t>
            </a:r>
            <a:r>
              <a:rPr lang="en-US" sz="1400" dirty="0" err="1"/>
              <a:t>Zou</a:t>
            </a:r>
            <a:r>
              <a:rPr lang="en-US" sz="1400" dirty="0"/>
              <a:t>, </a:t>
            </a:r>
            <a:r>
              <a:rPr lang="en-US" sz="1400" i="1" dirty="0"/>
              <a:t>et al</a:t>
            </a:r>
            <a:r>
              <a:rPr lang="en-US" sz="1400" dirty="0"/>
              <a:t>., </a:t>
            </a:r>
            <a:r>
              <a:rPr lang="en-US" sz="1400" i="1" dirty="0"/>
              <a:t>Chem. </a:t>
            </a:r>
            <a:r>
              <a:rPr lang="en-US" sz="1400" i="1" dirty="0" err="1"/>
              <a:t>Commun</a:t>
            </a:r>
            <a:r>
              <a:rPr lang="en-US" sz="1400" i="1" dirty="0"/>
              <a:t>.</a:t>
            </a:r>
            <a:r>
              <a:rPr lang="en-US" sz="1400" dirty="0"/>
              <a:t> </a:t>
            </a:r>
            <a:r>
              <a:rPr lang="en-US" sz="1400" b="1" dirty="0"/>
              <a:t>10</a:t>
            </a:r>
            <a:r>
              <a:rPr lang="en-US" sz="1400" dirty="0"/>
              <a:t>, 6022 (2008</a:t>
            </a:r>
            <a:r>
              <a:rPr lang="en-US" sz="1400" dirty="0" smtClean="0"/>
              <a:t>)</a:t>
            </a:r>
          </a:p>
          <a:p>
            <a:endParaRPr lang="en-US" sz="800" dirty="0"/>
          </a:p>
          <a:p>
            <a:r>
              <a:rPr lang="en-US" sz="1400" dirty="0" err="1" smtClean="0"/>
              <a:t>MoN</a:t>
            </a:r>
            <a:r>
              <a:rPr lang="en-US" sz="1400" dirty="0" smtClean="0"/>
              <a:t>: </a:t>
            </a:r>
          </a:p>
          <a:p>
            <a:r>
              <a:rPr lang="en-US" sz="1400" dirty="0" smtClean="0"/>
              <a:t>Y.Y</a:t>
            </a:r>
            <a:r>
              <a:rPr lang="en-US" sz="1400" dirty="0"/>
              <a:t>. Zhang </a:t>
            </a:r>
            <a:r>
              <a:rPr lang="en-US" sz="1400" i="1" dirty="0"/>
              <a:t>et al</a:t>
            </a:r>
            <a:r>
              <a:rPr lang="en-US" sz="1400" dirty="0"/>
              <a:t>., </a:t>
            </a:r>
            <a:r>
              <a:rPr lang="en-US" sz="1400" i="1" dirty="0"/>
              <a:t>J. Am. Chem. Soc</a:t>
            </a:r>
            <a:r>
              <a:rPr lang="en-US" sz="1400" dirty="0"/>
              <a:t>. </a:t>
            </a:r>
            <a:r>
              <a:rPr lang="en-US" sz="1400" b="1" dirty="0"/>
              <a:t>133</a:t>
            </a:r>
            <a:r>
              <a:rPr lang="en-US" sz="1400" dirty="0"/>
              <a:t>, 20735 (2011); </a:t>
            </a:r>
            <a:endParaRPr lang="en-US" sz="1400" dirty="0" smtClean="0"/>
          </a:p>
          <a:p>
            <a:r>
              <a:rPr lang="en-US" sz="1400" dirty="0" smtClean="0"/>
              <a:t>N</a:t>
            </a:r>
            <a:r>
              <a:rPr lang="en-US" sz="1400" dirty="0"/>
              <a:t>. </a:t>
            </a:r>
            <a:r>
              <a:rPr lang="en-US" sz="1400" dirty="0" err="1"/>
              <a:t>Haberkorn</a:t>
            </a:r>
            <a:r>
              <a:rPr lang="en-US" sz="1400" dirty="0"/>
              <a:t> et al., </a:t>
            </a:r>
            <a:r>
              <a:rPr lang="en-US" sz="1400" i="1" dirty="0" err="1" smtClean="0"/>
              <a:t>SuST</a:t>
            </a:r>
            <a:r>
              <a:rPr lang="en-US" sz="1400" dirty="0" smtClean="0"/>
              <a:t> </a:t>
            </a:r>
            <a:r>
              <a:rPr lang="en-US" sz="1400" b="1" dirty="0"/>
              <a:t>26</a:t>
            </a:r>
            <a:r>
              <a:rPr lang="en-US" sz="1400" dirty="0"/>
              <a:t>, 105023 (2013)]. </a:t>
            </a:r>
          </a:p>
        </p:txBody>
      </p:sp>
      <p:sp>
        <p:nvSpPr>
          <p:cNvPr id="91" name="TextBox 90"/>
          <p:cNvSpPr txBox="1"/>
          <p:nvPr/>
        </p:nvSpPr>
        <p:spPr>
          <a:xfrm>
            <a:off x="4953000" y="3606225"/>
            <a:ext cx="4038600" cy="58477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600" i="1" dirty="0">
                <a:effectLst>
                  <a:outerShdw blurRad="38100" dist="38100" dir="2700000" algn="tl">
                    <a:srgbClr val="000000">
                      <a:alpha val="43137"/>
                    </a:srgbClr>
                  </a:outerShdw>
                </a:effectLst>
              </a:rPr>
              <a:t>Fabrication </a:t>
            </a:r>
            <a:r>
              <a:rPr lang="en-US" sz="1600" i="1" dirty="0" smtClean="0">
                <a:effectLst>
                  <a:outerShdw blurRad="38100" dist="38100" dir="2700000" algn="tl">
                    <a:srgbClr val="000000">
                      <a:alpha val="43137"/>
                    </a:srgbClr>
                  </a:outerShdw>
                </a:effectLst>
              </a:rPr>
              <a:t>&amp; </a:t>
            </a:r>
            <a:r>
              <a:rPr lang="en-US" sz="1600" i="1" dirty="0">
                <a:effectLst>
                  <a:outerShdw blurRad="38100" dist="38100" dir="2700000" algn="tl">
                    <a:srgbClr val="000000">
                      <a:alpha val="43137"/>
                    </a:srgbClr>
                  </a:outerShdw>
                </a:effectLst>
              </a:rPr>
              <a:t>characterization of epitaxial </a:t>
            </a:r>
            <a:r>
              <a:rPr lang="en-US" sz="1600" i="1" dirty="0" smtClean="0">
                <a:effectLst>
                  <a:outerShdw blurRad="38100" dist="38100" dir="2700000" algn="tl">
                    <a:srgbClr val="000000">
                      <a:alpha val="43137"/>
                    </a:srgbClr>
                  </a:outerShdw>
                </a:effectLst>
              </a:rPr>
              <a:t> films of superconducting nitrides</a:t>
            </a:r>
            <a:endParaRPr lang="en-US" sz="16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0197232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5"/>
          <p:cNvSpPr>
            <a:spLocks noChangeArrowheads="1"/>
          </p:cNvSpPr>
          <p:nvPr/>
        </p:nvSpPr>
        <p:spPr bwMode="auto">
          <a:xfrm>
            <a:off x="0" y="0"/>
            <a:ext cx="9144000" cy="523220"/>
          </a:xfrm>
          <a:prstGeom prst="rect">
            <a:avLst/>
          </a:prstGeom>
          <a:noFill/>
          <a:ln w="9525">
            <a:noFill/>
            <a:miter lim="800000"/>
            <a:headEnd/>
            <a:tailEnd/>
          </a:ln>
        </p:spPr>
        <p:txBody>
          <a:bodyPr wrap="square">
            <a:spAutoFit/>
          </a:bodyPr>
          <a:lstStyle/>
          <a:p>
            <a:pPr algn="l" eaLnBrk="0" hangingPunct="0"/>
            <a:r>
              <a:rPr lang="en-US" sz="2800" b="1" dirty="0" smtClean="0"/>
              <a:t>Microscopies </a:t>
            </a:r>
            <a:r>
              <a:rPr lang="en-US" sz="2000" b="1" dirty="0" smtClean="0"/>
              <a:t>– nanoscale spatial characterization and manipulation</a:t>
            </a:r>
            <a:endParaRPr lang="en-US" sz="2000" b="1" dirty="0"/>
          </a:p>
        </p:txBody>
      </p:sp>
      <p:sp>
        <p:nvSpPr>
          <p:cNvPr id="8" name="Text Box 197"/>
          <p:cNvSpPr txBox="1">
            <a:spLocks noChangeArrowheads="1"/>
          </p:cNvSpPr>
          <p:nvPr/>
        </p:nvSpPr>
        <p:spPr bwMode="auto">
          <a:xfrm>
            <a:off x="3732579" y="583122"/>
            <a:ext cx="4915815" cy="2131353"/>
          </a:xfrm>
          <a:prstGeom prst="rect">
            <a:avLst/>
          </a:prstGeom>
          <a:noFill/>
          <a:ln w="9525">
            <a:noFill/>
            <a:miter lim="800000"/>
            <a:headEnd/>
            <a:tailEnd/>
          </a:ln>
        </p:spPr>
        <p:txBody>
          <a:bodyPr wrap="square" lIns="0" tIns="0" rIns="0" bIns="0">
            <a:spAutoFit/>
          </a:bodyPr>
          <a:lstStyle/>
          <a:p>
            <a:pPr marL="227013" lvl="0" indent="-222250" algn="l">
              <a:spcBef>
                <a:spcPts val="0"/>
              </a:spcBef>
              <a:spcAft>
                <a:spcPts val="600"/>
              </a:spcAft>
              <a:buClr>
                <a:srgbClr val="C00000"/>
              </a:buClr>
              <a:buFont typeface="Wingdings" pitchFamily="2" charset="2"/>
              <a:buChar char="Ø"/>
              <a:defRPr/>
            </a:pPr>
            <a:r>
              <a:rPr lang="en-US" sz="1400" b="1" kern="0" dirty="0" smtClean="0"/>
              <a:t>Atomic/Magnetic Force Microscopy – chip structural, magnetic, electronic and thermodynamic characterization at the </a:t>
            </a:r>
            <a:r>
              <a:rPr lang="en-US" sz="1400" b="1" kern="0" dirty="0" err="1" smtClean="0"/>
              <a:t>mesoscales</a:t>
            </a:r>
            <a:r>
              <a:rPr lang="en-US" sz="1400" b="1" kern="0" dirty="0" smtClean="0"/>
              <a:t>:</a:t>
            </a:r>
          </a:p>
          <a:p>
            <a:pPr marL="460375" indent="-233363" algn="l">
              <a:spcAft>
                <a:spcPts val="300"/>
              </a:spcAft>
              <a:buClr>
                <a:srgbClr val="C00000"/>
              </a:buClr>
              <a:buFont typeface="Wingdings" pitchFamily="2" charset="2"/>
              <a:buChar char="v"/>
              <a:defRPr/>
            </a:pPr>
            <a:r>
              <a:rPr lang="en-US" sz="1400" dirty="0" smtClean="0"/>
              <a:t>UHV environment</a:t>
            </a:r>
          </a:p>
          <a:p>
            <a:pPr marL="460375" indent="-233363" algn="l">
              <a:spcAft>
                <a:spcPts val="300"/>
              </a:spcAft>
              <a:buClr>
                <a:srgbClr val="C00000"/>
              </a:buClr>
              <a:buFont typeface="Wingdings" pitchFamily="2" charset="2"/>
              <a:buChar char="v"/>
              <a:defRPr/>
            </a:pPr>
            <a:r>
              <a:rPr lang="en-US" sz="1400" dirty="0" smtClean="0"/>
              <a:t>Variable temperature: T=25</a:t>
            </a:r>
            <a:r>
              <a:rPr lang="en-US" sz="1400" dirty="0" smtClean="0">
                <a:sym typeface="Symbol"/>
              </a:rPr>
              <a:t></a:t>
            </a:r>
            <a:r>
              <a:rPr lang="en-US" sz="1400" dirty="0" smtClean="0"/>
              <a:t>600 K</a:t>
            </a:r>
          </a:p>
          <a:p>
            <a:pPr marL="460375" indent="-233363" algn="l">
              <a:spcAft>
                <a:spcPts val="300"/>
              </a:spcAft>
              <a:buClr>
                <a:srgbClr val="C00000"/>
              </a:buClr>
              <a:buFont typeface="Wingdings" pitchFamily="2" charset="2"/>
              <a:buChar char="v"/>
              <a:defRPr/>
            </a:pPr>
            <a:r>
              <a:rPr lang="en-US" sz="1400" dirty="0" smtClean="0"/>
              <a:t>Wide range of operation modes: STM, AFM, MFM, Scanning Thermal Microscopy</a:t>
            </a:r>
          </a:p>
          <a:p>
            <a:pPr marL="460375" indent="-233363" algn="l">
              <a:spcAft>
                <a:spcPts val="300"/>
              </a:spcAft>
              <a:buClr>
                <a:srgbClr val="C00000"/>
              </a:buClr>
              <a:buFont typeface="Wingdings" pitchFamily="2" charset="2"/>
              <a:buChar char="v"/>
              <a:defRPr/>
            </a:pPr>
            <a:r>
              <a:rPr lang="en-US" sz="1400" dirty="0" smtClean="0"/>
              <a:t>Coupled to ultrafast laser system for dynamic </a:t>
            </a:r>
            <a:r>
              <a:rPr lang="en-US" sz="1400" i="1" dirty="0" smtClean="0"/>
              <a:t>in situ</a:t>
            </a:r>
            <a:r>
              <a:rPr lang="en-US" sz="1400" dirty="0" smtClean="0"/>
              <a:t> manipulation</a:t>
            </a:r>
            <a:endParaRPr lang="en-US" sz="1400" b="1" kern="0" dirty="0" smtClean="0"/>
          </a:p>
        </p:txBody>
      </p:sp>
      <p:pic>
        <p:nvPicPr>
          <p:cNvPr id="11" name="Picture 19" descr="C:\Users\166168\Documents\My Pictures\STMLayout\ScanHeadAndSampleStageView.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8251" y="583122"/>
            <a:ext cx="1344169" cy="1545204"/>
          </a:xfrm>
          <a:prstGeom prst="rect">
            <a:avLst/>
          </a:prstGeom>
          <a:noFill/>
          <a:ln w="9525">
            <a:noFill/>
            <a:miter lim="800000"/>
            <a:headEnd/>
            <a:tailEnd/>
          </a:ln>
        </p:spPr>
      </p:pic>
      <p:pic>
        <p:nvPicPr>
          <p:cNvPr id="13"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01294" y="583122"/>
            <a:ext cx="1534363" cy="1534363"/>
          </a:xfrm>
          <a:prstGeom prst="rect">
            <a:avLst/>
          </a:prstGeom>
          <a:noFill/>
          <a:ln w="9525">
            <a:noFill/>
            <a:miter lim="800000"/>
            <a:headEnd/>
            <a:tailEnd/>
          </a:ln>
        </p:spPr>
      </p:pic>
      <p:pic>
        <p:nvPicPr>
          <p:cNvPr id="25603" name="Picture 3"/>
          <p:cNvPicPr>
            <a:picLocks noChangeAspect="1" noChangeArrowheads="1"/>
          </p:cNvPicPr>
          <p:nvPr/>
        </p:nvPicPr>
        <p:blipFill>
          <a:blip r:embed="rId5" cstate="print"/>
          <a:srcRect/>
          <a:stretch>
            <a:fillRect/>
          </a:stretch>
        </p:blipFill>
        <p:spPr bwMode="auto">
          <a:xfrm>
            <a:off x="1182338" y="1327143"/>
            <a:ext cx="2374680" cy="1651119"/>
          </a:xfrm>
          <a:prstGeom prst="rect">
            <a:avLst/>
          </a:prstGeom>
          <a:noFill/>
          <a:ln w="9525">
            <a:noFill/>
            <a:miter lim="800000"/>
            <a:headEnd/>
            <a:tailEnd/>
          </a:ln>
          <a:effectLst/>
        </p:spPr>
      </p:pic>
      <p:pic>
        <p:nvPicPr>
          <p:cNvPr id="25605" name="Picture 5" descr="NSOM"/>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395319" y="2988643"/>
            <a:ext cx="1062338" cy="1536188"/>
          </a:xfrm>
          <a:prstGeom prst="rect">
            <a:avLst/>
          </a:prstGeom>
          <a:noFill/>
        </p:spPr>
      </p:pic>
      <p:pic>
        <p:nvPicPr>
          <p:cNvPr id="25608" name="Picture 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469958" y="2988603"/>
            <a:ext cx="1207702" cy="1536268"/>
          </a:xfrm>
          <a:prstGeom prst="rect">
            <a:avLst/>
          </a:prstGeom>
          <a:noFill/>
          <a:ln w="9525">
            <a:noFill/>
            <a:miter lim="800000"/>
            <a:headEnd/>
            <a:tailEnd/>
          </a:ln>
        </p:spPr>
      </p:pic>
      <p:sp>
        <p:nvSpPr>
          <p:cNvPr id="16" name="Text Box 197"/>
          <p:cNvSpPr txBox="1">
            <a:spLocks noChangeArrowheads="1"/>
          </p:cNvSpPr>
          <p:nvPr/>
        </p:nvSpPr>
        <p:spPr bwMode="auto">
          <a:xfrm>
            <a:off x="381000" y="2968060"/>
            <a:ext cx="6014315" cy="1577355"/>
          </a:xfrm>
          <a:prstGeom prst="rect">
            <a:avLst/>
          </a:prstGeom>
          <a:noFill/>
          <a:ln w="9525">
            <a:noFill/>
            <a:miter lim="800000"/>
            <a:headEnd/>
            <a:tailEnd/>
          </a:ln>
        </p:spPr>
        <p:txBody>
          <a:bodyPr wrap="square">
            <a:spAutoFit/>
          </a:bodyPr>
          <a:lstStyle/>
          <a:p>
            <a:pPr marL="227013" lvl="0" indent="-222250" algn="l">
              <a:spcBef>
                <a:spcPts val="0"/>
              </a:spcBef>
              <a:spcAft>
                <a:spcPts val="600"/>
              </a:spcAft>
              <a:buClr>
                <a:srgbClr val="C00000"/>
              </a:buClr>
              <a:buFont typeface="Wingdings" pitchFamily="2" charset="2"/>
              <a:buChar char="Ø"/>
              <a:defRPr/>
            </a:pPr>
            <a:r>
              <a:rPr lang="en-US" sz="1400" b="1" kern="0" dirty="0" smtClean="0"/>
              <a:t>Near-Field and Confocal Optical Microscopy – manipulation at the sub-</a:t>
            </a:r>
            <a:r>
              <a:rPr lang="en-US" sz="1400" b="1" kern="0" dirty="0" smtClean="0">
                <a:sym typeface="Symbol"/>
              </a:rPr>
              <a:t></a:t>
            </a:r>
            <a:r>
              <a:rPr lang="en-US" sz="1400" b="1" kern="0" dirty="0" smtClean="0"/>
              <a:t>m scales:</a:t>
            </a:r>
          </a:p>
          <a:p>
            <a:pPr marL="460375" indent="-233363" algn="l">
              <a:spcAft>
                <a:spcPts val="300"/>
              </a:spcAft>
              <a:buClr>
                <a:srgbClr val="C00000"/>
              </a:buClr>
              <a:buFont typeface="Wingdings" pitchFamily="2" charset="2"/>
              <a:buChar char="v"/>
              <a:defRPr/>
            </a:pPr>
            <a:r>
              <a:rPr lang="en-US" sz="1400" dirty="0" smtClean="0"/>
              <a:t>Broad spectral range: 400-1700 nm</a:t>
            </a:r>
          </a:p>
          <a:p>
            <a:pPr marL="460375" indent="-233363" algn="l">
              <a:spcAft>
                <a:spcPts val="300"/>
              </a:spcAft>
              <a:buClr>
                <a:srgbClr val="C00000"/>
              </a:buClr>
              <a:buFont typeface="Wingdings" pitchFamily="2" charset="2"/>
              <a:buChar char="v"/>
              <a:defRPr/>
            </a:pPr>
            <a:r>
              <a:rPr lang="en-US" sz="1400" dirty="0" smtClean="0"/>
              <a:t>UHV/Low-T capability: T~ 4 K</a:t>
            </a:r>
          </a:p>
          <a:p>
            <a:pPr marL="460375" indent="-233363" algn="l">
              <a:spcAft>
                <a:spcPts val="300"/>
              </a:spcAft>
              <a:buClr>
                <a:srgbClr val="C00000"/>
              </a:buClr>
              <a:buFont typeface="Wingdings" pitchFamily="2" charset="2"/>
              <a:buChar char="v"/>
              <a:defRPr/>
            </a:pPr>
            <a:r>
              <a:rPr lang="en-US" sz="1400" dirty="0" smtClean="0"/>
              <a:t>Magnetic field (5 Tesla)</a:t>
            </a:r>
          </a:p>
          <a:p>
            <a:pPr marL="460375" indent="-233363" algn="l">
              <a:spcAft>
                <a:spcPts val="300"/>
              </a:spcAft>
              <a:buClr>
                <a:srgbClr val="C00000"/>
              </a:buClr>
              <a:buFont typeface="Wingdings" pitchFamily="2" charset="2"/>
              <a:buChar char="v"/>
              <a:defRPr/>
            </a:pPr>
            <a:r>
              <a:rPr lang="en-US" sz="1400" dirty="0" smtClean="0"/>
              <a:t>Scanning photo-current microscopy/spectroscopy</a:t>
            </a:r>
          </a:p>
        </p:txBody>
      </p:sp>
      <p:sp>
        <p:nvSpPr>
          <p:cNvPr id="18" name="Text Box 197"/>
          <p:cNvSpPr txBox="1">
            <a:spLocks noChangeArrowheads="1"/>
          </p:cNvSpPr>
          <p:nvPr/>
        </p:nvSpPr>
        <p:spPr bwMode="auto">
          <a:xfrm>
            <a:off x="2816960" y="4791380"/>
            <a:ext cx="5926535" cy="1400383"/>
          </a:xfrm>
          <a:prstGeom prst="rect">
            <a:avLst/>
          </a:prstGeom>
          <a:noFill/>
          <a:ln w="9525">
            <a:noFill/>
            <a:miter lim="800000"/>
            <a:headEnd/>
            <a:tailEnd/>
          </a:ln>
        </p:spPr>
        <p:txBody>
          <a:bodyPr wrap="square">
            <a:spAutoFit/>
          </a:bodyPr>
          <a:lstStyle/>
          <a:p>
            <a:pPr marL="227013" lvl="0" indent="-222250" algn="l">
              <a:spcBef>
                <a:spcPts val="0"/>
              </a:spcBef>
              <a:spcAft>
                <a:spcPts val="600"/>
              </a:spcAft>
              <a:buClr>
                <a:srgbClr val="C00000"/>
              </a:buClr>
              <a:buFont typeface="Wingdings" pitchFamily="2" charset="2"/>
              <a:buChar char="Ø"/>
              <a:defRPr/>
            </a:pPr>
            <a:r>
              <a:rPr lang="en-US" sz="1400" b="1" kern="0" dirty="0" smtClean="0"/>
              <a:t>Spin-polarized STM – characterization/manipulation at the atomic scales:</a:t>
            </a:r>
          </a:p>
          <a:p>
            <a:pPr marL="460375" indent="-233363" algn="l">
              <a:spcAft>
                <a:spcPts val="600"/>
              </a:spcAft>
              <a:buClr>
                <a:srgbClr val="C00000"/>
              </a:buClr>
              <a:buFont typeface="Wingdings" pitchFamily="2" charset="2"/>
              <a:buChar char="v"/>
              <a:defRPr/>
            </a:pPr>
            <a:r>
              <a:rPr lang="en-US" sz="1400" dirty="0" smtClean="0"/>
              <a:t>Variable Temperature 5-300 K</a:t>
            </a:r>
          </a:p>
          <a:p>
            <a:pPr marL="460375" indent="-233363" algn="l">
              <a:spcAft>
                <a:spcPts val="600"/>
              </a:spcAft>
              <a:buClr>
                <a:srgbClr val="C00000"/>
              </a:buClr>
              <a:buFont typeface="Wingdings" pitchFamily="2" charset="2"/>
              <a:buChar char="v"/>
              <a:defRPr/>
            </a:pPr>
            <a:r>
              <a:rPr lang="en-US" sz="1400" dirty="0" smtClean="0"/>
              <a:t>Vector Magnetic Field (~1.5 T Tesla)</a:t>
            </a:r>
          </a:p>
          <a:p>
            <a:pPr marL="460375" indent="-233363" algn="l">
              <a:spcAft>
                <a:spcPts val="600"/>
              </a:spcAft>
              <a:buClr>
                <a:srgbClr val="C00000"/>
              </a:buClr>
              <a:buFont typeface="Wingdings" pitchFamily="2" charset="2"/>
              <a:buChar char="v"/>
              <a:defRPr/>
            </a:pPr>
            <a:r>
              <a:rPr lang="en-US" sz="1400" dirty="0" smtClean="0"/>
              <a:t>Coupling to ultrafast laser system</a:t>
            </a:r>
          </a:p>
        </p:txBody>
      </p:sp>
      <p:pic>
        <p:nvPicPr>
          <p:cNvPr id="19" name="Picture 18" descr="DSC_0041.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7365" y="4824703"/>
            <a:ext cx="884788" cy="1330721"/>
          </a:xfrm>
          <a:prstGeom prst="rect">
            <a:avLst/>
          </a:prstGeom>
        </p:spPr>
      </p:pic>
      <p:pic>
        <p:nvPicPr>
          <p:cNvPr id="21" name="Picture 20" descr="DSC_0039.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05100" y="5079910"/>
            <a:ext cx="1222206" cy="812814"/>
          </a:xfrm>
          <a:prstGeom prst="rect">
            <a:avLst/>
          </a:prstGeom>
        </p:spPr>
      </p:pic>
    </p:spTree>
    <p:extLst>
      <p:ext uri="{BB962C8B-B14F-4D97-AF65-F5344CB8AC3E}">
        <p14:creationId xmlns:p14="http://schemas.microsoft.com/office/powerpoint/2010/main" val="132432189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5"/>
          <p:cNvSpPr>
            <a:spLocks noChangeArrowheads="1"/>
          </p:cNvSpPr>
          <p:nvPr/>
        </p:nvSpPr>
        <p:spPr bwMode="auto">
          <a:xfrm>
            <a:off x="0" y="0"/>
            <a:ext cx="9105378" cy="523220"/>
          </a:xfrm>
          <a:prstGeom prst="rect">
            <a:avLst/>
          </a:prstGeom>
          <a:noFill/>
          <a:ln w="9525">
            <a:noFill/>
            <a:miter lim="800000"/>
            <a:headEnd/>
            <a:tailEnd/>
          </a:ln>
        </p:spPr>
        <p:txBody>
          <a:bodyPr wrap="none">
            <a:spAutoFit/>
          </a:bodyPr>
          <a:lstStyle/>
          <a:p>
            <a:pPr eaLnBrk="0" hangingPunct="0"/>
            <a:r>
              <a:rPr lang="en-US" sz="2800" b="1" dirty="0" smtClean="0"/>
              <a:t>Ultrafast Spectroscopy </a:t>
            </a:r>
            <a:r>
              <a:rPr lang="en-US" sz="2000" b="1" dirty="0"/>
              <a:t>– </a:t>
            </a:r>
            <a:r>
              <a:rPr lang="en-US" sz="2000" b="1" dirty="0" smtClean="0"/>
              <a:t>temporal/excited state characterization</a:t>
            </a:r>
            <a:endParaRPr lang="en-US" sz="2000" b="1" dirty="0">
              <a:solidFill>
                <a:srgbClr val="000090"/>
              </a:solidFill>
            </a:endParaRPr>
          </a:p>
        </p:txBody>
      </p:sp>
      <p:sp>
        <p:nvSpPr>
          <p:cNvPr id="16" name="Text Box 197"/>
          <p:cNvSpPr txBox="1">
            <a:spLocks noChangeArrowheads="1"/>
          </p:cNvSpPr>
          <p:nvPr/>
        </p:nvSpPr>
        <p:spPr bwMode="auto">
          <a:xfrm>
            <a:off x="76200" y="2181031"/>
            <a:ext cx="4038600" cy="3762569"/>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marL="227013" lvl="0" indent="-222250" algn="l">
              <a:spcBef>
                <a:spcPts val="0"/>
              </a:spcBef>
              <a:spcAft>
                <a:spcPts val="600"/>
              </a:spcAft>
              <a:buClr>
                <a:srgbClr val="C00000"/>
              </a:buClr>
              <a:buFont typeface="Wingdings" pitchFamily="2" charset="2"/>
              <a:buChar char="Ø"/>
              <a:defRPr/>
            </a:pPr>
            <a:r>
              <a:rPr lang="en-US" b="1" kern="0" dirty="0" smtClean="0"/>
              <a:t>Broadband Optical Spectroscopy</a:t>
            </a:r>
          </a:p>
          <a:p>
            <a:pPr marL="747713" lvl="1" indent="-285750">
              <a:spcAft>
                <a:spcPts val="300"/>
              </a:spcAft>
              <a:buClr>
                <a:srgbClr val="C00000"/>
              </a:buClr>
              <a:buFont typeface="Wingdings" charset="2"/>
              <a:buChar char="§"/>
              <a:defRPr/>
            </a:pPr>
            <a:r>
              <a:rPr lang="en-US" kern="0" dirty="0" smtClean="0"/>
              <a:t>Spanning infrared to ultraviolet</a:t>
            </a:r>
          </a:p>
          <a:p>
            <a:pPr marL="747713" lvl="1" indent="-285750">
              <a:spcAft>
                <a:spcPts val="300"/>
              </a:spcAft>
              <a:buClr>
                <a:srgbClr val="C00000"/>
              </a:buClr>
              <a:buFont typeface="Wingdings" charset="2"/>
              <a:buChar char="§"/>
              <a:defRPr/>
            </a:pPr>
            <a:r>
              <a:rPr lang="en-US" kern="0" dirty="0" smtClean="0"/>
              <a:t>Coherent control of pulse amplitude, phase and polarization</a:t>
            </a:r>
          </a:p>
          <a:p>
            <a:pPr marL="747713" lvl="1" indent="-285750">
              <a:spcAft>
                <a:spcPts val="300"/>
              </a:spcAft>
              <a:buClr>
                <a:srgbClr val="C00000"/>
              </a:buClr>
              <a:buFont typeface="Wingdings" charset="2"/>
              <a:buChar char="§"/>
              <a:defRPr/>
            </a:pPr>
            <a:r>
              <a:rPr lang="en-US" kern="0" dirty="0" smtClean="0"/>
              <a:t>Sub-micron imaging</a:t>
            </a:r>
          </a:p>
          <a:p>
            <a:pPr marL="747713" lvl="1" indent="-285750">
              <a:spcAft>
                <a:spcPts val="300"/>
              </a:spcAft>
              <a:buClr>
                <a:srgbClr val="C00000"/>
              </a:buClr>
              <a:buFont typeface="Wingdings" charset="2"/>
              <a:buChar char="§"/>
              <a:defRPr/>
            </a:pPr>
            <a:r>
              <a:rPr lang="en-US" kern="0" dirty="0" smtClean="0"/>
              <a:t>Spin specific probes</a:t>
            </a:r>
          </a:p>
          <a:p>
            <a:pPr marL="227013" lvl="0" indent="-222250" algn="l">
              <a:spcBef>
                <a:spcPts val="0"/>
              </a:spcBef>
              <a:spcAft>
                <a:spcPts val="600"/>
              </a:spcAft>
              <a:buClr>
                <a:srgbClr val="C00000"/>
              </a:buClr>
              <a:buFont typeface="Wingdings" pitchFamily="2" charset="2"/>
              <a:buChar char="Ø"/>
              <a:defRPr/>
            </a:pPr>
            <a:r>
              <a:rPr lang="en-US" b="1" kern="0" dirty="0" smtClean="0"/>
              <a:t> Ultrafast THz spectroscopy</a:t>
            </a:r>
          </a:p>
          <a:p>
            <a:pPr marL="747713" lvl="1" indent="-285750">
              <a:spcAft>
                <a:spcPts val="300"/>
              </a:spcAft>
              <a:buClr>
                <a:srgbClr val="C00000"/>
              </a:buClr>
              <a:buFont typeface="Wingdings" charset="2"/>
              <a:buChar char="§"/>
              <a:defRPr/>
            </a:pPr>
            <a:r>
              <a:rPr lang="en-US" dirty="0">
                <a:ea typeface="MS Mincho" pitchFamily="49" charset="-128"/>
                <a:cs typeface="Times New Roman" pitchFamily="18" charset="0"/>
              </a:rPr>
              <a:t>Coherent detection of amplitude and phase </a:t>
            </a:r>
            <a:endParaRPr lang="en-US" dirty="0" smtClean="0">
              <a:ea typeface="MS Mincho" pitchFamily="49" charset="-128"/>
              <a:cs typeface="Times New Roman" pitchFamily="18" charset="0"/>
            </a:endParaRPr>
          </a:p>
          <a:p>
            <a:pPr marL="747713" lvl="1" indent="-285750">
              <a:spcAft>
                <a:spcPts val="300"/>
              </a:spcAft>
              <a:buClr>
                <a:srgbClr val="C00000"/>
              </a:buClr>
              <a:buFont typeface="Wingdings" charset="2"/>
              <a:buChar char="§"/>
              <a:defRPr/>
            </a:pPr>
            <a:r>
              <a:rPr lang="en-US" dirty="0" err="1"/>
              <a:t>Apertureless</a:t>
            </a:r>
            <a:r>
              <a:rPr lang="en-US" dirty="0"/>
              <a:t> THz-NSOM provides sub-</a:t>
            </a:r>
            <a:r>
              <a:rPr lang="en-US" dirty="0">
                <a:sym typeface="Symbol"/>
              </a:rPr>
              <a:t>m</a:t>
            </a:r>
            <a:r>
              <a:rPr lang="en-US" dirty="0"/>
              <a:t> </a:t>
            </a:r>
            <a:r>
              <a:rPr lang="en-US" dirty="0" smtClean="0"/>
              <a:t>resolution</a:t>
            </a:r>
            <a:endParaRPr lang="en-US" b="1" kern="0" dirty="0" smtClean="0"/>
          </a:p>
        </p:txBody>
      </p:sp>
      <p:sp>
        <p:nvSpPr>
          <p:cNvPr id="14" name="Text Box 197"/>
          <p:cNvSpPr txBox="1">
            <a:spLocks noChangeArrowheads="1"/>
          </p:cNvSpPr>
          <p:nvPr/>
        </p:nvSpPr>
        <p:spPr bwMode="auto">
          <a:xfrm>
            <a:off x="4323283" y="720060"/>
            <a:ext cx="4674413" cy="1184940"/>
          </a:xfrm>
          <a:prstGeom prst="rect">
            <a:avLst/>
          </a:prstGeom>
          <a:noFill/>
          <a:ln w="9525">
            <a:noFill/>
            <a:miter lim="800000"/>
            <a:headEnd/>
            <a:tailEnd/>
          </a:ln>
        </p:spPr>
        <p:txBody>
          <a:bodyPr wrap="square" lIns="0" tIns="0" rIns="0" bIns="0">
            <a:spAutoFit/>
          </a:bodyPr>
          <a:lstStyle/>
          <a:p>
            <a:pPr lvl="0" indent="227013" algn="l">
              <a:spcBef>
                <a:spcPts val="0"/>
              </a:spcBef>
              <a:spcAft>
                <a:spcPts val="600"/>
              </a:spcAft>
              <a:buClr>
                <a:srgbClr val="C00000"/>
              </a:buClr>
              <a:buFont typeface="Wingdings" pitchFamily="2" charset="2"/>
              <a:buChar char="Ø"/>
              <a:defRPr/>
            </a:pPr>
            <a:r>
              <a:rPr lang="en-US" b="1" kern="0" dirty="0" err="1" smtClean="0"/>
              <a:t>Ultrashort</a:t>
            </a:r>
            <a:r>
              <a:rPr lang="en-US" b="1" kern="0" dirty="0" smtClean="0"/>
              <a:t> optical pulses:</a:t>
            </a:r>
          </a:p>
          <a:p>
            <a:pPr marL="460375" lvl="0" indent="-233363" algn="l">
              <a:spcBef>
                <a:spcPts val="0"/>
              </a:spcBef>
              <a:spcAft>
                <a:spcPts val="300"/>
              </a:spcAft>
              <a:buClr>
                <a:srgbClr val="C00000"/>
              </a:buClr>
              <a:buFont typeface="Wingdings" pitchFamily="2" charset="2"/>
              <a:buChar char="v"/>
              <a:defRPr/>
            </a:pPr>
            <a:r>
              <a:rPr lang="en-US" kern="0" dirty="0" smtClean="0"/>
              <a:t>Probe dynamic limits of material and device performance Manipulate materials and device on </a:t>
            </a:r>
            <a:r>
              <a:rPr lang="en-US" kern="0" dirty="0" err="1" smtClean="0"/>
              <a:t>fs</a:t>
            </a:r>
            <a:r>
              <a:rPr lang="en-US" kern="0" dirty="0" smtClean="0"/>
              <a:t> time scales</a:t>
            </a:r>
          </a:p>
        </p:txBody>
      </p:sp>
      <p:pic>
        <p:nvPicPr>
          <p:cNvPr id="27650" name="Picture 2"/>
          <p:cNvPicPr>
            <a:picLocks noChangeAspect="1" noChangeArrowheads="1"/>
          </p:cNvPicPr>
          <p:nvPr/>
        </p:nvPicPr>
        <p:blipFill>
          <a:blip r:embed="rId3" cstate="print"/>
          <a:srcRect/>
          <a:stretch>
            <a:fillRect/>
          </a:stretch>
        </p:blipFill>
        <p:spPr bwMode="auto">
          <a:xfrm>
            <a:off x="381000" y="882650"/>
            <a:ext cx="3733800" cy="1022350"/>
          </a:xfrm>
          <a:prstGeom prst="rect">
            <a:avLst/>
          </a:prstGeom>
          <a:noFill/>
          <a:ln w="9525">
            <a:noFill/>
            <a:miter lim="800000"/>
            <a:headEnd/>
            <a:tailEnd/>
          </a:ln>
        </p:spPr>
      </p:pic>
      <p:sp>
        <p:nvSpPr>
          <p:cNvPr id="15" name="Text Box 258"/>
          <p:cNvSpPr txBox="1">
            <a:spLocks noChangeArrowheads="1"/>
          </p:cNvSpPr>
          <p:nvPr/>
        </p:nvSpPr>
        <p:spPr bwMode="auto">
          <a:xfrm>
            <a:off x="7086600" y="3349823"/>
            <a:ext cx="1332096" cy="307777"/>
          </a:xfrm>
          <a:prstGeom prst="rect">
            <a:avLst/>
          </a:prstGeom>
          <a:noFill/>
          <a:ln w="9525">
            <a:noFill/>
            <a:miter lim="800000"/>
            <a:headEnd/>
            <a:tailEnd/>
          </a:ln>
        </p:spPr>
        <p:txBody>
          <a:bodyPr wrap="none" lIns="0" tIns="0" rIns="0" bIns="0">
            <a:spAutoFit/>
          </a:bodyPr>
          <a:lstStyle/>
          <a:p>
            <a:pPr lvl="0">
              <a:spcBef>
                <a:spcPts val="0"/>
              </a:spcBef>
            </a:pPr>
            <a:r>
              <a:rPr lang="en-US" sz="1000" dirty="0"/>
              <a:t>Coherent </a:t>
            </a:r>
            <a:r>
              <a:rPr lang="en-US" sz="1000" dirty="0" err="1" smtClean="0"/>
              <a:t>magnons</a:t>
            </a:r>
            <a:endParaRPr lang="en-US" sz="1000" dirty="0" smtClean="0"/>
          </a:p>
          <a:p>
            <a:pPr lvl="0">
              <a:spcBef>
                <a:spcPts val="0"/>
              </a:spcBef>
            </a:pPr>
            <a:r>
              <a:rPr lang="en-US" sz="1000" dirty="0" smtClean="0"/>
              <a:t> </a:t>
            </a:r>
            <a:r>
              <a:rPr lang="en-US" sz="1000" dirty="0"/>
              <a:t>in </a:t>
            </a:r>
            <a:r>
              <a:rPr lang="en-US" sz="1000" dirty="0" smtClean="0"/>
              <a:t>Ba</a:t>
            </a:r>
            <a:r>
              <a:rPr lang="en-US" sz="1000" baseline="-25000" dirty="0" smtClean="0"/>
              <a:t>0.6</a:t>
            </a:r>
            <a:r>
              <a:rPr lang="en-US" sz="1000" dirty="0" smtClean="0"/>
              <a:t>Sr</a:t>
            </a:r>
            <a:r>
              <a:rPr lang="en-US" sz="1000" baseline="-25000" dirty="0" smtClean="0"/>
              <a:t>1.4</a:t>
            </a:r>
            <a:r>
              <a:rPr lang="en-US" sz="1000" dirty="0" smtClean="0"/>
              <a:t>Zn</a:t>
            </a:r>
            <a:r>
              <a:rPr lang="en-US" sz="1000" baseline="-25000" dirty="0" smtClean="0"/>
              <a:t>2</a:t>
            </a:r>
            <a:r>
              <a:rPr lang="en-US" sz="1000" dirty="0" smtClean="0"/>
              <a:t>Fe</a:t>
            </a:r>
            <a:r>
              <a:rPr lang="en-US" sz="1000" baseline="-25000" dirty="0" smtClean="0"/>
              <a:t>12</a:t>
            </a:r>
            <a:r>
              <a:rPr lang="en-US" sz="1000" dirty="0" smtClean="0"/>
              <a:t>O</a:t>
            </a:r>
            <a:r>
              <a:rPr lang="en-US" sz="1000" baseline="-25000" dirty="0" smtClean="0"/>
              <a:t>22</a:t>
            </a:r>
          </a:p>
        </p:txBody>
      </p:sp>
      <p:pic>
        <p:nvPicPr>
          <p:cNvPr id="17" name="Picture 3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82440" y="3734202"/>
            <a:ext cx="2012071" cy="1675998"/>
          </a:xfrm>
          <a:prstGeom prst="rect">
            <a:avLst/>
          </a:prstGeom>
          <a:noFill/>
          <a:ln w="9525">
            <a:noFill/>
            <a:miter lim="800000"/>
            <a:headEnd/>
            <a:tailEnd/>
          </a:ln>
        </p:spPr>
      </p:pic>
      <p:pic>
        <p:nvPicPr>
          <p:cNvPr id="27652"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91000" y="2796650"/>
            <a:ext cx="1726388" cy="1546750"/>
          </a:xfrm>
          <a:prstGeom prst="rect">
            <a:avLst/>
          </a:prstGeom>
          <a:noFill/>
          <a:ln w="9525">
            <a:noFill/>
            <a:miter lim="800000"/>
            <a:headEnd/>
            <a:tailEnd/>
          </a:ln>
        </p:spPr>
      </p:pic>
      <p:sp>
        <p:nvSpPr>
          <p:cNvPr id="44" name="Text Box 258"/>
          <p:cNvSpPr txBox="1">
            <a:spLocks noChangeArrowheads="1"/>
          </p:cNvSpPr>
          <p:nvPr/>
        </p:nvSpPr>
        <p:spPr bwMode="auto">
          <a:xfrm>
            <a:off x="4653183" y="4343400"/>
            <a:ext cx="1290417" cy="307777"/>
          </a:xfrm>
          <a:prstGeom prst="rect">
            <a:avLst/>
          </a:prstGeom>
          <a:noFill/>
          <a:ln w="9525">
            <a:noFill/>
            <a:miter lim="800000"/>
            <a:headEnd/>
            <a:tailEnd/>
          </a:ln>
        </p:spPr>
        <p:txBody>
          <a:bodyPr wrap="none" lIns="0" tIns="0" rIns="0" bIns="0">
            <a:spAutoFit/>
          </a:bodyPr>
          <a:lstStyle/>
          <a:p>
            <a:pPr lvl="0">
              <a:spcBef>
                <a:spcPts val="0"/>
              </a:spcBef>
            </a:pPr>
            <a:r>
              <a:rPr lang="en-US" sz="1000" dirty="0"/>
              <a:t>Coherent </a:t>
            </a:r>
            <a:r>
              <a:rPr lang="en-US" sz="1000" dirty="0" smtClean="0"/>
              <a:t>control</a:t>
            </a:r>
          </a:p>
          <a:p>
            <a:pPr lvl="0">
              <a:spcBef>
                <a:spcPts val="0"/>
              </a:spcBef>
            </a:pPr>
            <a:r>
              <a:rPr lang="en-US" sz="1000" dirty="0" smtClean="0"/>
              <a:t>of </a:t>
            </a:r>
            <a:r>
              <a:rPr lang="en-US" sz="1000" dirty="0" err="1" smtClean="0"/>
              <a:t>plasmon</a:t>
            </a:r>
            <a:r>
              <a:rPr lang="en-US" sz="1000" dirty="0" smtClean="0"/>
              <a:t> localization</a:t>
            </a:r>
            <a:endParaRPr lang="en-US" sz="1000" baseline="-25000" dirty="0" smtClean="0"/>
          </a:p>
        </p:txBody>
      </p:sp>
      <p:pic>
        <p:nvPicPr>
          <p:cNvPr id="45" name="Picture 7"/>
          <p:cNvPicPr>
            <a:picLocks noChangeAspect="1" noChangeArrowheads="1"/>
          </p:cNvPicPr>
          <p:nvPr/>
        </p:nvPicPr>
        <p:blipFill>
          <a:blip r:embed="rId6" cstate="screen">
            <a:extLst>
              <a:ext uri="{28A0092B-C50C-407E-A947-70E740481C1C}">
                <a14:useLocalDpi xmlns:a14="http://schemas.microsoft.com/office/drawing/2010/main"/>
              </a:ext>
            </a:extLst>
          </a:blip>
          <a:srcRect l="9167" t="48096" r="29048" b="15906"/>
          <a:stretch>
            <a:fillRect/>
          </a:stretch>
        </p:blipFill>
        <p:spPr bwMode="auto">
          <a:xfrm>
            <a:off x="5852806" y="2012982"/>
            <a:ext cx="3291194" cy="1111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Box 45"/>
          <p:cNvSpPr txBox="1"/>
          <p:nvPr/>
        </p:nvSpPr>
        <p:spPr>
          <a:xfrm>
            <a:off x="4419601" y="2057400"/>
            <a:ext cx="1447799" cy="400110"/>
          </a:xfrm>
          <a:prstGeom prst="rect">
            <a:avLst/>
          </a:prstGeom>
          <a:noFill/>
        </p:spPr>
        <p:txBody>
          <a:bodyPr wrap="square" rtlCol="0">
            <a:spAutoFit/>
          </a:bodyPr>
          <a:lstStyle/>
          <a:p>
            <a:r>
              <a:rPr lang="en-US" sz="1000" dirty="0" smtClean="0"/>
              <a:t>Single Si </a:t>
            </a:r>
            <a:r>
              <a:rPr lang="en-US" sz="1000" dirty="0" err="1" smtClean="0"/>
              <a:t>nanowire</a:t>
            </a:r>
            <a:r>
              <a:rPr lang="en-US" sz="1000" dirty="0" smtClean="0"/>
              <a:t> dynamics</a:t>
            </a:r>
            <a:endParaRPr lang="en-US" sz="1000" dirty="0"/>
          </a:p>
        </p:txBody>
      </p:sp>
      <p:pic>
        <p:nvPicPr>
          <p:cNvPr id="12" name="Picture 18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992014" y="4876800"/>
            <a:ext cx="1561186" cy="1236924"/>
          </a:xfrm>
          <a:prstGeom prst="rect">
            <a:avLst/>
          </a:prstGeom>
          <a:noFill/>
          <a:ln w="9525" algn="ctr">
            <a:noFill/>
            <a:miter lim="800000"/>
            <a:headEnd/>
            <a:tailEnd/>
          </a:ln>
        </p:spPr>
      </p:pic>
      <p:sp>
        <p:nvSpPr>
          <p:cNvPr id="13" name="Text Box 258"/>
          <p:cNvSpPr txBox="1">
            <a:spLocks noChangeArrowheads="1"/>
          </p:cNvSpPr>
          <p:nvPr/>
        </p:nvSpPr>
        <p:spPr bwMode="auto">
          <a:xfrm>
            <a:off x="6676804" y="5637312"/>
            <a:ext cx="1171796" cy="153888"/>
          </a:xfrm>
          <a:prstGeom prst="rect">
            <a:avLst/>
          </a:prstGeom>
          <a:noFill/>
          <a:ln w="9525">
            <a:noFill/>
            <a:miter lim="800000"/>
            <a:headEnd/>
            <a:tailEnd/>
          </a:ln>
        </p:spPr>
        <p:txBody>
          <a:bodyPr wrap="none" lIns="0" tIns="0" rIns="0" bIns="0">
            <a:spAutoFit/>
          </a:bodyPr>
          <a:lstStyle/>
          <a:p>
            <a:pPr algn="ctr">
              <a:spcBef>
                <a:spcPts val="0"/>
              </a:spcBef>
            </a:pPr>
            <a:r>
              <a:rPr lang="en-US" sz="1000" dirty="0" smtClean="0"/>
              <a:t>THz NSOM on Si/Au</a:t>
            </a:r>
            <a:endParaRPr lang="en-US" sz="1000" dirty="0"/>
          </a:p>
        </p:txBody>
      </p:sp>
    </p:spTree>
    <p:extLst>
      <p:ext uri="{BB962C8B-B14F-4D97-AF65-F5344CB8AC3E}">
        <p14:creationId xmlns:p14="http://schemas.microsoft.com/office/powerpoint/2010/main" val="126155028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lideshow-2014_alt1_r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70t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slideshow-2014_alt1_r2</Template>
  <TotalTime>1411</TotalTime>
  <Words>3197</Words>
  <Application>Microsoft Macintosh PowerPoint</Application>
  <PresentationFormat>On-screen Show (4:3)</PresentationFormat>
  <Paragraphs>436</Paragraphs>
  <Slides>31</Slides>
  <Notes>14</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31</vt:i4>
      </vt:variant>
    </vt:vector>
  </HeadingPairs>
  <TitlesOfParts>
    <vt:vector size="35" baseType="lpstr">
      <vt:lpstr>slideshow-2014_alt1_r2</vt:lpstr>
      <vt:lpstr>Image</vt:lpstr>
      <vt:lpstr>Image Document</vt:lpstr>
      <vt:lpstr>Graph</vt:lpstr>
      <vt:lpstr>PowerPoint Presentation</vt:lpstr>
      <vt:lpstr>Co-design, broadly defined, is required for success, and LANL has significant expertise and breadth</vt:lpstr>
      <vt:lpstr>PowerPoint Presentation</vt:lpstr>
      <vt:lpstr>PowerPoint Presentation</vt:lpstr>
      <vt:lpstr>PowerPoint Presentation</vt:lpstr>
      <vt:lpstr>LANL’s synthesis capabilities span the mesoscale</vt:lpstr>
      <vt:lpstr>PowerPoint Presentation</vt:lpstr>
      <vt:lpstr>PowerPoint Presentation</vt:lpstr>
      <vt:lpstr>PowerPoint Presentation</vt:lpstr>
      <vt:lpstr>PowerPoint Presentation</vt:lpstr>
      <vt:lpstr>Interfacial modeling of Materials in Superconducting Qubits- Epitaxial Aluminum Interfaces</vt:lpstr>
      <vt:lpstr>PowerPoint Presentation</vt:lpstr>
      <vt:lpstr>PowerPoint Presentation</vt:lpstr>
      <vt:lpstr>PowerPoint Presentation</vt:lpstr>
      <vt:lpstr>PowerPoint Presentation</vt:lpstr>
      <vt:lpstr>LANL has transitioned technologies to products </vt:lpstr>
      <vt:lpstr>We have made multiple LDRD investments to enhance our co-design capabilities</vt:lpstr>
      <vt:lpstr>One element of our algorithms strategy : Mixing Classical &amp; Quantum Approaches to Solve Real World Problems</vt:lpstr>
      <vt:lpstr>We are exploring a potential realization of quantum annealing</vt:lpstr>
      <vt:lpstr>LDRD investment: Hybrid Quantum-Classical Computing </vt:lpstr>
      <vt:lpstr>Los Alamos has acquired a D-Wave 2 system in order to explore beyond CMOS technologies</vt:lpstr>
      <vt:lpstr>Crossroads will enable an increase in predictive capability for ASC while extending state of the art</vt:lpstr>
      <vt:lpstr>Trinity is NNSA’s current flagship Advanced Technology System (&amp; a sibling of Cori @ NERSC)</vt:lpstr>
      <vt:lpstr>PowerPoint Presentation</vt:lpstr>
      <vt:lpstr>Our (relative) capability gaps create partnering opportunities</vt:lpstr>
      <vt:lpstr>Summary: LANL Capabilities and Interests</vt:lpstr>
      <vt:lpstr>PowerPoint Presentation</vt:lpstr>
      <vt:lpstr>PowerPoint Presentation</vt:lpstr>
      <vt:lpstr>PowerPoint Presentation</vt:lpstr>
      <vt:lpstr>LANSCE: Capabilities contribute to LANL missions and the National/International research community</vt:lpstr>
      <vt:lpstr>PowerPoint Presentation</vt:lpstr>
    </vt:vector>
  </TitlesOfParts>
  <Manager/>
  <Company>Los Alamos National Laboratory</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Bingham, Dana A</dc:creator>
  <cp:keywords/>
  <dc:description/>
  <cp:lastModifiedBy>Toni Taylor</cp:lastModifiedBy>
  <cp:revision>59</cp:revision>
  <dcterms:created xsi:type="dcterms:W3CDTF">2014-01-16T17:36:14Z</dcterms:created>
  <dcterms:modified xsi:type="dcterms:W3CDTF">2016-07-26T00:07:43Z</dcterms:modified>
  <cp:category/>
</cp:coreProperties>
</file>