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68" r:id="rId2"/>
    <p:sldId id="270" r:id="rId3"/>
    <p:sldId id="369" r:id="rId4"/>
    <p:sldId id="349" r:id="rId5"/>
    <p:sldId id="350" r:id="rId6"/>
    <p:sldId id="352" r:id="rId7"/>
    <p:sldId id="365" r:id="rId8"/>
    <p:sldId id="371" r:id="rId9"/>
    <p:sldId id="343" r:id="rId10"/>
    <p:sldId id="314" r:id="rId11"/>
    <p:sldId id="353" r:id="rId12"/>
    <p:sldId id="355" r:id="rId13"/>
    <p:sldId id="315" r:id="rId14"/>
    <p:sldId id="316" r:id="rId15"/>
    <p:sldId id="356" r:id="rId16"/>
    <p:sldId id="372" r:id="rId17"/>
    <p:sldId id="259" r:id="rId18"/>
    <p:sldId id="312" r:id="rId19"/>
    <p:sldId id="305" r:id="rId20"/>
    <p:sldId id="358" r:id="rId21"/>
    <p:sldId id="330" r:id="rId22"/>
    <p:sldId id="334" r:id="rId23"/>
    <p:sldId id="324" r:id="rId24"/>
    <p:sldId id="326" r:id="rId25"/>
    <p:sldId id="327" r:id="rId26"/>
    <p:sldId id="337" r:id="rId27"/>
    <p:sldId id="328" r:id="rId28"/>
    <p:sldId id="325" r:id="rId29"/>
    <p:sldId id="331" r:id="rId30"/>
    <p:sldId id="329" r:id="rId31"/>
    <p:sldId id="319" r:id="rId32"/>
    <p:sldId id="363" r:id="rId33"/>
    <p:sldId id="364" r:id="rId34"/>
    <p:sldId id="366" r:id="rId35"/>
    <p:sldId id="340" r:id="rId36"/>
    <p:sldId id="333" r:id="rId37"/>
    <p:sldId id="320" r:id="rId38"/>
    <p:sldId id="303"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5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D9D9D9"/>
    <a:srgbClr val="C5EF43"/>
    <a:srgbClr val="00FF01"/>
    <a:srgbClr val="00CD01"/>
    <a:srgbClr val="14323A"/>
    <a:srgbClr val="4C8CB4"/>
    <a:srgbClr val="35352E"/>
    <a:srgbClr val="8492BD"/>
    <a:srgbClr val="6B7D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autoAdjust="0"/>
    <p:restoredTop sz="84054" autoAdjust="0"/>
  </p:normalViewPr>
  <p:slideViewPr>
    <p:cSldViewPr snapToGrid="0" snapToObjects="1">
      <p:cViewPr varScale="1">
        <p:scale>
          <a:sx n="89" d="100"/>
          <a:sy n="89" d="100"/>
        </p:scale>
        <p:origin x="536" y="176"/>
      </p:cViewPr>
      <p:guideLst>
        <p:guide orient="horz" pos="3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1775903266674"/>
          <c:y val="0.0606598133566637"/>
          <c:w val="0.700276793303078"/>
          <c:h val="0.680888672101828"/>
        </c:manualLayout>
      </c:layout>
      <c:lineChart>
        <c:grouping val="standard"/>
        <c:varyColors val="0"/>
        <c:dLbls>
          <c:showLegendKey val="0"/>
          <c:showVal val="0"/>
          <c:showCatName val="0"/>
          <c:showSerName val="0"/>
          <c:showPercent val="0"/>
          <c:showBubbleSize val="0"/>
        </c:dLbls>
        <c:marker val="1"/>
        <c:smooth val="0"/>
        <c:axId val="2136084864"/>
        <c:axId val="2131162752"/>
      </c:lineChart>
      <c:catAx>
        <c:axId val="2136084864"/>
        <c:scaling>
          <c:orientation val="minMax"/>
        </c:scaling>
        <c:delete val="1"/>
        <c:axPos val="b"/>
        <c:numFmt formatCode="General" sourceLinked="1"/>
        <c:majorTickMark val="out"/>
        <c:minorTickMark val="none"/>
        <c:tickLblPos val="nextTo"/>
        <c:crossAx val="2131162752"/>
        <c:crosses val="autoZero"/>
        <c:auto val="1"/>
        <c:lblAlgn val="ctr"/>
        <c:lblOffset val="100"/>
        <c:noMultiLvlLbl val="0"/>
      </c:catAx>
      <c:valAx>
        <c:axId val="2131162752"/>
        <c:scaling>
          <c:orientation val="minMax"/>
        </c:scaling>
        <c:delete val="1"/>
        <c:axPos val="l"/>
        <c:numFmt formatCode="General" sourceLinked="1"/>
        <c:majorTickMark val="out"/>
        <c:minorTickMark val="none"/>
        <c:tickLblPos val="nextTo"/>
        <c:crossAx val="2136084864"/>
        <c:crosses val="autoZero"/>
        <c:crossBetween val="between"/>
      </c:valAx>
      <c:spPr>
        <a:noFill/>
        <a:ln w="25400">
          <a:noFill/>
        </a:ln>
      </c:spPr>
    </c:plotArea>
    <c:plotVisOnly val="1"/>
    <c:dispBlanksAs val="gap"/>
    <c:showDLblsOverMax val="0"/>
  </c:chart>
  <c:spPr>
    <a:ln>
      <a:noFill/>
    </a:ln>
  </c:spPr>
  <c:txPr>
    <a:bodyPr/>
    <a:lstStyle/>
    <a:p>
      <a:pPr>
        <a:defRPr sz="105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cat>
            <c:numRef>
              <c:f>Sheet1!$J$2:$J$8</c:f>
              <c:numCache>
                <c:formatCode>General</c:formatCode>
                <c:ptCount val="7"/>
                <c:pt idx="0">
                  <c:v>2000.0</c:v>
                </c:pt>
                <c:pt idx="1">
                  <c:v>2005.0</c:v>
                </c:pt>
                <c:pt idx="2">
                  <c:v>2010.0</c:v>
                </c:pt>
                <c:pt idx="3">
                  <c:v>2015.0</c:v>
                </c:pt>
                <c:pt idx="4">
                  <c:v>2020.0</c:v>
                </c:pt>
                <c:pt idx="5">
                  <c:v>2025.0</c:v>
                </c:pt>
                <c:pt idx="6">
                  <c:v>2030.0</c:v>
                </c:pt>
              </c:numCache>
            </c:numRef>
          </c:cat>
          <c:val>
            <c:numRef>
              <c:f>Sheet1!$K$2:$K$8</c:f>
              <c:numCache>
                <c:formatCode>General</c:formatCode>
                <c:ptCount val="7"/>
                <c:pt idx="0">
                  <c:v>415.391</c:v>
                </c:pt>
                <c:pt idx="1">
                  <c:v>691.2292751012494</c:v>
                </c:pt>
                <c:pt idx="2">
                  <c:v>1055.022222410184</c:v>
                </c:pt>
                <c:pt idx="3">
                  <c:v>1658.776702615994</c:v>
                </c:pt>
                <c:pt idx="4">
                  <c:v>2672.803691089724</c:v>
                </c:pt>
                <c:pt idx="5">
                  <c:v>4572.92339777617</c:v>
                </c:pt>
                <c:pt idx="6">
                  <c:v>8386.796254983103</c:v>
                </c:pt>
              </c:numCache>
            </c:numRef>
          </c:val>
        </c:ser>
        <c:dLbls>
          <c:showLegendKey val="0"/>
          <c:showVal val="0"/>
          <c:showCatName val="0"/>
          <c:showSerName val="0"/>
          <c:showPercent val="0"/>
          <c:showBubbleSize val="0"/>
        </c:dLbls>
        <c:gapWidth val="51"/>
        <c:overlap val="100"/>
        <c:axId val="2136000304"/>
        <c:axId val="2135995120"/>
      </c:barChart>
      <c:catAx>
        <c:axId val="2136000304"/>
        <c:scaling>
          <c:orientation val="minMax"/>
        </c:scaling>
        <c:delete val="0"/>
        <c:axPos val="b"/>
        <c:title>
          <c:tx>
            <c:rich>
              <a:bodyPr/>
              <a:lstStyle/>
              <a:p>
                <a:pPr>
                  <a:defRPr sz="2800"/>
                </a:pPr>
                <a:r>
                  <a:rPr lang="en-US" sz="2800"/>
                  <a:t>Year</a:t>
                </a:r>
              </a:p>
            </c:rich>
          </c:tx>
          <c:layout/>
          <c:overlay val="0"/>
        </c:title>
        <c:numFmt formatCode="General" sourceLinked="1"/>
        <c:majorTickMark val="out"/>
        <c:minorTickMark val="none"/>
        <c:tickLblPos val="nextTo"/>
        <c:crossAx val="2135995120"/>
        <c:crossesAt val="0.0"/>
        <c:auto val="1"/>
        <c:lblAlgn val="ctr"/>
        <c:lblOffset val="100"/>
        <c:noMultiLvlLbl val="0"/>
      </c:catAx>
      <c:valAx>
        <c:axId val="2135995120"/>
        <c:scaling>
          <c:orientation val="minMax"/>
          <c:max val="10000.0"/>
          <c:min val="0.0"/>
        </c:scaling>
        <c:delete val="0"/>
        <c:axPos val="l"/>
        <c:majorGridlines/>
        <c:title>
          <c:tx>
            <c:rich>
              <a:bodyPr rot="-5400000" vert="horz"/>
              <a:lstStyle/>
              <a:p>
                <a:pPr>
                  <a:defRPr sz="2800"/>
                </a:pPr>
                <a:r>
                  <a:rPr lang="en-US" sz="2800"/>
                  <a:t>TWHr</a:t>
                </a:r>
              </a:p>
            </c:rich>
          </c:tx>
          <c:layout>
            <c:manualLayout>
              <c:xMode val="edge"/>
              <c:yMode val="edge"/>
              <c:x val="0.028591584380334"/>
              <c:y val="0.266212069672234"/>
            </c:manualLayout>
          </c:layout>
          <c:overlay val="0"/>
        </c:title>
        <c:numFmt formatCode="General" sourceLinked="1"/>
        <c:majorTickMark val="out"/>
        <c:minorTickMark val="none"/>
        <c:tickLblPos val="nextTo"/>
        <c:crossAx val="2136000304"/>
        <c:crossesAt val="1.0"/>
        <c:crossBetween val="between"/>
        <c:majorUnit val="2000.0"/>
      </c:valAx>
    </c:plotArea>
    <c:plotVisOnly val="1"/>
    <c:dispBlanksAs val="gap"/>
    <c:showDLblsOverMax val="0"/>
  </c:chart>
  <c:spPr>
    <a:noFill/>
    <a:ln>
      <a:noFill/>
    </a:ln>
  </c:spPr>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cat>
            <c:numRef>
              <c:f>Sheet1!$J$2:$J$8</c:f>
              <c:numCache>
                <c:formatCode>General</c:formatCode>
                <c:ptCount val="7"/>
                <c:pt idx="0">
                  <c:v>2000.0</c:v>
                </c:pt>
                <c:pt idx="1">
                  <c:v>2005.0</c:v>
                </c:pt>
                <c:pt idx="2">
                  <c:v>2010.0</c:v>
                </c:pt>
                <c:pt idx="3">
                  <c:v>2015.0</c:v>
                </c:pt>
                <c:pt idx="4">
                  <c:v>2020.0</c:v>
                </c:pt>
                <c:pt idx="5">
                  <c:v>2025.0</c:v>
                </c:pt>
                <c:pt idx="6">
                  <c:v>2030.0</c:v>
                </c:pt>
              </c:numCache>
            </c:numRef>
          </c:cat>
          <c:val>
            <c:numRef>
              <c:f>Sheet1!$K$2:$K$8</c:f>
              <c:numCache>
                <c:formatCode>General</c:formatCode>
                <c:ptCount val="7"/>
                <c:pt idx="0">
                  <c:v>415.391</c:v>
                </c:pt>
                <c:pt idx="1">
                  <c:v>691.2292751012494</c:v>
                </c:pt>
                <c:pt idx="2">
                  <c:v>1055.022222410184</c:v>
                </c:pt>
                <c:pt idx="3">
                  <c:v>1658.776702615994</c:v>
                </c:pt>
                <c:pt idx="4">
                  <c:v>2672.803691089724</c:v>
                </c:pt>
                <c:pt idx="5">
                  <c:v>4572.92339777617</c:v>
                </c:pt>
                <c:pt idx="6">
                  <c:v>8386.796254983103</c:v>
                </c:pt>
              </c:numCache>
            </c:numRef>
          </c:val>
        </c:ser>
        <c:dLbls>
          <c:showLegendKey val="0"/>
          <c:showVal val="0"/>
          <c:showCatName val="0"/>
          <c:showSerName val="0"/>
          <c:showPercent val="0"/>
          <c:showBubbleSize val="0"/>
        </c:dLbls>
        <c:gapWidth val="51"/>
        <c:overlap val="100"/>
        <c:axId val="2144461168"/>
        <c:axId val="2143372208"/>
      </c:barChart>
      <c:catAx>
        <c:axId val="2144461168"/>
        <c:scaling>
          <c:orientation val="minMax"/>
        </c:scaling>
        <c:delete val="0"/>
        <c:axPos val="b"/>
        <c:title>
          <c:tx>
            <c:rich>
              <a:bodyPr/>
              <a:lstStyle/>
              <a:p>
                <a:pPr>
                  <a:defRPr sz="2800"/>
                </a:pPr>
                <a:r>
                  <a:rPr lang="en-US" sz="2800"/>
                  <a:t>Year</a:t>
                </a:r>
              </a:p>
            </c:rich>
          </c:tx>
          <c:layout/>
          <c:overlay val="0"/>
        </c:title>
        <c:numFmt formatCode="General" sourceLinked="1"/>
        <c:majorTickMark val="out"/>
        <c:minorTickMark val="none"/>
        <c:tickLblPos val="nextTo"/>
        <c:crossAx val="2143372208"/>
        <c:crossesAt val="0.0"/>
        <c:auto val="1"/>
        <c:lblAlgn val="ctr"/>
        <c:lblOffset val="100"/>
        <c:noMultiLvlLbl val="0"/>
      </c:catAx>
      <c:valAx>
        <c:axId val="2143372208"/>
        <c:scaling>
          <c:orientation val="minMax"/>
          <c:max val="10000.0"/>
          <c:min val="0.0"/>
        </c:scaling>
        <c:delete val="0"/>
        <c:axPos val="l"/>
        <c:majorGridlines/>
        <c:title>
          <c:tx>
            <c:rich>
              <a:bodyPr rot="-5400000" vert="horz"/>
              <a:lstStyle/>
              <a:p>
                <a:pPr>
                  <a:defRPr sz="2800"/>
                </a:pPr>
                <a:r>
                  <a:rPr lang="en-US" sz="2800"/>
                  <a:t>TWHr</a:t>
                </a:r>
              </a:p>
            </c:rich>
          </c:tx>
          <c:layout>
            <c:manualLayout>
              <c:xMode val="edge"/>
              <c:yMode val="edge"/>
              <c:x val="0.028591584380334"/>
              <c:y val="0.266212069672234"/>
            </c:manualLayout>
          </c:layout>
          <c:overlay val="0"/>
        </c:title>
        <c:numFmt formatCode="General" sourceLinked="1"/>
        <c:majorTickMark val="out"/>
        <c:minorTickMark val="none"/>
        <c:tickLblPos val="nextTo"/>
        <c:crossAx val="2144461168"/>
        <c:crossesAt val="1.0"/>
        <c:crossBetween val="between"/>
        <c:majorUnit val="2000.0"/>
      </c:valAx>
    </c:plotArea>
    <c:plotVisOnly val="1"/>
    <c:dispBlanksAs val="gap"/>
    <c:showDLblsOverMax val="0"/>
  </c:chart>
  <c:spPr>
    <a:noFill/>
    <a:ln>
      <a:noFill/>
    </a:ln>
  </c:spPr>
  <c:txPr>
    <a:bodyPr/>
    <a:lstStyle/>
    <a:p>
      <a:pPr>
        <a:defRPr sz="2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cat>
            <c:numRef>
              <c:f>Sheet1!$J$2:$J$8</c:f>
              <c:numCache>
                <c:formatCode>General</c:formatCode>
                <c:ptCount val="7"/>
                <c:pt idx="0">
                  <c:v>2000.0</c:v>
                </c:pt>
                <c:pt idx="1">
                  <c:v>2005.0</c:v>
                </c:pt>
                <c:pt idx="2">
                  <c:v>2010.0</c:v>
                </c:pt>
                <c:pt idx="3">
                  <c:v>2015.0</c:v>
                </c:pt>
                <c:pt idx="4">
                  <c:v>2020.0</c:v>
                </c:pt>
                <c:pt idx="5">
                  <c:v>2025.0</c:v>
                </c:pt>
                <c:pt idx="6">
                  <c:v>2030.0</c:v>
                </c:pt>
              </c:numCache>
            </c:numRef>
          </c:cat>
          <c:val>
            <c:numRef>
              <c:f>Sheet1!$K$2:$K$8</c:f>
              <c:numCache>
                <c:formatCode>General</c:formatCode>
                <c:ptCount val="7"/>
                <c:pt idx="0">
                  <c:v>415.391</c:v>
                </c:pt>
                <c:pt idx="1">
                  <c:v>691.2292751012494</c:v>
                </c:pt>
                <c:pt idx="2">
                  <c:v>1055.022222410184</c:v>
                </c:pt>
                <c:pt idx="3">
                  <c:v>1658.776702615994</c:v>
                </c:pt>
                <c:pt idx="4">
                  <c:v>2672.803691089724</c:v>
                </c:pt>
                <c:pt idx="5">
                  <c:v>4572.92339777617</c:v>
                </c:pt>
                <c:pt idx="6">
                  <c:v>8386.796254983103</c:v>
                </c:pt>
              </c:numCache>
            </c:numRef>
          </c:val>
        </c:ser>
        <c:dLbls>
          <c:showLegendKey val="0"/>
          <c:showVal val="0"/>
          <c:showCatName val="0"/>
          <c:showSerName val="0"/>
          <c:showPercent val="0"/>
          <c:showBubbleSize val="0"/>
        </c:dLbls>
        <c:gapWidth val="51"/>
        <c:overlap val="100"/>
        <c:axId val="2146757552"/>
        <c:axId val="2146752560"/>
      </c:barChart>
      <c:catAx>
        <c:axId val="2146757552"/>
        <c:scaling>
          <c:orientation val="minMax"/>
        </c:scaling>
        <c:delete val="0"/>
        <c:axPos val="b"/>
        <c:title>
          <c:tx>
            <c:rich>
              <a:bodyPr/>
              <a:lstStyle/>
              <a:p>
                <a:pPr>
                  <a:defRPr sz="2800"/>
                </a:pPr>
                <a:r>
                  <a:rPr lang="en-US" sz="2800"/>
                  <a:t>Year</a:t>
                </a:r>
              </a:p>
            </c:rich>
          </c:tx>
          <c:overlay val="0"/>
        </c:title>
        <c:numFmt formatCode="General" sourceLinked="1"/>
        <c:majorTickMark val="out"/>
        <c:minorTickMark val="none"/>
        <c:tickLblPos val="nextTo"/>
        <c:crossAx val="2146752560"/>
        <c:crossesAt val="0.0"/>
        <c:auto val="1"/>
        <c:lblAlgn val="ctr"/>
        <c:lblOffset val="100"/>
        <c:noMultiLvlLbl val="0"/>
      </c:catAx>
      <c:valAx>
        <c:axId val="2146752560"/>
        <c:scaling>
          <c:orientation val="minMax"/>
          <c:max val="10000.0"/>
          <c:min val="0.0"/>
        </c:scaling>
        <c:delete val="0"/>
        <c:axPos val="l"/>
        <c:majorGridlines/>
        <c:title>
          <c:tx>
            <c:rich>
              <a:bodyPr rot="-5400000" vert="horz"/>
              <a:lstStyle/>
              <a:p>
                <a:pPr>
                  <a:defRPr sz="2800"/>
                </a:pPr>
                <a:r>
                  <a:rPr lang="en-US" sz="2800"/>
                  <a:t>TWHr</a:t>
                </a:r>
              </a:p>
            </c:rich>
          </c:tx>
          <c:layout>
            <c:manualLayout>
              <c:xMode val="edge"/>
              <c:yMode val="edge"/>
              <c:x val="0.028591584380334"/>
              <c:y val="0.266212069672234"/>
            </c:manualLayout>
          </c:layout>
          <c:overlay val="0"/>
        </c:title>
        <c:numFmt formatCode="General" sourceLinked="1"/>
        <c:majorTickMark val="out"/>
        <c:minorTickMark val="none"/>
        <c:tickLblPos val="nextTo"/>
        <c:crossAx val="2146757552"/>
        <c:crossesAt val="1.0"/>
        <c:crossBetween val="between"/>
        <c:majorUnit val="2000.0"/>
      </c:valAx>
    </c:plotArea>
    <c:plotVisOnly val="1"/>
    <c:dispBlanksAs val="gap"/>
    <c:showDLblsOverMax val="0"/>
  </c:chart>
  <c:spPr>
    <a:noFill/>
    <a:ln>
      <a:noFill/>
    </a:ln>
  </c:spPr>
  <c:txPr>
    <a:bodyPr/>
    <a:lstStyle/>
    <a:p>
      <a:pPr>
        <a:defRPr sz="2000"/>
      </a:pPr>
      <a:endParaRPr lang="en-US"/>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0.03374</cdr:x>
      <cdr:y>0</cdr:y>
    </cdr:from>
    <cdr:to>
      <cdr:x>1</cdr:x>
      <cdr:y>1</cdr:y>
    </cdr:to>
    <cdr:pic>
      <cdr:nvPicPr>
        <cdr:cNvPr id="5" name="Picture 4"/>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19314" y="0"/>
          <a:ext cx="9144000" cy="5107041"/>
        </a:xfrm>
        <a:prstGeom xmlns:a="http://schemas.openxmlformats.org/drawingml/2006/main" prst="rect">
          <a:avLst/>
        </a:prstGeom>
        <a:noFill xmlns:a="http://schemas.openxmlformats.org/drawingml/2006/main"/>
      </cdr:spPr>
    </cdr:pic>
  </cdr:relSizeAnchor>
  <cdr:relSizeAnchor xmlns:cdr="http://schemas.openxmlformats.org/drawingml/2006/chartDrawing">
    <cdr:from>
      <cdr:x>0.03374</cdr:x>
      <cdr:y>0</cdr:y>
    </cdr:from>
    <cdr:to>
      <cdr:x>1</cdr:x>
      <cdr:y>1</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71692" y="152400"/>
          <a:ext cx="9144022" cy="5107041"/>
        </a:xfrm>
        <a:prstGeom xmlns:a="http://schemas.openxmlformats.org/drawingml/2006/main" prst="rect">
          <a:avLst/>
        </a:prstGeom>
        <a:noFill xmlns:a="http://schemas.openxmlformats.org/drawingml/2006/main"/>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BE1FD8F-5E9C-A146-A712-A048DE4425C5}" type="datetimeFigureOut">
              <a:rPr lang="en-US" smtClean="0"/>
              <a:t>4/21/16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330B5BD-7596-2345-A46F-AB64B8F077F6}" type="slidenum">
              <a:rPr lang="en-US" smtClean="0"/>
              <a:t>‹#›</a:t>
            </a:fld>
            <a:endParaRPr lang="en-US"/>
          </a:p>
        </p:txBody>
      </p:sp>
    </p:spTree>
    <p:extLst>
      <p:ext uri="{BB962C8B-B14F-4D97-AF65-F5344CB8AC3E}">
        <p14:creationId xmlns:p14="http://schemas.microsoft.com/office/powerpoint/2010/main" val="32840241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767">
              <a:defRPr/>
            </a:pPr>
            <a:r>
              <a:rPr lang="en-US" dirty="0" smtClean="0"/>
              <a:t>Ge</a:t>
            </a:r>
            <a:r>
              <a:rPr lang="en-US" baseline="0" dirty="0" smtClean="0"/>
              <a:t>t three things out of this longer talk</a:t>
            </a:r>
          </a:p>
          <a:p>
            <a:pPr defTabSz="465767">
              <a:defRPr/>
            </a:pPr>
            <a:r>
              <a:rPr lang="en-US" baseline="0" dirty="0" smtClean="0"/>
              <a:t>1) this is a real problem and it is urgent</a:t>
            </a:r>
          </a:p>
          <a:p>
            <a:pPr defTabSz="465767">
              <a:defRPr/>
            </a:pPr>
            <a:r>
              <a:rPr lang="en-US" baseline="0" dirty="0" smtClean="0"/>
              <a:t>2) there is something that can be done</a:t>
            </a:r>
          </a:p>
          <a:p>
            <a:pPr defTabSz="465767">
              <a:defRPr/>
            </a:pPr>
            <a:r>
              <a:rPr lang="en-US" baseline="0" dirty="0" smtClean="0"/>
              <a:t>3) DOE has the mission and the capability to play a lead role to solve this (industry/lab partnership)</a:t>
            </a:r>
            <a:endParaRPr lang="en-US" dirty="0"/>
          </a:p>
        </p:txBody>
      </p:sp>
      <p:sp>
        <p:nvSpPr>
          <p:cNvPr id="4" name="Slide Number Placeholder 3"/>
          <p:cNvSpPr>
            <a:spLocks noGrp="1"/>
          </p:cNvSpPr>
          <p:nvPr>
            <p:ph type="sldNum" sz="quarter" idx="10"/>
          </p:nvPr>
        </p:nvSpPr>
        <p:spPr/>
        <p:txBody>
          <a:bodyPr/>
          <a:lstStyle/>
          <a:p>
            <a:fld id="{AA14477F-3722-CE4B-A77F-3456C79E2943}" type="slidenum">
              <a:rPr lang="en-US" smtClean="0"/>
              <a:pPr/>
              <a:t>1</a:t>
            </a:fld>
            <a:endParaRPr lang="en-US"/>
          </a:p>
        </p:txBody>
      </p:sp>
    </p:spTree>
    <p:extLst>
      <p:ext uri="{BB962C8B-B14F-4D97-AF65-F5344CB8AC3E}">
        <p14:creationId xmlns:p14="http://schemas.microsoft.com/office/powerpoint/2010/main" val="1904751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Materials </a:t>
            </a:r>
            <a:r>
              <a:rPr lang="en-US" dirty="0"/>
              <a:t>(BES): Finding New </a:t>
            </a:r>
            <a:r>
              <a:rPr lang="en-US" dirty="0" smtClean="0"/>
              <a:t>Materials </a:t>
            </a:r>
            <a:r>
              <a:rPr lang="en-US" dirty="0"/>
              <a:t>with Better Electronic </a:t>
            </a:r>
            <a:r>
              <a:rPr lang="en-US" dirty="0" smtClean="0"/>
              <a:t>Properties</a:t>
            </a:r>
          </a:p>
          <a:p>
            <a:r>
              <a:rPr lang="en-US" dirty="0" err="1" smtClean="0"/>
              <a:t>Artisinal</a:t>
            </a:r>
            <a:r>
              <a:rPr lang="en-US" dirty="0" smtClean="0"/>
              <a:t> materials development </a:t>
            </a:r>
            <a:r>
              <a:rPr lang="en-US" dirty="0" smtClean="0">
                <a:sym typeface="Wingdings"/>
              </a:rPr>
              <a:t> here is the industrial</a:t>
            </a:r>
            <a:r>
              <a:rPr lang="en-US" baseline="0" dirty="0" smtClean="0">
                <a:sym typeface="Wingdings"/>
              </a:rPr>
              <a:t> scale process that we are proposing (Blake)</a:t>
            </a:r>
          </a:p>
          <a:p>
            <a:r>
              <a:rPr lang="en-US" baseline="0" dirty="0" smtClean="0">
                <a:sym typeface="Wingdings"/>
              </a:rPr>
              <a:t>Lets turn Blake into a solid state guy (none of that squishy </a:t>
            </a:r>
            <a:r>
              <a:rPr lang="en-US" baseline="0" smtClean="0">
                <a:sym typeface="Wingdings"/>
              </a:rPr>
              <a:t>biomolecule stuff)</a:t>
            </a:r>
            <a:endParaRPr lang="en-US" dirty="0"/>
          </a:p>
        </p:txBody>
      </p:sp>
      <p:sp>
        <p:nvSpPr>
          <p:cNvPr id="4" name="Slide Number Placeholder 3"/>
          <p:cNvSpPr>
            <a:spLocks noGrp="1"/>
          </p:cNvSpPr>
          <p:nvPr>
            <p:ph type="sldNum" sz="quarter" idx="10"/>
          </p:nvPr>
        </p:nvSpPr>
        <p:spPr/>
        <p:txBody>
          <a:bodyPr/>
          <a:lstStyle/>
          <a:p>
            <a:fld id="{6330B5BD-7596-2345-A46F-AB64B8F077F6}" type="slidenum">
              <a:rPr lang="en-US" smtClean="0"/>
              <a:t>10</a:t>
            </a:fld>
            <a:endParaRPr lang="en-US"/>
          </a:p>
        </p:txBody>
      </p:sp>
    </p:spTree>
    <p:extLst>
      <p:ext uri="{BB962C8B-B14F-4D97-AF65-F5344CB8AC3E}">
        <p14:creationId xmlns:p14="http://schemas.microsoft.com/office/powerpoint/2010/main" val="3670904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Materials </a:t>
            </a:r>
            <a:r>
              <a:rPr lang="en-US" dirty="0"/>
              <a:t>(BES): Finding </a:t>
            </a:r>
            <a:r>
              <a:rPr lang="en-US" dirty="0" smtClean="0"/>
              <a:t>New </a:t>
            </a:r>
            <a:r>
              <a:rPr lang="en-US" dirty="0"/>
              <a:t>Materials with Better Electronic </a:t>
            </a:r>
            <a:r>
              <a:rPr lang="en-US" dirty="0" smtClean="0"/>
              <a:t>Properties</a:t>
            </a:r>
          </a:p>
          <a:p>
            <a:r>
              <a:rPr lang="en-US" dirty="0" smtClean="0"/>
              <a:t>Chris, we’d never do this in the real presentation.  But we wanted to put this up to see</a:t>
            </a:r>
            <a:r>
              <a:rPr lang="en-US" baseline="0" dirty="0" smtClean="0"/>
              <a:t> if this addresses questions that came up in the last review regarding concrete targets (what can we do)?</a:t>
            </a:r>
          </a:p>
        </p:txBody>
      </p:sp>
      <p:sp>
        <p:nvSpPr>
          <p:cNvPr id="4" name="Slide Number Placeholder 3"/>
          <p:cNvSpPr>
            <a:spLocks noGrp="1"/>
          </p:cNvSpPr>
          <p:nvPr>
            <p:ph type="sldNum" sz="quarter" idx="10"/>
          </p:nvPr>
        </p:nvSpPr>
        <p:spPr/>
        <p:txBody>
          <a:bodyPr/>
          <a:lstStyle/>
          <a:p>
            <a:fld id="{6330B5BD-7596-2345-A46F-AB64B8F077F6}" type="slidenum">
              <a:rPr lang="en-US" smtClean="0"/>
              <a:t>11</a:t>
            </a:fld>
            <a:endParaRPr lang="en-US"/>
          </a:p>
        </p:txBody>
      </p:sp>
    </p:spTree>
    <p:extLst>
      <p:ext uri="{BB962C8B-B14F-4D97-AF65-F5344CB8AC3E}">
        <p14:creationId xmlns:p14="http://schemas.microsoft.com/office/powerpoint/2010/main" val="1409113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Enable another</a:t>
            </a:r>
            <a:r>
              <a:rPr lang="en-US" baseline="0" dirty="0" smtClean="0"/>
              <a:t> 30 years of scaling</a:t>
            </a:r>
          </a:p>
          <a:p>
            <a:r>
              <a:rPr lang="en-US" baseline="0" dirty="0" smtClean="0"/>
              <a:t>Break through</a:t>
            </a:r>
          </a:p>
          <a:p>
            <a:r>
              <a:rPr lang="en-US" baseline="0" dirty="0" smtClean="0"/>
              <a:t>Deep sub-nanometer</a:t>
            </a:r>
          </a:p>
          <a:p>
            <a:r>
              <a:rPr lang="en-US" baseline="0" dirty="0" smtClean="0"/>
              <a:t>		Note: we don’t want BES to go from being a science power house to being engineers</a:t>
            </a:r>
          </a:p>
          <a:p>
            <a:r>
              <a:rPr lang="en-US" baseline="0" dirty="0" smtClean="0"/>
              <a:t>		This is where AMO comes in.  This is where our public-private partnership comes in. </a:t>
            </a:r>
            <a:r>
              <a:rPr lang="en-US" baseline="0" smtClean="0"/>
              <a:t>(HPC4MFG example)</a:t>
            </a:r>
            <a:endParaRPr lang="en-US" baseline="0" dirty="0" smtClean="0"/>
          </a:p>
          <a:p>
            <a:r>
              <a:rPr lang="en-US" baseline="0" dirty="0" smtClean="0"/>
              <a:t>Discover new devices and scalable manufacturing path to enable next 30 years of scaling</a:t>
            </a:r>
          </a:p>
          <a:p>
            <a:endParaRPr lang="en-US" dirty="0"/>
          </a:p>
        </p:txBody>
      </p:sp>
      <p:sp>
        <p:nvSpPr>
          <p:cNvPr id="4" name="Slide Number Placeholder 3"/>
          <p:cNvSpPr>
            <a:spLocks noGrp="1"/>
          </p:cNvSpPr>
          <p:nvPr>
            <p:ph type="sldNum" sz="quarter" idx="10"/>
          </p:nvPr>
        </p:nvSpPr>
        <p:spPr/>
        <p:txBody>
          <a:bodyPr/>
          <a:lstStyle/>
          <a:p>
            <a:fld id="{6330B5BD-7596-2345-A46F-AB64B8F077F6}" type="slidenum">
              <a:rPr lang="en-US" smtClean="0"/>
              <a:t>13</a:t>
            </a:fld>
            <a:endParaRPr lang="en-US"/>
          </a:p>
        </p:txBody>
      </p:sp>
    </p:spTree>
    <p:extLst>
      <p:ext uri="{BB962C8B-B14F-4D97-AF65-F5344CB8AC3E}">
        <p14:creationId xmlns:p14="http://schemas.microsoft.com/office/powerpoint/2010/main" val="1560252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2"/>
                </a:solidFill>
              </a:rPr>
              <a:t>Goal</a:t>
            </a:r>
            <a:r>
              <a:rPr lang="en-US" dirty="0" smtClean="0">
                <a:solidFill>
                  <a:schemeClr val="tx2"/>
                </a:solidFill>
              </a:rPr>
              <a:t>: Understand impact of micro-scale device technology and new materials on macro-scale architecture and system performance. </a:t>
            </a:r>
            <a:r>
              <a:rPr lang="en-US" i="1" dirty="0" smtClean="0">
                <a:solidFill>
                  <a:schemeClr val="tx2"/>
                </a:solidFill>
              </a:rPr>
              <a:t>(scale-bridging)</a:t>
            </a:r>
          </a:p>
          <a:p>
            <a:endParaRPr lang="en-US" dirty="0"/>
          </a:p>
        </p:txBody>
      </p:sp>
      <p:sp>
        <p:nvSpPr>
          <p:cNvPr id="4" name="Slide Number Placeholder 3"/>
          <p:cNvSpPr>
            <a:spLocks noGrp="1"/>
          </p:cNvSpPr>
          <p:nvPr>
            <p:ph type="sldNum" sz="quarter" idx="10"/>
          </p:nvPr>
        </p:nvSpPr>
        <p:spPr/>
        <p:txBody>
          <a:bodyPr/>
          <a:lstStyle/>
          <a:p>
            <a:fld id="{6330B5BD-7596-2345-A46F-AB64B8F077F6}" type="slidenum">
              <a:rPr lang="en-US" smtClean="0"/>
              <a:t>15</a:t>
            </a:fld>
            <a:endParaRPr lang="en-US"/>
          </a:p>
        </p:txBody>
      </p:sp>
    </p:spTree>
    <p:extLst>
      <p:ext uri="{BB962C8B-B14F-4D97-AF65-F5344CB8AC3E}">
        <p14:creationId xmlns:p14="http://schemas.microsoft.com/office/powerpoint/2010/main" val="1918985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DOE can do this</a:t>
            </a:r>
          </a:p>
          <a:p>
            <a:r>
              <a:rPr lang="en-US" dirty="0" smtClean="0"/>
              <a:t>We</a:t>
            </a:r>
            <a:r>
              <a:rPr lang="en-US" baseline="0" dirty="0" smtClean="0"/>
              <a:t> have many disconnected programs in these areas.</a:t>
            </a:r>
          </a:p>
          <a:p>
            <a:r>
              <a:rPr lang="en-US" baseline="0" dirty="0" smtClean="0"/>
              <a:t>But </a:t>
            </a:r>
            <a:r>
              <a:rPr lang="en-US" baseline="0" dirty="0" err="1" smtClean="0"/>
              <a:t>codesign</a:t>
            </a:r>
            <a:r>
              <a:rPr lang="en-US" baseline="0" dirty="0" smtClean="0"/>
              <a:t> involves connecting these areas together and making it an explicit part of the </a:t>
            </a:r>
            <a:r>
              <a:rPr lang="en-US" baseline="0" dirty="0" err="1" smtClean="0"/>
              <a:t>devleopment</a:t>
            </a:r>
            <a:r>
              <a:rPr lang="en-US" baseline="0" dirty="0" smtClean="0"/>
              <a:t> process.</a:t>
            </a:r>
          </a:p>
        </p:txBody>
      </p:sp>
      <p:sp>
        <p:nvSpPr>
          <p:cNvPr id="4" name="Slide Number Placeholder 3"/>
          <p:cNvSpPr>
            <a:spLocks noGrp="1"/>
          </p:cNvSpPr>
          <p:nvPr>
            <p:ph type="sldNum" sz="quarter" idx="10"/>
          </p:nvPr>
        </p:nvSpPr>
        <p:spPr/>
        <p:txBody>
          <a:bodyPr/>
          <a:lstStyle/>
          <a:p>
            <a:fld id="{6330B5BD-7596-2345-A46F-AB64B8F077F6}" type="slidenum">
              <a:rPr lang="en-US" smtClean="0"/>
              <a:t>16</a:t>
            </a:fld>
            <a:endParaRPr lang="en-US"/>
          </a:p>
        </p:txBody>
      </p:sp>
    </p:spTree>
    <p:extLst>
      <p:ext uri="{BB962C8B-B14F-4D97-AF65-F5344CB8AC3E}">
        <p14:creationId xmlns:p14="http://schemas.microsoft.com/office/powerpoint/2010/main" val="568390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apart, we will not reach our goals.</a:t>
            </a:r>
          </a:p>
          <a:p>
            <a:r>
              <a:rPr lang="en-US" dirty="0" err="1" smtClean="0"/>
              <a:t>Requrires</a:t>
            </a:r>
            <a:r>
              <a:rPr lang="en-US" baseline="0" dirty="0" smtClean="0"/>
              <a:t> an integrated effort, and DOE is the right place to do it because they already have the base </a:t>
            </a:r>
            <a:r>
              <a:rPr lang="en-US" baseline="0" dirty="0" err="1" smtClean="0"/>
              <a:t>capabilties</a:t>
            </a:r>
            <a:r>
              <a:rPr lang="en-US" baseline="0" dirty="0" smtClean="0"/>
              <a:t> in each area</a:t>
            </a:r>
          </a:p>
          <a:p>
            <a:r>
              <a:rPr lang="en-US" baseline="0" dirty="0" smtClean="0"/>
              <a:t>And they have a mission to integrate.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30B5BD-7596-2345-A46F-AB64B8F077F6}" type="slidenum">
              <a:rPr lang="en-US" smtClean="0"/>
              <a:t>17</a:t>
            </a:fld>
            <a:endParaRPr lang="en-US"/>
          </a:p>
        </p:txBody>
      </p:sp>
    </p:spTree>
    <p:extLst>
      <p:ext uri="{BB962C8B-B14F-4D97-AF65-F5344CB8AC3E}">
        <p14:creationId xmlns:p14="http://schemas.microsoft.com/office/powerpoint/2010/main" val="1528640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0B5BD-7596-2345-A46F-AB64B8F077F6}" type="slidenum">
              <a:rPr lang="en-US" smtClean="0"/>
              <a:t>18</a:t>
            </a:fld>
            <a:endParaRPr lang="en-US"/>
          </a:p>
        </p:txBody>
      </p:sp>
    </p:spTree>
    <p:extLst>
      <p:ext uri="{BB962C8B-B14F-4D97-AF65-F5344CB8AC3E}">
        <p14:creationId xmlns:p14="http://schemas.microsoft.com/office/powerpoint/2010/main" val="3458008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Moore’s Law to</a:t>
            </a:r>
            <a:r>
              <a:rPr lang="en-US" baseline="0" dirty="0" smtClean="0"/>
              <a:t> backup</a:t>
            </a:r>
          </a:p>
          <a:p>
            <a:endParaRPr lang="en-US" dirty="0"/>
          </a:p>
        </p:txBody>
      </p:sp>
      <p:sp>
        <p:nvSpPr>
          <p:cNvPr id="4" name="Slide Number Placeholder 3"/>
          <p:cNvSpPr>
            <a:spLocks noGrp="1"/>
          </p:cNvSpPr>
          <p:nvPr>
            <p:ph type="sldNum" sz="quarter" idx="10"/>
          </p:nvPr>
        </p:nvSpPr>
        <p:spPr/>
        <p:txBody>
          <a:bodyPr/>
          <a:lstStyle/>
          <a:p>
            <a:fld id="{6330B5BD-7596-2345-A46F-AB64B8F077F6}" type="slidenum">
              <a:rPr lang="en-US" smtClean="0"/>
              <a:t>19</a:t>
            </a:fld>
            <a:endParaRPr lang="en-US"/>
          </a:p>
        </p:txBody>
      </p:sp>
    </p:spTree>
    <p:extLst>
      <p:ext uri="{BB962C8B-B14F-4D97-AF65-F5344CB8AC3E}">
        <p14:creationId xmlns:p14="http://schemas.microsoft.com/office/powerpoint/2010/main" val="617032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0B5BD-7596-2345-A46F-AB64B8F077F6}" type="slidenum">
              <a:rPr lang="en-US" smtClean="0"/>
              <a:t>38</a:t>
            </a:fld>
            <a:endParaRPr lang="en-US"/>
          </a:p>
        </p:txBody>
      </p:sp>
    </p:spTree>
    <p:extLst>
      <p:ext uri="{BB962C8B-B14F-4D97-AF65-F5344CB8AC3E}">
        <p14:creationId xmlns:p14="http://schemas.microsoft.com/office/powerpoint/2010/main" val="345800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767">
              <a:defRPr/>
            </a:pPr>
            <a:endParaRPr lang="en-US" dirty="0"/>
          </a:p>
        </p:txBody>
      </p:sp>
      <p:sp>
        <p:nvSpPr>
          <p:cNvPr id="4" name="Slide Number Placeholder 3"/>
          <p:cNvSpPr>
            <a:spLocks noGrp="1"/>
          </p:cNvSpPr>
          <p:nvPr>
            <p:ph type="sldNum" sz="quarter" idx="10"/>
          </p:nvPr>
        </p:nvSpPr>
        <p:spPr/>
        <p:txBody>
          <a:bodyPr/>
          <a:lstStyle/>
          <a:p>
            <a:fld id="{AA14477F-3722-CE4B-A77F-3456C79E2943}" type="slidenum">
              <a:rPr lang="en-US" smtClean="0"/>
              <a:pPr/>
              <a:t>2</a:t>
            </a:fld>
            <a:endParaRPr lang="en-US"/>
          </a:p>
        </p:txBody>
      </p:sp>
    </p:spTree>
    <p:extLst>
      <p:ext uri="{BB962C8B-B14F-4D97-AF65-F5344CB8AC3E}">
        <p14:creationId xmlns:p14="http://schemas.microsoft.com/office/powerpoint/2010/main" val="190475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your need for success  (the scare diagram)</a:t>
            </a:r>
          </a:p>
          <a:p>
            <a:r>
              <a:rPr lang="en-US" dirty="0" smtClean="0"/>
              <a:t>Its not just about reducing</a:t>
            </a:r>
            <a:r>
              <a:rPr lang="en-US" baseline="0" dirty="0" smtClean="0"/>
              <a:t> power consumption.  Its about being able to meet the needs (that you other guys are depending upon)</a:t>
            </a:r>
          </a:p>
          <a:p>
            <a:r>
              <a:rPr lang="en-US" baseline="0" dirty="0" smtClean="0"/>
              <a:t>What if we couldn’t deliver that.  What if industry could not deliver the expanded compute capability that you demand?</a:t>
            </a:r>
          </a:p>
          <a:p>
            <a:endParaRPr lang="en-US" baseline="0" dirty="0" smtClean="0"/>
          </a:p>
          <a:p>
            <a:r>
              <a:rPr lang="en-US" baseline="0" dirty="0" smtClean="0"/>
              <a:t>Why do we believe this will happen?</a:t>
            </a:r>
            <a:endParaRPr lang="en-US" dirty="0" smtClean="0"/>
          </a:p>
          <a:p>
            <a:endParaRPr lang="en-US" dirty="0" smtClean="0"/>
          </a:p>
          <a:p>
            <a:r>
              <a:rPr lang="en-US" dirty="0" smtClean="0"/>
              <a:t>You’ve exceeded your carbon</a:t>
            </a:r>
            <a:r>
              <a:rPr lang="en-US" baseline="0" dirty="0" smtClean="0"/>
              <a:t> budget. No iPhone upgrade for you!</a:t>
            </a:r>
          </a:p>
          <a:p>
            <a:r>
              <a:rPr lang="en-US" baseline="0" dirty="0" err="1" smtClean="0"/>
              <a:t>Yout</a:t>
            </a:r>
            <a:r>
              <a:rPr lang="en-US" baseline="0" dirty="0" smtClean="0"/>
              <a:t> guys are contributing to the problem:  Charlie wants to put IOT packages on top of telephone poles</a:t>
            </a:r>
          </a:p>
          <a:p>
            <a:r>
              <a:rPr lang="en-US" baseline="0" dirty="0" smtClean="0"/>
              <a:t>	the biosphere thing wants sensor data and then back-end resources to process the data?</a:t>
            </a:r>
          </a:p>
          <a:p>
            <a:r>
              <a:rPr lang="en-US" baseline="0" dirty="0" smtClean="0"/>
              <a:t>	no soup for you </a:t>
            </a:r>
            <a:r>
              <a:rPr lang="en-US" baseline="0" dirty="0" err="1" smtClean="0"/>
              <a:t>charlie</a:t>
            </a:r>
            <a:endParaRPr lang="en-US" baseline="0" dirty="0" smtClean="0"/>
          </a:p>
          <a:p>
            <a:r>
              <a:rPr lang="en-US" baseline="0" dirty="0" smtClean="0"/>
              <a:t>Show the </a:t>
            </a:r>
            <a:r>
              <a:rPr lang="en-US" baseline="0" dirty="0" err="1" smtClean="0"/>
              <a:t>economoic</a:t>
            </a:r>
            <a:r>
              <a:rPr lang="en-US" baseline="0" dirty="0" smtClean="0"/>
              <a:t> and energy impact of employing even more pervasive IOT technology and associated data mining.</a:t>
            </a:r>
          </a:p>
          <a:p>
            <a:endParaRPr lang="en-US" baseline="0" dirty="0" smtClean="0"/>
          </a:p>
          <a:p>
            <a:r>
              <a:rPr lang="en-US" dirty="0" smtClean="0"/>
              <a:t>From the spreadsheet, total energy</a:t>
            </a:r>
            <a:r>
              <a:rPr lang="en-US" baseline="0" dirty="0" smtClean="0"/>
              <a:t> in 2030 is 33,000 </a:t>
            </a:r>
            <a:r>
              <a:rPr lang="en-US" baseline="0" dirty="0" err="1" smtClean="0"/>
              <a:t>PWhr</a:t>
            </a:r>
            <a:r>
              <a:rPr lang="en-US" baseline="0" dirty="0" smtClean="0"/>
              <a:t>, of which 9.5 </a:t>
            </a:r>
            <a:r>
              <a:rPr lang="en-US" baseline="0" dirty="0" err="1" smtClean="0"/>
              <a:t>PWhr</a:t>
            </a:r>
            <a:r>
              <a:rPr lang="en-US" baseline="0" dirty="0" smtClean="0"/>
              <a:t> is ICT related (28.6%).</a:t>
            </a:r>
          </a:p>
          <a:p>
            <a:r>
              <a:rPr lang="en-US" sz="1200" kern="1200" dirty="0" smtClean="0">
                <a:solidFill>
                  <a:schemeClr val="tx1"/>
                </a:solidFill>
                <a:latin typeface="+mn-lt"/>
                <a:ea typeface="+mn-ea"/>
                <a:cs typeface="+mn-cs"/>
              </a:rPr>
              <a:t>Had 30% of of the project electric supply by 2030 just based on current trends and it went up to 50% with Moore's Law ending, but that part certainly much more speculative.</a:t>
            </a:r>
          </a:p>
          <a:p>
            <a:endParaRPr lang="en-US" baseline="0" dirty="0" smtClean="0"/>
          </a:p>
          <a:p>
            <a:r>
              <a:rPr lang="en-US" baseline="0" dirty="0" smtClean="0"/>
              <a:t>With Beyond Moore, we assume we can get ~ 2X reduction to 5.3 </a:t>
            </a:r>
            <a:r>
              <a:rPr lang="en-US" baseline="0" dirty="0" err="1" smtClean="0"/>
              <a:t>PWhr</a:t>
            </a:r>
            <a:r>
              <a:rPr lang="en-US" baseline="0" dirty="0" smtClean="0"/>
              <a:t>, which is 15.9% of 33 </a:t>
            </a:r>
            <a:r>
              <a:rPr lang="en-US" baseline="0" dirty="0" err="1" smtClean="0"/>
              <a:t>PWhr</a:t>
            </a:r>
            <a:r>
              <a:rPr lang="en-US" baseline="0" dirty="0" smtClean="0"/>
              <a:t>, but this number is ‘</a:t>
            </a:r>
            <a:r>
              <a:rPr lang="en-US" baseline="0" dirty="0" err="1" smtClean="0"/>
              <a:t>fungeable</a:t>
            </a:r>
            <a:r>
              <a:rPr lang="en-US" baseline="0" dirty="0" smtClean="0"/>
              <a:t>’. (we could assume more). </a:t>
            </a:r>
          </a:p>
          <a:p>
            <a:endParaRPr lang="en-US" baseline="0" dirty="0" smtClean="0"/>
          </a:p>
          <a:p>
            <a:r>
              <a:rPr lang="en-US" baseline="0" dirty="0" smtClean="0"/>
              <a:t>The reduction of 9.5 – 5.3 = 4.2 </a:t>
            </a:r>
            <a:r>
              <a:rPr lang="en-US" baseline="0" dirty="0" err="1" smtClean="0"/>
              <a:t>PWhr</a:t>
            </a:r>
            <a:r>
              <a:rPr lang="en-US" baseline="0" dirty="0" smtClean="0"/>
              <a:t>; 4.2 </a:t>
            </a:r>
            <a:r>
              <a:rPr lang="en-US" baseline="0" dirty="0" err="1" smtClean="0"/>
              <a:t>PWhr</a:t>
            </a:r>
            <a:r>
              <a:rPr lang="en-US" baseline="0" dirty="0" smtClean="0"/>
              <a:t> / 33 </a:t>
            </a:r>
            <a:r>
              <a:rPr lang="en-US" baseline="0" dirty="0" err="1" smtClean="0"/>
              <a:t>PWhr</a:t>
            </a:r>
            <a:r>
              <a:rPr lang="en-US" baseline="0" dirty="0" smtClean="0"/>
              <a:t> = 12.6%. </a:t>
            </a:r>
          </a:p>
          <a:p>
            <a:endParaRPr lang="en-US" baseline="0" dirty="0" smtClean="0"/>
          </a:p>
          <a:p>
            <a:r>
              <a:rPr lang="en-US" baseline="0" dirty="0" smtClean="0"/>
              <a:t>The graph is drawn a little lower, but I think it’s ok. </a:t>
            </a:r>
          </a:p>
          <a:p>
            <a:endParaRPr lang="en-US" baseline="0" dirty="0" smtClean="0"/>
          </a:p>
          <a:p>
            <a:r>
              <a:rPr lang="en-US" baseline="0" dirty="0" smtClean="0"/>
              <a:t>This is achieved with only a 3.5 - 6X reduction in energy per external data rate (Cisco reference) in 2030 vs. the existing trends, the spread depends on the ‘path’ to the energy savings. (greater in early years vs. later years). </a:t>
            </a:r>
            <a:endParaRPr lang="en-US" dirty="0" smtClean="0"/>
          </a:p>
          <a:p>
            <a:endParaRPr lang="en-US" dirty="0"/>
          </a:p>
        </p:txBody>
      </p:sp>
      <p:sp>
        <p:nvSpPr>
          <p:cNvPr id="4" name="Slide Number Placeholder 3"/>
          <p:cNvSpPr>
            <a:spLocks noGrp="1"/>
          </p:cNvSpPr>
          <p:nvPr>
            <p:ph type="sldNum" sz="quarter" idx="10"/>
          </p:nvPr>
        </p:nvSpPr>
        <p:spPr/>
        <p:txBody>
          <a:bodyPr/>
          <a:lstStyle/>
          <a:p>
            <a:fld id="{6330B5BD-7596-2345-A46F-AB64B8F077F6}" type="slidenum">
              <a:rPr lang="en-US" smtClean="0"/>
              <a:t>3</a:t>
            </a:fld>
            <a:endParaRPr lang="en-US"/>
          </a:p>
        </p:txBody>
      </p:sp>
    </p:spTree>
    <p:extLst>
      <p:ext uri="{BB962C8B-B14F-4D97-AF65-F5344CB8AC3E}">
        <p14:creationId xmlns:p14="http://schemas.microsoft.com/office/powerpoint/2010/main" val="198763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why you should be scared.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Talked about electronics per unit density (that</a:t>
            </a:r>
            <a:r>
              <a:rPr lang="uk-UA" dirty="0" smtClean="0"/>
              <a:t>’</a:t>
            </a:r>
            <a:r>
              <a:rPr lang="en-US" dirty="0" smtClean="0"/>
              <a:t>s</a:t>
            </a:r>
            <a:r>
              <a:rPr lang="en-US" baseline="0" dirty="0" smtClean="0"/>
              <a:t> not where we are at)</a:t>
            </a:r>
            <a:endParaRPr lang="en-US" dirty="0" smtClean="0"/>
          </a:p>
          <a:p>
            <a:r>
              <a:rPr lang="en-US" dirty="0" smtClean="0"/>
              <a:t>We need this in case anyone asks about Moore’s Law and why we think scaling might be near an end.</a:t>
            </a:r>
          </a:p>
          <a:p>
            <a:r>
              <a:rPr lang="en-US" dirty="0" smtClean="0"/>
              <a:t>Can’t build in 3D (need a new material system because of data movement)</a:t>
            </a:r>
          </a:p>
          <a:p>
            <a:r>
              <a:rPr lang="en-US" dirty="0" smtClean="0"/>
              <a:t>Its not about how many</a:t>
            </a:r>
            <a:r>
              <a:rPr lang="en-US" baseline="0" dirty="0" smtClean="0"/>
              <a:t> electrons are needed </a:t>
            </a:r>
            <a:r>
              <a:rPr lang="en-US" dirty="0" smtClean="0"/>
              <a:t>to represent the information.  Its about how much voltage needed for</a:t>
            </a:r>
            <a:r>
              <a:rPr lang="en-US" baseline="0" dirty="0" smtClean="0"/>
              <a:t> the switch to implement logic.</a:t>
            </a:r>
            <a:endParaRPr lang="en-US" dirty="0"/>
          </a:p>
        </p:txBody>
      </p:sp>
      <p:sp>
        <p:nvSpPr>
          <p:cNvPr id="4" name="Slide Number Placeholder 3"/>
          <p:cNvSpPr>
            <a:spLocks noGrp="1"/>
          </p:cNvSpPr>
          <p:nvPr>
            <p:ph type="sldNum" sz="quarter" idx="10"/>
          </p:nvPr>
        </p:nvSpPr>
        <p:spPr/>
        <p:txBody>
          <a:bodyPr/>
          <a:lstStyle/>
          <a:p>
            <a:fld id="{6330B5BD-7596-2345-A46F-AB64B8F077F6}" type="slidenum">
              <a:rPr lang="en-US" smtClean="0"/>
              <a:t>4</a:t>
            </a:fld>
            <a:endParaRPr lang="en-US"/>
          </a:p>
        </p:txBody>
      </p:sp>
    </p:spTree>
    <p:extLst>
      <p:ext uri="{BB962C8B-B14F-4D97-AF65-F5344CB8AC3E}">
        <p14:creationId xmlns:p14="http://schemas.microsoft.com/office/powerpoint/2010/main" val="2018728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at least we’ve got Moore’s Law (lithography scaling)</a:t>
            </a:r>
          </a:p>
          <a:p>
            <a:r>
              <a:rPr lang="en-US" dirty="0" smtClean="0"/>
              <a:t>But in 2025</a:t>
            </a:r>
            <a:r>
              <a:rPr lang="en-US" baseline="0" dirty="0" smtClean="0"/>
              <a:t> we won’t have that any more, and our current play of doubling processor cores that gets us to </a:t>
            </a:r>
            <a:r>
              <a:rPr lang="en-US" baseline="0" dirty="0" err="1" smtClean="0"/>
              <a:t>exascale</a:t>
            </a:r>
            <a:r>
              <a:rPr lang="en-US" baseline="0" dirty="0" smtClean="0"/>
              <a:t> is no longer going to be available as a source of technology scaling.</a:t>
            </a:r>
          </a:p>
          <a:p>
            <a:endParaRPr lang="en-US" dirty="0" smtClean="0"/>
          </a:p>
          <a:p>
            <a:r>
              <a:rPr lang="en-US" dirty="0" smtClean="0"/>
              <a:t>Could</a:t>
            </a:r>
            <a:r>
              <a:rPr lang="en-US" baseline="0" dirty="0" smtClean="0"/>
              <a:t> extend this if you build out in 3D!  But energy density is already at the limits, so you cant.</a:t>
            </a:r>
          </a:p>
          <a:p>
            <a:r>
              <a:rPr lang="en-US" baseline="0" dirty="0" smtClean="0"/>
              <a:t>And data movement goes lower if you have photonics or if you have lower voltages</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6330B5BD-7596-2345-A46F-AB64B8F077F6}" type="slidenum">
              <a:rPr lang="en-US" smtClean="0"/>
              <a:t>5</a:t>
            </a:fld>
            <a:endParaRPr lang="en-US"/>
          </a:p>
        </p:txBody>
      </p:sp>
    </p:spTree>
    <p:extLst>
      <p:ext uri="{BB962C8B-B14F-4D97-AF65-F5344CB8AC3E}">
        <p14:creationId xmlns:p14="http://schemas.microsoft.com/office/powerpoint/2010/main" val="125574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 on the </a:t>
            </a:r>
            <a:r>
              <a:rPr lang="en-US" dirty="0" err="1" smtClean="0"/>
              <a:t>Landauer</a:t>
            </a:r>
            <a:r>
              <a:rPr lang="en-US" dirty="0" smtClean="0"/>
              <a:t> Limit</a:t>
            </a:r>
            <a:r>
              <a:rPr lang="en-US" baseline="0" dirty="0" smtClean="0"/>
              <a:t> means another 8-12 orders of magnitude available.</a:t>
            </a:r>
            <a:endParaRPr lang="en-US" dirty="0"/>
          </a:p>
        </p:txBody>
      </p:sp>
      <p:sp>
        <p:nvSpPr>
          <p:cNvPr id="4" name="Slide Number Placeholder 3"/>
          <p:cNvSpPr>
            <a:spLocks noGrp="1"/>
          </p:cNvSpPr>
          <p:nvPr>
            <p:ph type="sldNum" sz="quarter" idx="10"/>
          </p:nvPr>
        </p:nvSpPr>
        <p:spPr/>
        <p:txBody>
          <a:bodyPr/>
          <a:lstStyle/>
          <a:p>
            <a:fld id="{6330B5BD-7596-2345-A46F-AB64B8F077F6}" type="slidenum">
              <a:rPr lang="en-US" smtClean="0"/>
              <a:t>6</a:t>
            </a:fld>
            <a:endParaRPr lang="en-US"/>
          </a:p>
        </p:txBody>
      </p:sp>
    </p:spTree>
    <p:extLst>
      <p:ext uri="{BB962C8B-B14F-4D97-AF65-F5344CB8AC3E}">
        <p14:creationId xmlns:p14="http://schemas.microsoft.com/office/powerpoint/2010/main" val="464180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Attojoule</a:t>
            </a:r>
            <a:r>
              <a:rPr lang="en-US" dirty="0" smtClean="0"/>
              <a:t> device is 6 orders of magnitude lower than today’s devices.</a:t>
            </a:r>
            <a:endParaRPr lang="en-US" dirty="0"/>
          </a:p>
        </p:txBody>
      </p:sp>
      <p:sp>
        <p:nvSpPr>
          <p:cNvPr id="4" name="Slide Number Placeholder 3"/>
          <p:cNvSpPr>
            <a:spLocks noGrp="1"/>
          </p:cNvSpPr>
          <p:nvPr>
            <p:ph type="sldNum" sz="quarter" idx="10"/>
          </p:nvPr>
        </p:nvSpPr>
        <p:spPr/>
        <p:txBody>
          <a:bodyPr/>
          <a:lstStyle/>
          <a:p>
            <a:fld id="{6330B5BD-7596-2345-A46F-AB64B8F077F6}" type="slidenum">
              <a:rPr lang="en-US" smtClean="0"/>
              <a:t>7</a:t>
            </a:fld>
            <a:endParaRPr lang="en-US"/>
          </a:p>
        </p:txBody>
      </p:sp>
    </p:spTree>
    <p:extLst>
      <p:ext uri="{BB962C8B-B14F-4D97-AF65-F5344CB8AC3E}">
        <p14:creationId xmlns:p14="http://schemas.microsoft.com/office/powerpoint/2010/main" val="351275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15302" lvl="1" indent="-349415">
              <a:spcBef>
                <a:spcPts val="1834"/>
              </a:spcBef>
              <a:buFont typeface="Arial"/>
              <a:buChar char="•"/>
            </a:pPr>
            <a:r>
              <a:rPr lang="en-US" sz="3300" dirty="0"/>
              <a:t>WHY DOE instead of industry?</a:t>
            </a:r>
          </a:p>
          <a:p>
            <a:pPr marL="815302" lvl="1" indent="-349415">
              <a:spcBef>
                <a:spcPts val="1834"/>
              </a:spcBef>
              <a:buFont typeface="Arial"/>
              <a:buChar char="•"/>
            </a:pPr>
            <a:r>
              <a:rPr lang="en-US" sz="3300" dirty="0"/>
              <a:t>Big semiconductor companies follow low risk </a:t>
            </a:r>
            <a:r>
              <a:rPr lang="en-US" sz="3300" b="1" dirty="0"/>
              <a:t>evolutionary</a:t>
            </a:r>
            <a:r>
              <a:rPr lang="en-US" sz="3300" dirty="0"/>
              <a:t> approaches: </a:t>
            </a:r>
            <a:r>
              <a:rPr lang="en-US" sz="3300" b="1" dirty="0"/>
              <a:t>too slow </a:t>
            </a:r>
            <a:r>
              <a:rPr lang="en-US" sz="3300" dirty="0"/>
              <a:t>to meet energy needs</a:t>
            </a:r>
          </a:p>
          <a:p>
            <a:pPr marL="815302" lvl="1" indent="-349415">
              <a:spcBef>
                <a:spcPts val="1834"/>
              </a:spcBef>
              <a:buFont typeface="Arial"/>
              <a:buChar char="•"/>
            </a:pPr>
            <a:r>
              <a:rPr lang="en-US" sz="3300" dirty="0"/>
              <a:t>Small companies lack the resources and scale for this challenge</a:t>
            </a:r>
          </a:p>
          <a:p>
            <a:r>
              <a:rPr lang="en-US" dirty="0" smtClean="0"/>
              <a:t>Needs to be more visual</a:t>
            </a:r>
          </a:p>
          <a:p>
            <a:endParaRPr lang="en-US" dirty="0" smtClean="0"/>
          </a:p>
          <a:p>
            <a:r>
              <a:rPr lang="en-US" dirty="0" smtClean="0"/>
              <a:t>Need to change goals with columns</a:t>
            </a:r>
          </a:p>
          <a:p>
            <a:endParaRPr lang="en-US" dirty="0"/>
          </a:p>
        </p:txBody>
      </p:sp>
      <p:sp>
        <p:nvSpPr>
          <p:cNvPr id="4" name="Slide Number Placeholder 3"/>
          <p:cNvSpPr>
            <a:spLocks noGrp="1"/>
          </p:cNvSpPr>
          <p:nvPr>
            <p:ph type="sldNum" sz="quarter" idx="10"/>
          </p:nvPr>
        </p:nvSpPr>
        <p:spPr/>
        <p:txBody>
          <a:bodyPr/>
          <a:lstStyle/>
          <a:p>
            <a:fld id="{6330B5BD-7596-2345-A46F-AB64B8F077F6}" type="slidenum">
              <a:rPr lang="en-US" smtClean="0"/>
              <a:t>8</a:t>
            </a:fld>
            <a:endParaRPr lang="en-US"/>
          </a:p>
        </p:txBody>
      </p:sp>
    </p:spTree>
    <p:extLst>
      <p:ext uri="{BB962C8B-B14F-4D97-AF65-F5344CB8AC3E}">
        <p14:creationId xmlns:p14="http://schemas.microsoft.com/office/powerpoint/2010/main" val="1183309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how this integrated framework leverages the labs strength and MISSION, and engages both modeling and experimental science </a:t>
            </a:r>
          </a:p>
          <a:p>
            <a:r>
              <a:rPr lang="en-US" baseline="0" dirty="0" smtClean="0"/>
              <a:t>There are many </a:t>
            </a:r>
            <a:r>
              <a:rPr lang="en-US" baseline="0" dirty="0" err="1" smtClean="0"/>
              <a:t>indiviual</a:t>
            </a:r>
            <a:r>
              <a:rPr lang="en-US" baseline="0" dirty="0" smtClean="0"/>
              <a:t> activities happening in each of these areas, but there is nothing that integrates them together. </a:t>
            </a:r>
          </a:p>
          <a:p>
            <a:r>
              <a:rPr lang="en-US" baseline="0" dirty="0" smtClean="0"/>
              <a:t>In the Charter of the National Strategic Computing Initiative, the DOE is identified as a lead agency for computing systems, </a:t>
            </a:r>
          </a:p>
          <a:p>
            <a:r>
              <a:rPr lang="en-US" baseline="0" dirty="0" smtClean="0"/>
              <a:t>with a mission to create integrated efforts that LEAD to fully integrated systems.</a:t>
            </a:r>
          </a:p>
          <a:p>
            <a:endParaRPr lang="en-US" baseline="0" dirty="0" smtClean="0"/>
          </a:p>
          <a:p>
            <a:r>
              <a:rPr lang="en-US" baseline="0" dirty="0" smtClean="0"/>
              <a:t>It is our job</a:t>
            </a:r>
            <a:r>
              <a:rPr lang="is-IS" baseline="0" dirty="0" smtClean="0"/>
              <a:t>… it is our MISSION to address this first order energy challenge...</a:t>
            </a:r>
            <a:endParaRPr lang="en-US" dirty="0"/>
          </a:p>
        </p:txBody>
      </p:sp>
      <p:sp>
        <p:nvSpPr>
          <p:cNvPr id="4" name="Slide Number Placeholder 3"/>
          <p:cNvSpPr>
            <a:spLocks noGrp="1"/>
          </p:cNvSpPr>
          <p:nvPr>
            <p:ph type="sldNum" sz="quarter" idx="10"/>
          </p:nvPr>
        </p:nvSpPr>
        <p:spPr/>
        <p:txBody>
          <a:bodyPr/>
          <a:lstStyle/>
          <a:p>
            <a:fld id="{6330B5BD-7596-2345-A46F-AB64B8F077F6}" type="slidenum">
              <a:rPr lang="en-US" smtClean="0"/>
              <a:t>9</a:t>
            </a:fld>
            <a:endParaRPr lang="en-US"/>
          </a:p>
        </p:txBody>
      </p:sp>
    </p:spTree>
    <p:extLst>
      <p:ext uri="{BB962C8B-B14F-4D97-AF65-F5344CB8AC3E}">
        <p14:creationId xmlns:p14="http://schemas.microsoft.com/office/powerpoint/2010/main" val="175894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262DE5-1421-3245-AB66-B9058772A580}"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F5C42-E824-0D47-81E3-FFA8B9F31EDC}" type="slidenum">
              <a:rPr lang="en-US" smtClean="0"/>
              <a:t>‹#›</a:t>
            </a:fld>
            <a:endParaRPr lang="en-US"/>
          </a:p>
        </p:txBody>
      </p:sp>
    </p:spTree>
    <p:extLst>
      <p:ext uri="{BB962C8B-B14F-4D97-AF65-F5344CB8AC3E}">
        <p14:creationId xmlns:p14="http://schemas.microsoft.com/office/powerpoint/2010/main" val="2877574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262DE5-1421-3245-AB66-B9058772A580}"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F5C42-E824-0D47-81E3-FFA8B9F31EDC}" type="slidenum">
              <a:rPr lang="en-US" smtClean="0"/>
              <a:t>‹#›</a:t>
            </a:fld>
            <a:endParaRPr lang="en-US"/>
          </a:p>
        </p:txBody>
      </p:sp>
    </p:spTree>
    <p:extLst>
      <p:ext uri="{BB962C8B-B14F-4D97-AF65-F5344CB8AC3E}">
        <p14:creationId xmlns:p14="http://schemas.microsoft.com/office/powerpoint/2010/main" val="266591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262DE5-1421-3245-AB66-B9058772A580}"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F5C42-E824-0D47-81E3-FFA8B9F31EDC}" type="slidenum">
              <a:rPr lang="en-US" smtClean="0"/>
              <a:t>‹#›</a:t>
            </a:fld>
            <a:endParaRPr lang="en-US"/>
          </a:p>
        </p:txBody>
      </p:sp>
    </p:spTree>
    <p:extLst>
      <p:ext uri="{BB962C8B-B14F-4D97-AF65-F5344CB8AC3E}">
        <p14:creationId xmlns:p14="http://schemas.microsoft.com/office/powerpoint/2010/main" val="299203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262DE5-1421-3245-AB66-B9058772A580}"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F5C42-E824-0D47-81E3-FFA8B9F31EDC}" type="slidenum">
              <a:rPr lang="en-US" smtClean="0"/>
              <a:t>‹#›</a:t>
            </a:fld>
            <a:endParaRPr lang="en-US"/>
          </a:p>
        </p:txBody>
      </p:sp>
    </p:spTree>
    <p:extLst>
      <p:ext uri="{BB962C8B-B14F-4D97-AF65-F5344CB8AC3E}">
        <p14:creationId xmlns:p14="http://schemas.microsoft.com/office/powerpoint/2010/main" val="334772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262DE5-1421-3245-AB66-B9058772A580}"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F5C42-E824-0D47-81E3-FFA8B9F31EDC}" type="slidenum">
              <a:rPr lang="en-US" smtClean="0"/>
              <a:t>‹#›</a:t>
            </a:fld>
            <a:endParaRPr lang="en-US"/>
          </a:p>
        </p:txBody>
      </p:sp>
    </p:spTree>
    <p:extLst>
      <p:ext uri="{BB962C8B-B14F-4D97-AF65-F5344CB8AC3E}">
        <p14:creationId xmlns:p14="http://schemas.microsoft.com/office/powerpoint/2010/main" val="165813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262DE5-1421-3245-AB66-B9058772A580}"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F5C42-E824-0D47-81E3-FFA8B9F31EDC}" type="slidenum">
              <a:rPr lang="en-US" smtClean="0"/>
              <a:t>‹#›</a:t>
            </a:fld>
            <a:endParaRPr lang="en-US"/>
          </a:p>
        </p:txBody>
      </p:sp>
    </p:spTree>
    <p:extLst>
      <p:ext uri="{BB962C8B-B14F-4D97-AF65-F5344CB8AC3E}">
        <p14:creationId xmlns:p14="http://schemas.microsoft.com/office/powerpoint/2010/main" val="419785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262DE5-1421-3245-AB66-B9058772A580}" type="datetimeFigureOut">
              <a:rPr lang="en-US" smtClean="0"/>
              <a:t>4/21/16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F5C42-E824-0D47-81E3-FFA8B9F31EDC}" type="slidenum">
              <a:rPr lang="en-US" smtClean="0"/>
              <a:t>‹#›</a:t>
            </a:fld>
            <a:endParaRPr lang="en-US"/>
          </a:p>
        </p:txBody>
      </p:sp>
    </p:spTree>
    <p:extLst>
      <p:ext uri="{BB962C8B-B14F-4D97-AF65-F5344CB8AC3E}">
        <p14:creationId xmlns:p14="http://schemas.microsoft.com/office/powerpoint/2010/main" val="4055120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262DE5-1421-3245-AB66-B9058772A580}" type="datetimeFigureOut">
              <a:rPr lang="en-US" smtClean="0"/>
              <a:t>4/21/16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F5C42-E824-0D47-81E3-FFA8B9F31EDC}" type="slidenum">
              <a:rPr lang="en-US" smtClean="0"/>
              <a:t>‹#›</a:t>
            </a:fld>
            <a:endParaRPr lang="en-US"/>
          </a:p>
        </p:txBody>
      </p:sp>
    </p:spTree>
    <p:extLst>
      <p:ext uri="{BB962C8B-B14F-4D97-AF65-F5344CB8AC3E}">
        <p14:creationId xmlns:p14="http://schemas.microsoft.com/office/powerpoint/2010/main" val="159827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62DE5-1421-3245-AB66-B9058772A580}" type="datetimeFigureOut">
              <a:rPr lang="en-US" smtClean="0"/>
              <a:t>4/21/16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F5C42-E824-0D47-81E3-FFA8B9F31EDC}" type="slidenum">
              <a:rPr lang="en-US" smtClean="0"/>
              <a:t>‹#›</a:t>
            </a:fld>
            <a:endParaRPr lang="en-US"/>
          </a:p>
        </p:txBody>
      </p:sp>
    </p:spTree>
    <p:extLst>
      <p:ext uri="{BB962C8B-B14F-4D97-AF65-F5344CB8AC3E}">
        <p14:creationId xmlns:p14="http://schemas.microsoft.com/office/powerpoint/2010/main" val="68820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262DE5-1421-3245-AB66-B9058772A580}"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F5C42-E824-0D47-81E3-FFA8B9F31EDC}" type="slidenum">
              <a:rPr lang="en-US" smtClean="0"/>
              <a:t>‹#›</a:t>
            </a:fld>
            <a:endParaRPr lang="en-US"/>
          </a:p>
        </p:txBody>
      </p:sp>
    </p:spTree>
    <p:extLst>
      <p:ext uri="{BB962C8B-B14F-4D97-AF65-F5344CB8AC3E}">
        <p14:creationId xmlns:p14="http://schemas.microsoft.com/office/powerpoint/2010/main" val="404188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262DE5-1421-3245-AB66-B9058772A580}"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F5C42-E824-0D47-81E3-FFA8B9F31EDC}" type="slidenum">
              <a:rPr lang="en-US" smtClean="0"/>
              <a:t>‹#›</a:t>
            </a:fld>
            <a:endParaRPr lang="en-US"/>
          </a:p>
        </p:txBody>
      </p:sp>
    </p:spTree>
    <p:extLst>
      <p:ext uri="{BB962C8B-B14F-4D97-AF65-F5344CB8AC3E}">
        <p14:creationId xmlns:p14="http://schemas.microsoft.com/office/powerpoint/2010/main" val="21784615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62DE5-1421-3245-AB66-B9058772A580}" type="datetimeFigureOut">
              <a:rPr lang="en-US" smtClean="0"/>
              <a:t>4/21/16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F5C42-E824-0D47-81E3-FFA8B9F31EDC}" type="slidenum">
              <a:rPr lang="en-US" smtClean="0"/>
              <a:t>‹#›</a:t>
            </a:fld>
            <a:endParaRPr lang="en-US"/>
          </a:p>
        </p:txBody>
      </p:sp>
    </p:spTree>
    <p:extLst>
      <p:ext uri="{BB962C8B-B14F-4D97-AF65-F5344CB8AC3E}">
        <p14:creationId xmlns:p14="http://schemas.microsoft.com/office/powerpoint/2010/main" val="1218556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e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5" Type="http://schemas.openxmlformats.org/officeDocument/2006/relationships/image" Target="../media/image44.png"/><Relationship Id="rId6" Type="http://schemas.openxmlformats.org/officeDocument/2006/relationships/image" Target="../media/image45.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5" Type="http://schemas.openxmlformats.org/officeDocument/2006/relationships/image" Target="../media/image44.png"/><Relationship Id="rId6" Type="http://schemas.openxmlformats.org/officeDocument/2006/relationships/image" Target="../media/image45.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6.xml"/><Relationship Id="rId2" Type="http://schemas.openxmlformats.org/officeDocument/2006/relationships/image" Target="../media/image46.tiff"/></Relationships>
</file>

<file path=ppt/slides/_rels/slide13.xml.rels><?xml version="1.0" encoding="UTF-8" standalone="yes"?>
<Relationships xmlns="http://schemas.openxmlformats.org/package/2006/relationships"><Relationship Id="rId3" Type="http://schemas.openxmlformats.org/officeDocument/2006/relationships/image" Target="../media/image46.tiff"/><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6.xml"/><Relationship Id="rId2"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png"/><Relationship Id="rId6" Type="http://schemas.openxmlformats.org/officeDocument/2006/relationships/image" Target="../media/image52.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47.png"/><Relationship Id="rId6" Type="http://schemas.openxmlformats.org/officeDocument/2006/relationships/image" Target="../media/image55.emf"/><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57.jpeg"/><Relationship Id="rId10"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emf"/><Relationship Id="rId5" Type="http://schemas.openxmlformats.org/officeDocument/2006/relationships/image" Target="../media/image61.jpeg"/><Relationship Id="rId6" Type="http://schemas.openxmlformats.org/officeDocument/2006/relationships/image" Target="../media/image62.png"/><Relationship Id="rId1" Type="http://schemas.openxmlformats.org/officeDocument/2006/relationships/slideLayout" Target="../slideLayouts/slideLayout6.xml"/><Relationship Id="rId2" Type="http://schemas.openxmlformats.org/officeDocument/2006/relationships/image" Target="../media/image5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liancetrustinvestments.com/sri-hub/posts/Energy-efficient-data-centres" TargetMode="External"/><Relationship Id="rId3" Type="http://schemas.openxmlformats.org/officeDocument/2006/relationships/image" Target="../media/image6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30.xml.rels><?xml version="1.0" encoding="UTF-8" standalone="yes"?>
<Relationships xmlns="http://schemas.openxmlformats.org/package/2006/relationships"><Relationship Id="rId9" Type="http://schemas.openxmlformats.org/officeDocument/2006/relationships/image" Target="../media/image74.jpeg"/><Relationship Id="rId20" Type="http://schemas.openxmlformats.org/officeDocument/2006/relationships/image" Target="../media/image82.jpeg"/><Relationship Id="rId21" Type="http://schemas.openxmlformats.org/officeDocument/2006/relationships/image" Target="../media/image83.png"/><Relationship Id="rId22" Type="http://schemas.openxmlformats.org/officeDocument/2006/relationships/image" Target="../media/image84.png"/><Relationship Id="rId23" Type="http://schemas.openxmlformats.org/officeDocument/2006/relationships/image" Target="../media/image85.png"/><Relationship Id="rId24" Type="http://schemas.openxmlformats.org/officeDocument/2006/relationships/image" Target="../media/image86.png"/><Relationship Id="rId10" Type="http://schemas.microsoft.com/office/2007/relationships/hdphoto" Target="../media/hdphoto3.wdp"/><Relationship Id="rId11" Type="http://schemas.openxmlformats.org/officeDocument/2006/relationships/image" Target="../media/image75.jpeg"/><Relationship Id="rId12" Type="http://schemas.microsoft.com/office/2007/relationships/hdphoto" Target="../media/hdphoto4.wdp"/><Relationship Id="rId13" Type="http://schemas.openxmlformats.org/officeDocument/2006/relationships/image" Target="../media/image76.jpeg"/><Relationship Id="rId14" Type="http://schemas.microsoft.com/office/2007/relationships/hdphoto" Target="../media/hdphoto5.wdp"/><Relationship Id="rId15" Type="http://schemas.openxmlformats.org/officeDocument/2006/relationships/image" Target="../media/image77.png"/><Relationship Id="rId16" Type="http://schemas.openxmlformats.org/officeDocument/2006/relationships/image" Target="../media/image78.png"/><Relationship Id="rId17" Type="http://schemas.openxmlformats.org/officeDocument/2006/relationships/image" Target="../media/image79.png"/><Relationship Id="rId18" Type="http://schemas.openxmlformats.org/officeDocument/2006/relationships/image" Target="../media/image80.jpeg"/><Relationship Id="rId19"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image" Target="../media/image68.png"/><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jpeg"/><Relationship Id="rId8" Type="http://schemas.microsoft.com/office/2007/relationships/hdphoto" Target="../media/hdphoto2.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1" Type="http://schemas.openxmlformats.org/officeDocument/2006/relationships/image" Target="../media/image3.png"/><Relationship Id="rId12" Type="http://schemas.openxmlformats.org/officeDocument/2006/relationships/image" Target="../media/image4.png"/><Relationship Id="rId13" Type="http://schemas.openxmlformats.org/officeDocument/2006/relationships/image" Target="../media/image5.png"/><Relationship Id="rId14" Type="http://schemas.openxmlformats.org/officeDocument/2006/relationships/image" Target="../media/image57.jpeg"/><Relationship Id="rId1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88.png"/><Relationship Id="rId3" Type="http://schemas.openxmlformats.org/officeDocument/2006/relationships/image" Target="../media/image89.jpe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92.png"/><Relationship Id="rId7" Type="http://schemas.openxmlformats.org/officeDocument/2006/relationships/image" Target="../media/image93.png"/><Relationship Id="rId8" Type="http://schemas.openxmlformats.org/officeDocument/2006/relationships/image" Target="../media/image94.png"/><Relationship Id="rId9" Type="http://schemas.openxmlformats.org/officeDocument/2006/relationships/image" Target="../media/image1.png"/><Relationship Id="rId10"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png"/><Relationship Id="rId5" Type="http://schemas.openxmlformats.org/officeDocument/2006/relationships/image" Target="../media/image11.jpg"/><Relationship Id="rId6" Type="http://schemas.openxmlformats.org/officeDocument/2006/relationships/image" Target="../media/image12.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em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tif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9" Type="http://schemas.openxmlformats.org/officeDocument/2006/relationships/image" Target="../media/image28.png"/><Relationship Id="rId20" Type="http://schemas.openxmlformats.org/officeDocument/2006/relationships/image" Target="../media/image39.jpeg"/><Relationship Id="rId21" Type="http://schemas.microsoft.com/office/2007/relationships/hdphoto" Target="../media/hdphoto1.wdp"/><Relationship Id="rId22" Type="http://schemas.openxmlformats.org/officeDocument/2006/relationships/image" Target="../media/image40.jpeg"/><Relationship Id="rId23" Type="http://schemas.openxmlformats.org/officeDocument/2006/relationships/image" Target="../media/image41.jpeg"/><Relationship Id="rId10" Type="http://schemas.openxmlformats.org/officeDocument/2006/relationships/image" Target="../media/image29.png"/><Relationship Id="rId11" Type="http://schemas.openxmlformats.org/officeDocument/2006/relationships/image" Target="../media/image30.png"/><Relationship Id="rId12" Type="http://schemas.openxmlformats.org/officeDocument/2006/relationships/image" Target="../media/image31.png"/><Relationship Id="rId13" Type="http://schemas.openxmlformats.org/officeDocument/2006/relationships/image" Target="../media/image32.emf"/><Relationship Id="rId14" Type="http://schemas.openxmlformats.org/officeDocument/2006/relationships/image" Target="../media/image33.emf"/><Relationship Id="rId15" Type="http://schemas.openxmlformats.org/officeDocument/2006/relationships/image" Target="../media/image34.emf"/><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jpeg"/><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2.emf"/><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9144000" cy="685800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129644" y="2288519"/>
            <a:ext cx="8884713" cy="10641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u="sng" dirty="0" smtClean="0">
                <a:solidFill>
                  <a:srgbClr val="0070C0"/>
                </a:solidFill>
              </a:rPr>
              <a:t>Search for a New Moore’s Law</a:t>
            </a:r>
            <a:endParaRPr lang="en-US" sz="4800" u="sng"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09163" y="5354281"/>
            <a:ext cx="1774426" cy="66724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99574" y="5354281"/>
            <a:ext cx="1453691" cy="66724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37182" y="4562626"/>
            <a:ext cx="1294359" cy="66724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62414" y="5354281"/>
            <a:ext cx="1555682" cy="66724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70588" y="4562626"/>
            <a:ext cx="1668108" cy="66724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70983" y="4658671"/>
            <a:ext cx="877399" cy="667243"/>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905005" y="4523840"/>
            <a:ext cx="1325282" cy="553849"/>
          </a:xfrm>
          <a:prstGeom prst="rect">
            <a:avLst/>
          </a:prstGeom>
        </p:spPr>
      </p:pic>
      <p:sp>
        <p:nvSpPr>
          <p:cNvPr id="14" name="Title 1"/>
          <p:cNvSpPr txBox="1">
            <a:spLocks/>
          </p:cNvSpPr>
          <p:nvPr/>
        </p:nvSpPr>
        <p:spPr>
          <a:xfrm>
            <a:off x="90711" y="53199"/>
            <a:ext cx="8884713" cy="10641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Solving the Information Technology Energy Challenge Beyond Moore’s Law</a:t>
            </a:r>
            <a:endParaRPr lang="en-US" sz="4000" dirty="0"/>
          </a:p>
        </p:txBody>
      </p:sp>
    </p:spTree>
    <p:extLst>
      <p:ext uri="{BB962C8B-B14F-4D97-AF65-F5344CB8AC3E}">
        <p14:creationId xmlns:p14="http://schemas.microsoft.com/office/powerpoint/2010/main" val="966408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1948" y="14514"/>
            <a:ext cx="8229600" cy="822491"/>
          </a:xfrm>
          <a:effectLst/>
        </p:spPr>
        <p:txBody>
          <a:bodyPr>
            <a:noAutofit/>
          </a:bodyPr>
          <a:lstStyle/>
          <a:p>
            <a:pPr>
              <a:lnSpc>
                <a:spcPct val="80000"/>
              </a:lnSpc>
            </a:pPr>
            <a:r>
              <a:rPr lang="en-US" b="1" dirty="0" smtClean="0"/>
              <a:t>Advanced Materials</a:t>
            </a:r>
            <a:endParaRPr lang="en-US" b="1" dirty="0"/>
          </a:p>
        </p:txBody>
      </p:sp>
      <p:sp>
        <p:nvSpPr>
          <p:cNvPr id="11" name="AutoShape 6"/>
          <p:cNvSpPr>
            <a:spLocks/>
          </p:cNvSpPr>
          <p:nvPr/>
        </p:nvSpPr>
        <p:spPr bwMode="auto">
          <a:xfrm rot="19454621">
            <a:off x="1628513" y="1486931"/>
            <a:ext cx="5662795" cy="2010614"/>
          </a:xfrm>
          <a:custGeom>
            <a:avLst/>
            <a:gdLst/>
            <a:ahLst/>
            <a:cxnLst/>
            <a:rect l="0" t="0" r="r" b="b"/>
            <a:pathLst>
              <a:path w="21600" h="21600">
                <a:moveTo>
                  <a:pt x="20137" y="16342"/>
                </a:moveTo>
                <a:lnTo>
                  <a:pt x="19951" y="16958"/>
                </a:lnTo>
                <a:lnTo>
                  <a:pt x="19788" y="17574"/>
                </a:lnTo>
                <a:lnTo>
                  <a:pt x="19626" y="18142"/>
                </a:lnTo>
                <a:lnTo>
                  <a:pt x="19486" y="18663"/>
                </a:lnTo>
                <a:lnTo>
                  <a:pt x="19347" y="19137"/>
                </a:lnTo>
                <a:lnTo>
                  <a:pt x="19231" y="19563"/>
                </a:lnTo>
                <a:lnTo>
                  <a:pt x="19115" y="19942"/>
                </a:lnTo>
                <a:lnTo>
                  <a:pt x="19022" y="20274"/>
                </a:lnTo>
                <a:lnTo>
                  <a:pt x="18929" y="20605"/>
                </a:lnTo>
                <a:lnTo>
                  <a:pt x="18859" y="20842"/>
                </a:lnTo>
                <a:lnTo>
                  <a:pt x="18813" y="21079"/>
                </a:lnTo>
                <a:lnTo>
                  <a:pt x="18743" y="21268"/>
                </a:lnTo>
                <a:lnTo>
                  <a:pt x="18720" y="21410"/>
                </a:lnTo>
                <a:lnTo>
                  <a:pt x="18674" y="21505"/>
                </a:lnTo>
                <a:lnTo>
                  <a:pt x="18674" y="21600"/>
                </a:lnTo>
                <a:lnTo>
                  <a:pt x="18650" y="21600"/>
                </a:lnTo>
                <a:lnTo>
                  <a:pt x="18604" y="21600"/>
                </a:lnTo>
                <a:lnTo>
                  <a:pt x="18557" y="21600"/>
                </a:lnTo>
                <a:lnTo>
                  <a:pt x="18465" y="21600"/>
                </a:lnTo>
                <a:lnTo>
                  <a:pt x="18372" y="21600"/>
                </a:lnTo>
                <a:lnTo>
                  <a:pt x="18232" y="21600"/>
                </a:lnTo>
                <a:lnTo>
                  <a:pt x="18093" y="21600"/>
                </a:lnTo>
                <a:lnTo>
                  <a:pt x="17907" y="21600"/>
                </a:lnTo>
                <a:lnTo>
                  <a:pt x="17721" y="21600"/>
                </a:lnTo>
                <a:lnTo>
                  <a:pt x="17489" y="21600"/>
                </a:lnTo>
                <a:lnTo>
                  <a:pt x="17234" y="21600"/>
                </a:lnTo>
                <a:lnTo>
                  <a:pt x="16978" y="21600"/>
                </a:lnTo>
                <a:lnTo>
                  <a:pt x="16676" y="21600"/>
                </a:lnTo>
                <a:lnTo>
                  <a:pt x="16374" y="21600"/>
                </a:lnTo>
                <a:lnTo>
                  <a:pt x="16026" y="21600"/>
                </a:lnTo>
                <a:lnTo>
                  <a:pt x="15654" y="21600"/>
                </a:lnTo>
                <a:lnTo>
                  <a:pt x="15306" y="21600"/>
                </a:lnTo>
                <a:lnTo>
                  <a:pt x="14957" y="21600"/>
                </a:lnTo>
                <a:lnTo>
                  <a:pt x="14656" y="21600"/>
                </a:lnTo>
                <a:lnTo>
                  <a:pt x="14354" y="21600"/>
                </a:lnTo>
                <a:lnTo>
                  <a:pt x="14075" y="21600"/>
                </a:lnTo>
                <a:lnTo>
                  <a:pt x="13843" y="21600"/>
                </a:lnTo>
                <a:lnTo>
                  <a:pt x="13610" y="21600"/>
                </a:lnTo>
                <a:lnTo>
                  <a:pt x="13425" y="21600"/>
                </a:lnTo>
                <a:lnTo>
                  <a:pt x="13239" y="21600"/>
                </a:lnTo>
                <a:lnTo>
                  <a:pt x="13076" y="21600"/>
                </a:lnTo>
                <a:lnTo>
                  <a:pt x="12960" y="21600"/>
                </a:lnTo>
                <a:lnTo>
                  <a:pt x="12844" y="21600"/>
                </a:lnTo>
                <a:lnTo>
                  <a:pt x="12774" y="21600"/>
                </a:lnTo>
                <a:lnTo>
                  <a:pt x="12704" y="21600"/>
                </a:lnTo>
                <a:lnTo>
                  <a:pt x="12681" y="21600"/>
                </a:lnTo>
                <a:lnTo>
                  <a:pt x="12658" y="21600"/>
                </a:lnTo>
                <a:lnTo>
                  <a:pt x="12681" y="21600"/>
                </a:lnTo>
                <a:lnTo>
                  <a:pt x="12704" y="21553"/>
                </a:lnTo>
                <a:lnTo>
                  <a:pt x="12751" y="21505"/>
                </a:lnTo>
                <a:lnTo>
                  <a:pt x="12774" y="21458"/>
                </a:lnTo>
                <a:lnTo>
                  <a:pt x="12821" y="21410"/>
                </a:lnTo>
                <a:lnTo>
                  <a:pt x="12867" y="21363"/>
                </a:lnTo>
                <a:lnTo>
                  <a:pt x="12914" y="21316"/>
                </a:lnTo>
                <a:lnTo>
                  <a:pt x="12983" y="21221"/>
                </a:lnTo>
                <a:lnTo>
                  <a:pt x="13053" y="21174"/>
                </a:lnTo>
                <a:lnTo>
                  <a:pt x="13123" y="21079"/>
                </a:lnTo>
                <a:lnTo>
                  <a:pt x="13192" y="20984"/>
                </a:lnTo>
                <a:lnTo>
                  <a:pt x="13285" y="20889"/>
                </a:lnTo>
                <a:lnTo>
                  <a:pt x="13355" y="20795"/>
                </a:lnTo>
                <a:lnTo>
                  <a:pt x="13471" y="20653"/>
                </a:lnTo>
                <a:lnTo>
                  <a:pt x="13564" y="20558"/>
                </a:lnTo>
                <a:lnTo>
                  <a:pt x="13657" y="20463"/>
                </a:lnTo>
                <a:lnTo>
                  <a:pt x="13726" y="20368"/>
                </a:lnTo>
                <a:lnTo>
                  <a:pt x="13819" y="20274"/>
                </a:lnTo>
                <a:lnTo>
                  <a:pt x="13889" y="20179"/>
                </a:lnTo>
                <a:lnTo>
                  <a:pt x="13935" y="20084"/>
                </a:lnTo>
                <a:lnTo>
                  <a:pt x="14005" y="20037"/>
                </a:lnTo>
                <a:lnTo>
                  <a:pt x="14052" y="19989"/>
                </a:lnTo>
                <a:lnTo>
                  <a:pt x="14098" y="19895"/>
                </a:lnTo>
                <a:lnTo>
                  <a:pt x="14145" y="19847"/>
                </a:lnTo>
                <a:lnTo>
                  <a:pt x="14168" y="19847"/>
                </a:lnTo>
                <a:lnTo>
                  <a:pt x="14214" y="19800"/>
                </a:lnTo>
                <a:lnTo>
                  <a:pt x="14237" y="19753"/>
                </a:lnTo>
                <a:lnTo>
                  <a:pt x="14261" y="19753"/>
                </a:lnTo>
                <a:lnTo>
                  <a:pt x="14261" y="19705"/>
                </a:lnTo>
                <a:lnTo>
                  <a:pt x="14237" y="19705"/>
                </a:lnTo>
                <a:lnTo>
                  <a:pt x="14237" y="19658"/>
                </a:lnTo>
                <a:lnTo>
                  <a:pt x="14214" y="19658"/>
                </a:lnTo>
                <a:lnTo>
                  <a:pt x="14191" y="19563"/>
                </a:lnTo>
                <a:lnTo>
                  <a:pt x="14168" y="19516"/>
                </a:lnTo>
                <a:lnTo>
                  <a:pt x="14145" y="19421"/>
                </a:lnTo>
                <a:lnTo>
                  <a:pt x="14121" y="19326"/>
                </a:lnTo>
                <a:lnTo>
                  <a:pt x="14075" y="19232"/>
                </a:lnTo>
                <a:lnTo>
                  <a:pt x="14028" y="19137"/>
                </a:lnTo>
                <a:lnTo>
                  <a:pt x="13982" y="18995"/>
                </a:lnTo>
                <a:lnTo>
                  <a:pt x="13935" y="18853"/>
                </a:lnTo>
                <a:lnTo>
                  <a:pt x="13889" y="18710"/>
                </a:lnTo>
                <a:lnTo>
                  <a:pt x="13819" y="18521"/>
                </a:lnTo>
                <a:lnTo>
                  <a:pt x="13773" y="18379"/>
                </a:lnTo>
                <a:lnTo>
                  <a:pt x="13703" y="18189"/>
                </a:lnTo>
                <a:lnTo>
                  <a:pt x="13634" y="18000"/>
                </a:lnTo>
                <a:lnTo>
                  <a:pt x="13564" y="17810"/>
                </a:lnTo>
                <a:lnTo>
                  <a:pt x="13471" y="17621"/>
                </a:lnTo>
                <a:lnTo>
                  <a:pt x="13378" y="17432"/>
                </a:lnTo>
                <a:lnTo>
                  <a:pt x="13308" y="17242"/>
                </a:lnTo>
                <a:lnTo>
                  <a:pt x="13215" y="17053"/>
                </a:lnTo>
                <a:lnTo>
                  <a:pt x="13099" y="16863"/>
                </a:lnTo>
                <a:lnTo>
                  <a:pt x="13007" y="16721"/>
                </a:lnTo>
                <a:lnTo>
                  <a:pt x="12890" y="16531"/>
                </a:lnTo>
                <a:lnTo>
                  <a:pt x="12774" y="16342"/>
                </a:lnTo>
                <a:lnTo>
                  <a:pt x="12658" y="16200"/>
                </a:lnTo>
                <a:lnTo>
                  <a:pt x="12542" y="16010"/>
                </a:lnTo>
                <a:lnTo>
                  <a:pt x="12426" y="15868"/>
                </a:lnTo>
                <a:lnTo>
                  <a:pt x="12286" y="15726"/>
                </a:lnTo>
                <a:lnTo>
                  <a:pt x="12147" y="15537"/>
                </a:lnTo>
                <a:lnTo>
                  <a:pt x="12008" y="15395"/>
                </a:lnTo>
                <a:lnTo>
                  <a:pt x="11868" y="15253"/>
                </a:lnTo>
                <a:lnTo>
                  <a:pt x="11729" y="15110"/>
                </a:lnTo>
                <a:lnTo>
                  <a:pt x="11590" y="14968"/>
                </a:lnTo>
                <a:lnTo>
                  <a:pt x="11427" y="14874"/>
                </a:lnTo>
                <a:lnTo>
                  <a:pt x="11288" y="14731"/>
                </a:lnTo>
                <a:lnTo>
                  <a:pt x="11125" y="14637"/>
                </a:lnTo>
                <a:lnTo>
                  <a:pt x="10963" y="14589"/>
                </a:lnTo>
                <a:lnTo>
                  <a:pt x="10823" y="14495"/>
                </a:lnTo>
                <a:lnTo>
                  <a:pt x="10661" y="14400"/>
                </a:lnTo>
                <a:lnTo>
                  <a:pt x="10498" y="14353"/>
                </a:lnTo>
                <a:lnTo>
                  <a:pt x="10336" y="14305"/>
                </a:lnTo>
                <a:lnTo>
                  <a:pt x="10173" y="14305"/>
                </a:lnTo>
                <a:lnTo>
                  <a:pt x="9987" y="14258"/>
                </a:lnTo>
                <a:lnTo>
                  <a:pt x="9825" y="14258"/>
                </a:lnTo>
                <a:lnTo>
                  <a:pt x="9662" y="14210"/>
                </a:lnTo>
                <a:lnTo>
                  <a:pt x="9476" y="14258"/>
                </a:lnTo>
                <a:lnTo>
                  <a:pt x="9314" y="14258"/>
                </a:lnTo>
                <a:lnTo>
                  <a:pt x="9128" y="14258"/>
                </a:lnTo>
                <a:lnTo>
                  <a:pt x="8965" y="14305"/>
                </a:lnTo>
                <a:lnTo>
                  <a:pt x="8803" y="14353"/>
                </a:lnTo>
                <a:lnTo>
                  <a:pt x="8640" y="14400"/>
                </a:lnTo>
                <a:lnTo>
                  <a:pt x="8501" y="14447"/>
                </a:lnTo>
                <a:lnTo>
                  <a:pt x="8338" y="14495"/>
                </a:lnTo>
                <a:lnTo>
                  <a:pt x="8199" y="14542"/>
                </a:lnTo>
                <a:lnTo>
                  <a:pt x="8059" y="14637"/>
                </a:lnTo>
                <a:lnTo>
                  <a:pt x="7920" y="14731"/>
                </a:lnTo>
                <a:lnTo>
                  <a:pt x="7781" y="14826"/>
                </a:lnTo>
                <a:lnTo>
                  <a:pt x="7665" y="14921"/>
                </a:lnTo>
                <a:lnTo>
                  <a:pt x="7525" y="15016"/>
                </a:lnTo>
                <a:lnTo>
                  <a:pt x="7409" y="15158"/>
                </a:lnTo>
                <a:lnTo>
                  <a:pt x="7293" y="15253"/>
                </a:lnTo>
                <a:lnTo>
                  <a:pt x="7177" y="15395"/>
                </a:lnTo>
                <a:lnTo>
                  <a:pt x="7061" y="15537"/>
                </a:lnTo>
                <a:lnTo>
                  <a:pt x="6968" y="15631"/>
                </a:lnTo>
                <a:lnTo>
                  <a:pt x="6875" y="15774"/>
                </a:lnTo>
                <a:lnTo>
                  <a:pt x="6782" y="15868"/>
                </a:lnTo>
                <a:lnTo>
                  <a:pt x="6712" y="15963"/>
                </a:lnTo>
                <a:lnTo>
                  <a:pt x="6643" y="16058"/>
                </a:lnTo>
                <a:lnTo>
                  <a:pt x="6573" y="16153"/>
                </a:lnTo>
                <a:lnTo>
                  <a:pt x="6503" y="16200"/>
                </a:lnTo>
                <a:lnTo>
                  <a:pt x="6457" y="16295"/>
                </a:lnTo>
                <a:lnTo>
                  <a:pt x="6410" y="16342"/>
                </a:lnTo>
                <a:lnTo>
                  <a:pt x="6387" y="16389"/>
                </a:lnTo>
                <a:lnTo>
                  <a:pt x="6341" y="16389"/>
                </a:lnTo>
                <a:lnTo>
                  <a:pt x="6317" y="16437"/>
                </a:lnTo>
                <a:lnTo>
                  <a:pt x="6294" y="16484"/>
                </a:lnTo>
                <a:lnTo>
                  <a:pt x="6271" y="16437"/>
                </a:lnTo>
                <a:lnTo>
                  <a:pt x="6248" y="16342"/>
                </a:lnTo>
                <a:lnTo>
                  <a:pt x="6225" y="16247"/>
                </a:lnTo>
                <a:lnTo>
                  <a:pt x="6201" y="16153"/>
                </a:lnTo>
                <a:lnTo>
                  <a:pt x="6155" y="15963"/>
                </a:lnTo>
                <a:lnTo>
                  <a:pt x="6085" y="15821"/>
                </a:lnTo>
                <a:lnTo>
                  <a:pt x="6039" y="15584"/>
                </a:lnTo>
                <a:lnTo>
                  <a:pt x="5969" y="15347"/>
                </a:lnTo>
                <a:lnTo>
                  <a:pt x="5899" y="15110"/>
                </a:lnTo>
                <a:lnTo>
                  <a:pt x="5806" y="14779"/>
                </a:lnTo>
                <a:lnTo>
                  <a:pt x="5714" y="14495"/>
                </a:lnTo>
                <a:lnTo>
                  <a:pt x="5621" y="14116"/>
                </a:lnTo>
                <a:lnTo>
                  <a:pt x="5505" y="13784"/>
                </a:lnTo>
                <a:lnTo>
                  <a:pt x="5412" y="13358"/>
                </a:lnTo>
                <a:lnTo>
                  <a:pt x="5272" y="12931"/>
                </a:lnTo>
                <a:lnTo>
                  <a:pt x="5156" y="12505"/>
                </a:lnTo>
                <a:lnTo>
                  <a:pt x="5040" y="12079"/>
                </a:lnTo>
                <a:lnTo>
                  <a:pt x="4924" y="11747"/>
                </a:lnTo>
                <a:lnTo>
                  <a:pt x="4831" y="11368"/>
                </a:lnTo>
                <a:lnTo>
                  <a:pt x="4738" y="11037"/>
                </a:lnTo>
                <a:lnTo>
                  <a:pt x="4668" y="10753"/>
                </a:lnTo>
                <a:lnTo>
                  <a:pt x="4599" y="10516"/>
                </a:lnTo>
                <a:lnTo>
                  <a:pt x="4529" y="10279"/>
                </a:lnTo>
                <a:lnTo>
                  <a:pt x="4459" y="10042"/>
                </a:lnTo>
                <a:lnTo>
                  <a:pt x="4413" y="9900"/>
                </a:lnTo>
                <a:lnTo>
                  <a:pt x="4366" y="9710"/>
                </a:lnTo>
                <a:lnTo>
                  <a:pt x="4320" y="9616"/>
                </a:lnTo>
                <a:lnTo>
                  <a:pt x="4297" y="9521"/>
                </a:lnTo>
                <a:lnTo>
                  <a:pt x="4274" y="9426"/>
                </a:lnTo>
                <a:lnTo>
                  <a:pt x="4274" y="9379"/>
                </a:lnTo>
                <a:lnTo>
                  <a:pt x="4250" y="9379"/>
                </a:lnTo>
                <a:lnTo>
                  <a:pt x="4227" y="9379"/>
                </a:lnTo>
                <a:lnTo>
                  <a:pt x="4204" y="9379"/>
                </a:lnTo>
                <a:lnTo>
                  <a:pt x="4134" y="9379"/>
                </a:lnTo>
                <a:lnTo>
                  <a:pt x="4065" y="9379"/>
                </a:lnTo>
                <a:lnTo>
                  <a:pt x="3972" y="9379"/>
                </a:lnTo>
                <a:lnTo>
                  <a:pt x="3855" y="9379"/>
                </a:lnTo>
                <a:lnTo>
                  <a:pt x="3739" y="9379"/>
                </a:lnTo>
                <a:lnTo>
                  <a:pt x="3600" y="9379"/>
                </a:lnTo>
                <a:lnTo>
                  <a:pt x="3437" y="9379"/>
                </a:lnTo>
                <a:lnTo>
                  <a:pt x="3252" y="9379"/>
                </a:lnTo>
                <a:lnTo>
                  <a:pt x="3066" y="9379"/>
                </a:lnTo>
                <a:lnTo>
                  <a:pt x="2857" y="9379"/>
                </a:lnTo>
                <a:lnTo>
                  <a:pt x="2648" y="9379"/>
                </a:lnTo>
                <a:lnTo>
                  <a:pt x="2392" y="9379"/>
                </a:lnTo>
                <a:lnTo>
                  <a:pt x="2137" y="9379"/>
                </a:lnTo>
                <a:lnTo>
                  <a:pt x="1881" y="9379"/>
                </a:lnTo>
                <a:lnTo>
                  <a:pt x="1649" y="9379"/>
                </a:lnTo>
                <a:lnTo>
                  <a:pt x="1417" y="9379"/>
                </a:lnTo>
                <a:lnTo>
                  <a:pt x="1208" y="9379"/>
                </a:lnTo>
                <a:lnTo>
                  <a:pt x="1022" y="9379"/>
                </a:lnTo>
                <a:lnTo>
                  <a:pt x="836" y="9379"/>
                </a:lnTo>
                <a:lnTo>
                  <a:pt x="673" y="9379"/>
                </a:lnTo>
                <a:lnTo>
                  <a:pt x="534" y="9379"/>
                </a:lnTo>
                <a:lnTo>
                  <a:pt x="418" y="9379"/>
                </a:lnTo>
                <a:lnTo>
                  <a:pt x="302" y="9379"/>
                </a:lnTo>
                <a:lnTo>
                  <a:pt x="209" y="9379"/>
                </a:lnTo>
                <a:lnTo>
                  <a:pt x="139" y="9379"/>
                </a:lnTo>
                <a:lnTo>
                  <a:pt x="93" y="9379"/>
                </a:lnTo>
                <a:lnTo>
                  <a:pt x="46" y="9379"/>
                </a:lnTo>
                <a:lnTo>
                  <a:pt x="23" y="9379"/>
                </a:lnTo>
                <a:lnTo>
                  <a:pt x="0" y="9379"/>
                </a:lnTo>
                <a:lnTo>
                  <a:pt x="23" y="9332"/>
                </a:lnTo>
                <a:lnTo>
                  <a:pt x="46" y="9284"/>
                </a:lnTo>
                <a:lnTo>
                  <a:pt x="93" y="9189"/>
                </a:lnTo>
                <a:lnTo>
                  <a:pt x="116" y="9142"/>
                </a:lnTo>
                <a:lnTo>
                  <a:pt x="163" y="9047"/>
                </a:lnTo>
                <a:lnTo>
                  <a:pt x="209" y="8953"/>
                </a:lnTo>
                <a:lnTo>
                  <a:pt x="255" y="8810"/>
                </a:lnTo>
                <a:lnTo>
                  <a:pt x="302" y="8668"/>
                </a:lnTo>
                <a:lnTo>
                  <a:pt x="372" y="8526"/>
                </a:lnTo>
                <a:lnTo>
                  <a:pt x="441" y="8384"/>
                </a:lnTo>
                <a:lnTo>
                  <a:pt x="511" y="8195"/>
                </a:lnTo>
                <a:lnTo>
                  <a:pt x="581" y="8005"/>
                </a:lnTo>
                <a:lnTo>
                  <a:pt x="673" y="7816"/>
                </a:lnTo>
                <a:lnTo>
                  <a:pt x="766" y="7579"/>
                </a:lnTo>
                <a:lnTo>
                  <a:pt x="859" y="7342"/>
                </a:lnTo>
                <a:lnTo>
                  <a:pt x="976" y="7105"/>
                </a:lnTo>
                <a:lnTo>
                  <a:pt x="1092" y="6868"/>
                </a:lnTo>
                <a:lnTo>
                  <a:pt x="1208" y="6632"/>
                </a:lnTo>
                <a:lnTo>
                  <a:pt x="1347" y="6395"/>
                </a:lnTo>
                <a:lnTo>
                  <a:pt x="1486" y="6158"/>
                </a:lnTo>
                <a:lnTo>
                  <a:pt x="1626" y="5921"/>
                </a:lnTo>
                <a:lnTo>
                  <a:pt x="1788" y="5684"/>
                </a:lnTo>
                <a:lnTo>
                  <a:pt x="1951" y="5400"/>
                </a:lnTo>
                <a:lnTo>
                  <a:pt x="2114" y="5163"/>
                </a:lnTo>
                <a:lnTo>
                  <a:pt x="2299" y="4879"/>
                </a:lnTo>
                <a:lnTo>
                  <a:pt x="2485" y="4642"/>
                </a:lnTo>
                <a:lnTo>
                  <a:pt x="2694" y="4358"/>
                </a:lnTo>
                <a:lnTo>
                  <a:pt x="2903" y="4074"/>
                </a:lnTo>
                <a:lnTo>
                  <a:pt x="3112" y="3790"/>
                </a:lnTo>
                <a:lnTo>
                  <a:pt x="3321" y="3505"/>
                </a:lnTo>
                <a:lnTo>
                  <a:pt x="3554" y="3221"/>
                </a:lnTo>
                <a:lnTo>
                  <a:pt x="3786" y="2984"/>
                </a:lnTo>
                <a:lnTo>
                  <a:pt x="4018" y="2700"/>
                </a:lnTo>
                <a:lnTo>
                  <a:pt x="4274" y="2463"/>
                </a:lnTo>
                <a:lnTo>
                  <a:pt x="4506" y="2226"/>
                </a:lnTo>
                <a:lnTo>
                  <a:pt x="4761" y="1990"/>
                </a:lnTo>
                <a:lnTo>
                  <a:pt x="5017" y="1800"/>
                </a:lnTo>
                <a:lnTo>
                  <a:pt x="5272" y="1610"/>
                </a:lnTo>
                <a:lnTo>
                  <a:pt x="5528" y="1421"/>
                </a:lnTo>
                <a:lnTo>
                  <a:pt x="5806" y="1232"/>
                </a:lnTo>
                <a:lnTo>
                  <a:pt x="6062" y="1042"/>
                </a:lnTo>
                <a:lnTo>
                  <a:pt x="6341" y="900"/>
                </a:lnTo>
                <a:lnTo>
                  <a:pt x="6619" y="758"/>
                </a:lnTo>
                <a:lnTo>
                  <a:pt x="6898" y="616"/>
                </a:lnTo>
                <a:lnTo>
                  <a:pt x="7200" y="474"/>
                </a:lnTo>
                <a:lnTo>
                  <a:pt x="7479" y="379"/>
                </a:lnTo>
                <a:lnTo>
                  <a:pt x="7781" y="237"/>
                </a:lnTo>
                <a:lnTo>
                  <a:pt x="8059" y="190"/>
                </a:lnTo>
                <a:lnTo>
                  <a:pt x="8361" y="95"/>
                </a:lnTo>
                <a:lnTo>
                  <a:pt x="8663" y="47"/>
                </a:lnTo>
                <a:lnTo>
                  <a:pt x="8965" y="0"/>
                </a:lnTo>
                <a:lnTo>
                  <a:pt x="9267" y="0"/>
                </a:lnTo>
                <a:lnTo>
                  <a:pt x="9546" y="0"/>
                </a:lnTo>
                <a:lnTo>
                  <a:pt x="9848" y="0"/>
                </a:lnTo>
                <a:lnTo>
                  <a:pt x="10150" y="0"/>
                </a:lnTo>
                <a:lnTo>
                  <a:pt x="10452" y="47"/>
                </a:lnTo>
                <a:lnTo>
                  <a:pt x="10754" y="142"/>
                </a:lnTo>
                <a:lnTo>
                  <a:pt x="11079" y="190"/>
                </a:lnTo>
                <a:lnTo>
                  <a:pt x="11381" y="284"/>
                </a:lnTo>
                <a:lnTo>
                  <a:pt x="11683" y="379"/>
                </a:lnTo>
                <a:lnTo>
                  <a:pt x="11985" y="521"/>
                </a:lnTo>
                <a:lnTo>
                  <a:pt x="12286" y="663"/>
                </a:lnTo>
                <a:lnTo>
                  <a:pt x="12588" y="805"/>
                </a:lnTo>
                <a:lnTo>
                  <a:pt x="12890" y="995"/>
                </a:lnTo>
                <a:lnTo>
                  <a:pt x="13192" y="1137"/>
                </a:lnTo>
                <a:lnTo>
                  <a:pt x="13494" y="1326"/>
                </a:lnTo>
                <a:lnTo>
                  <a:pt x="13773" y="1563"/>
                </a:lnTo>
                <a:lnTo>
                  <a:pt x="14052" y="1753"/>
                </a:lnTo>
                <a:lnTo>
                  <a:pt x="14330" y="1990"/>
                </a:lnTo>
                <a:lnTo>
                  <a:pt x="14609" y="2226"/>
                </a:lnTo>
                <a:lnTo>
                  <a:pt x="14864" y="2463"/>
                </a:lnTo>
                <a:lnTo>
                  <a:pt x="15120" y="2700"/>
                </a:lnTo>
                <a:lnTo>
                  <a:pt x="15375" y="2984"/>
                </a:lnTo>
                <a:lnTo>
                  <a:pt x="15631" y="3268"/>
                </a:lnTo>
                <a:lnTo>
                  <a:pt x="15886" y="3553"/>
                </a:lnTo>
                <a:lnTo>
                  <a:pt x="16119" y="3837"/>
                </a:lnTo>
                <a:lnTo>
                  <a:pt x="16351" y="4168"/>
                </a:lnTo>
                <a:lnTo>
                  <a:pt x="16583" y="4500"/>
                </a:lnTo>
                <a:lnTo>
                  <a:pt x="16815" y="4832"/>
                </a:lnTo>
                <a:lnTo>
                  <a:pt x="17024" y="5163"/>
                </a:lnTo>
                <a:lnTo>
                  <a:pt x="17234" y="5495"/>
                </a:lnTo>
                <a:lnTo>
                  <a:pt x="17443" y="5826"/>
                </a:lnTo>
                <a:lnTo>
                  <a:pt x="17652" y="6158"/>
                </a:lnTo>
                <a:lnTo>
                  <a:pt x="17837" y="6490"/>
                </a:lnTo>
                <a:lnTo>
                  <a:pt x="18023" y="6868"/>
                </a:lnTo>
                <a:lnTo>
                  <a:pt x="18186" y="7200"/>
                </a:lnTo>
                <a:lnTo>
                  <a:pt x="18372" y="7532"/>
                </a:lnTo>
                <a:lnTo>
                  <a:pt x="18511" y="7863"/>
                </a:lnTo>
                <a:lnTo>
                  <a:pt x="18674" y="8195"/>
                </a:lnTo>
                <a:lnTo>
                  <a:pt x="18836" y="8526"/>
                </a:lnTo>
                <a:lnTo>
                  <a:pt x="18975" y="8905"/>
                </a:lnTo>
                <a:lnTo>
                  <a:pt x="19092" y="9237"/>
                </a:lnTo>
                <a:lnTo>
                  <a:pt x="19231" y="9568"/>
                </a:lnTo>
                <a:lnTo>
                  <a:pt x="19347" y="9900"/>
                </a:lnTo>
                <a:lnTo>
                  <a:pt x="19463" y="10279"/>
                </a:lnTo>
                <a:lnTo>
                  <a:pt x="19556" y="10563"/>
                </a:lnTo>
                <a:lnTo>
                  <a:pt x="19649" y="10847"/>
                </a:lnTo>
                <a:lnTo>
                  <a:pt x="19742" y="11132"/>
                </a:lnTo>
                <a:lnTo>
                  <a:pt x="19835" y="11368"/>
                </a:lnTo>
                <a:lnTo>
                  <a:pt x="19905" y="11605"/>
                </a:lnTo>
                <a:lnTo>
                  <a:pt x="19974" y="11795"/>
                </a:lnTo>
                <a:lnTo>
                  <a:pt x="20044" y="11984"/>
                </a:lnTo>
                <a:lnTo>
                  <a:pt x="20090" y="12174"/>
                </a:lnTo>
                <a:lnTo>
                  <a:pt x="20137" y="12316"/>
                </a:lnTo>
                <a:lnTo>
                  <a:pt x="20183" y="12410"/>
                </a:lnTo>
                <a:lnTo>
                  <a:pt x="20206" y="12505"/>
                </a:lnTo>
                <a:lnTo>
                  <a:pt x="20230" y="12600"/>
                </a:lnTo>
                <a:lnTo>
                  <a:pt x="20253" y="12647"/>
                </a:lnTo>
                <a:lnTo>
                  <a:pt x="20276" y="12695"/>
                </a:lnTo>
                <a:lnTo>
                  <a:pt x="20299" y="12647"/>
                </a:lnTo>
                <a:lnTo>
                  <a:pt x="20323" y="12647"/>
                </a:lnTo>
                <a:lnTo>
                  <a:pt x="20346" y="12600"/>
                </a:lnTo>
                <a:lnTo>
                  <a:pt x="20369" y="12553"/>
                </a:lnTo>
                <a:lnTo>
                  <a:pt x="20392" y="12505"/>
                </a:lnTo>
                <a:lnTo>
                  <a:pt x="20439" y="12458"/>
                </a:lnTo>
                <a:lnTo>
                  <a:pt x="20485" y="12410"/>
                </a:lnTo>
                <a:lnTo>
                  <a:pt x="20532" y="12363"/>
                </a:lnTo>
                <a:lnTo>
                  <a:pt x="20578" y="12316"/>
                </a:lnTo>
                <a:lnTo>
                  <a:pt x="20648" y="12221"/>
                </a:lnTo>
                <a:lnTo>
                  <a:pt x="20717" y="12126"/>
                </a:lnTo>
                <a:lnTo>
                  <a:pt x="20787" y="12079"/>
                </a:lnTo>
                <a:lnTo>
                  <a:pt x="20857" y="11984"/>
                </a:lnTo>
                <a:lnTo>
                  <a:pt x="20927" y="11889"/>
                </a:lnTo>
                <a:lnTo>
                  <a:pt x="21019" y="11795"/>
                </a:lnTo>
                <a:lnTo>
                  <a:pt x="21089" y="11700"/>
                </a:lnTo>
                <a:lnTo>
                  <a:pt x="21159" y="11605"/>
                </a:lnTo>
                <a:lnTo>
                  <a:pt x="21228" y="11510"/>
                </a:lnTo>
                <a:lnTo>
                  <a:pt x="21275" y="11463"/>
                </a:lnTo>
                <a:lnTo>
                  <a:pt x="21345" y="11368"/>
                </a:lnTo>
                <a:lnTo>
                  <a:pt x="21391" y="11321"/>
                </a:lnTo>
                <a:lnTo>
                  <a:pt x="21437" y="11274"/>
                </a:lnTo>
                <a:lnTo>
                  <a:pt x="21461" y="11226"/>
                </a:lnTo>
                <a:lnTo>
                  <a:pt x="21507" y="11179"/>
                </a:lnTo>
                <a:lnTo>
                  <a:pt x="21530" y="11132"/>
                </a:lnTo>
                <a:lnTo>
                  <a:pt x="21554" y="11132"/>
                </a:lnTo>
                <a:lnTo>
                  <a:pt x="21577" y="11084"/>
                </a:lnTo>
                <a:lnTo>
                  <a:pt x="21600" y="11084"/>
                </a:lnTo>
                <a:lnTo>
                  <a:pt x="21600" y="11037"/>
                </a:lnTo>
                <a:lnTo>
                  <a:pt x="21600" y="11084"/>
                </a:lnTo>
                <a:lnTo>
                  <a:pt x="21577" y="11132"/>
                </a:lnTo>
                <a:lnTo>
                  <a:pt x="21554" y="11226"/>
                </a:lnTo>
                <a:lnTo>
                  <a:pt x="21507" y="11368"/>
                </a:lnTo>
                <a:lnTo>
                  <a:pt x="21461" y="11558"/>
                </a:lnTo>
                <a:lnTo>
                  <a:pt x="21391" y="11795"/>
                </a:lnTo>
                <a:lnTo>
                  <a:pt x="21321" y="12079"/>
                </a:lnTo>
                <a:lnTo>
                  <a:pt x="21228" y="12363"/>
                </a:lnTo>
                <a:lnTo>
                  <a:pt x="21135" y="12742"/>
                </a:lnTo>
                <a:lnTo>
                  <a:pt x="21019" y="13121"/>
                </a:lnTo>
                <a:lnTo>
                  <a:pt x="20903" y="13547"/>
                </a:lnTo>
                <a:lnTo>
                  <a:pt x="20764" y="14021"/>
                </a:lnTo>
                <a:lnTo>
                  <a:pt x="20624" y="14542"/>
                </a:lnTo>
                <a:lnTo>
                  <a:pt x="20462" y="15110"/>
                </a:lnTo>
                <a:lnTo>
                  <a:pt x="20299" y="15679"/>
                </a:lnTo>
                <a:cubicBezTo>
                  <a:pt x="20299" y="15679"/>
                  <a:pt x="20137" y="16342"/>
                  <a:pt x="20137" y="16342"/>
                </a:cubicBezTo>
                <a:close/>
                <a:moveTo>
                  <a:pt x="20137" y="16342"/>
                </a:moveTo>
              </a:path>
            </a:pathLst>
          </a:custGeom>
          <a:solidFill>
            <a:schemeClr val="accent5"/>
          </a:solid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a:p>
        </p:txBody>
      </p:sp>
      <p:sp>
        <p:nvSpPr>
          <p:cNvPr id="12" name="AutoShape 7"/>
          <p:cNvSpPr>
            <a:spLocks/>
          </p:cNvSpPr>
          <p:nvPr/>
        </p:nvSpPr>
        <p:spPr bwMode="auto">
          <a:xfrm rot="19454621">
            <a:off x="4499194" y="2011206"/>
            <a:ext cx="4014177" cy="3516371"/>
          </a:xfrm>
          <a:custGeom>
            <a:avLst/>
            <a:gdLst/>
            <a:ahLst/>
            <a:cxnLst/>
            <a:rect l="0" t="0" r="r" b="b"/>
            <a:pathLst>
              <a:path w="21600" h="21600">
                <a:moveTo>
                  <a:pt x="4228" y="9404"/>
                </a:moveTo>
                <a:lnTo>
                  <a:pt x="4195" y="9431"/>
                </a:lnTo>
                <a:lnTo>
                  <a:pt x="4195" y="9458"/>
                </a:lnTo>
                <a:lnTo>
                  <a:pt x="4130" y="9513"/>
                </a:lnTo>
                <a:lnTo>
                  <a:pt x="4097" y="9594"/>
                </a:lnTo>
                <a:lnTo>
                  <a:pt x="3999" y="9702"/>
                </a:lnTo>
                <a:lnTo>
                  <a:pt x="3933" y="9838"/>
                </a:lnTo>
                <a:lnTo>
                  <a:pt x="3802" y="10001"/>
                </a:lnTo>
                <a:lnTo>
                  <a:pt x="3704" y="10163"/>
                </a:lnTo>
                <a:lnTo>
                  <a:pt x="3540" y="10380"/>
                </a:lnTo>
                <a:lnTo>
                  <a:pt x="3409" y="10597"/>
                </a:lnTo>
                <a:lnTo>
                  <a:pt x="3212" y="10841"/>
                </a:lnTo>
                <a:lnTo>
                  <a:pt x="3048" y="11112"/>
                </a:lnTo>
                <a:lnTo>
                  <a:pt x="2819" y="11410"/>
                </a:lnTo>
                <a:lnTo>
                  <a:pt x="2622" y="11735"/>
                </a:lnTo>
                <a:lnTo>
                  <a:pt x="2360" y="12087"/>
                </a:lnTo>
                <a:lnTo>
                  <a:pt x="2098" y="12467"/>
                </a:lnTo>
                <a:lnTo>
                  <a:pt x="1868" y="12819"/>
                </a:lnTo>
                <a:lnTo>
                  <a:pt x="1606" y="13171"/>
                </a:lnTo>
                <a:lnTo>
                  <a:pt x="1409" y="13497"/>
                </a:lnTo>
                <a:lnTo>
                  <a:pt x="1180" y="13795"/>
                </a:lnTo>
                <a:lnTo>
                  <a:pt x="1016" y="14066"/>
                </a:lnTo>
                <a:lnTo>
                  <a:pt x="819" y="14310"/>
                </a:lnTo>
                <a:lnTo>
                  <a:pt x="688" y="14527"/>
                </a:lnTo>
                <a:lnTo>
                  <a:pt x="525" y="14743"/>
                </a:lnTo>
                <a:lnTo>
                  <a:pt x="426" y="14906"/>
                </a:lnTo>
                <a:lnTo>
                  <a:pt x="295" y="15069"/>
                </a:lnTo>
                <a:lnTo>
                  <a:pt x="230" y="15204"/>
                </a:lnTo>
                <a:lnTo>
                  <a:pt x="131" y="15312"/>
                </a:lnTo>
                <a:lnTo>
                  <a:pt x="98" y="15394"/>
                </a:lnTo>
                <a:lnTo>
                  <a:pt x="33" y="15448"/>
                </a:lnTo>
                <a:lnTo>
                  <a:pt x="0" y="15502"/>
                </a:lnTo>
                <a:lnTo>
                  <a:pt x="33" y="15502"/>
                </a:lnTo>
                <a:lnTo>
                  <a:pt x="33" y="15556"/>
                </a:lnTo>
                <a:lnTo>
                  <a:pt x="98" y="15611"/>
                </a:lnTo>
                <a:lnTo>
                  <a:pt x="131" y="15692"/>
                </a:lnTo>
                <a:lnTo>
                  <a:pt x="230" y="15800"/>
                </a:lnTo>
                <a:lnTo>
                  <a:pt x="295" y="15936"/>
                </a:lnTo>
                <a:lnTo>
                  <a:pt x="426" y="16071"/>
                </a:lnTo>
                <a:lnTo>
                  <a:pt x="525" y="16261"/>
                </a:lnTo>
                <a:lnTo>
                  <a:pt x="688" y="16478"/>
                </a:lnTo>
                <a:lnTo>
                  <a:pt x="819" y="16695"/>
                </a:lnTo>
                <a:lnTo>
                  <a:pt x="1016" y="16938"/>
                </a:lnTo>
                <a:lnTo>
                  <a:pt x="1180" y="17210"/>
                </a:lnTo>
                <a:lnTo>
                  <a:pt x="1409" y="17508"/>
                </a:lnTo>
                <a:lnTo>
                  <a:pt x="1606" y="17833"/>
                </a:lnTo>
                <a:lnTo>
                  <a:pt x="1868" y="18185"/>
                </a:lnTo>
                <a:lnTo>
                  <a:pt x="2098" y="18538"/>
                </a:lnTo>
                <a:lnTo>
                  <a:pt x="2360" y="18917"/>
                </a:lnTo>
                <a:lnTo>
                  <a:pt x="2622" y="19269"/>
                </a:lnTo>
                <a:lnTo>
                  <a:pt x="2819" y="19595"/>
                </a:lnTo>
                <a:lnTo>
                  <a:pt x="3048" y="19893"/>
                </a:lnTo>
                <a:lnTo>
                  <a:pt x="3212" y="20164"/>
                </a:lnTo>
                <a:lnTo>
                  <a:pt x="3409" y="20407"/>
                </a:lnTo>
                <a:lnTo>
                  <a:pt x="3540" y="20624"/>
                </a:lnTo>
                <a:lnTo>
                  <a:pt x="3704" y="20841"/>
                </a:lnTo>
                <a:lnTo>
                  <a:pt x="3802" y="21004"/>
                </a:lnTo>
                <a:lnTo>
                  <a:pt x="3933" y="21166"/>
                </a:lnTo>
                <a:lnTo>
                  <a:pt x="3999" y="21302"/>
                </a:lnTo>
                <a:lnTo>
                  <a:pt x="4097" y="21410"/>
                </a:lnTo>
                <a:lnTo>
                  <a:pt x="4130" y="21492"/>
                </a:lnTo>
                <a:lnTo>
                  <a:pt x="4195" y="21546"/>
                </a:lnTo>
                <a:lnTo>
                  <a:pt x="4195" y="21573"/>
                </a:lnTo>
                <a:lnTo>
                  <a:pt x="4228" y="21600"/>
                </a:lnTo>
                <a:lnTo>
                  <a:pt x="4228" y="21573"/>
                </a:lnTo>
                <a:lnTo>
                  <a:pt x="4228" y="21546"/>
                </a:lnTo>
                <a:lnTo>
                  <a:pt x="4228" y="21492"/>
                </a:lnTo>
                <a:lnTo>
                  <a:pt x="4228" y="21465"/>
                </a:lnTo>
                <a:lnTo>
                  <a:pt x="4228" y="21410"/>
                </a:lnTo>
                <a:lnTo>
                  <a:pt x="4228" y="21356"/>
                </a:lnTo>
                <a:lnTo>
                  <a:pt x="4228" y="21302"/>
                </a:lnTo>
                <a:lnTo>
                  <a:pt x="4228" y="21221"/>
                </a:lnTo>
                <a:lnTo>
                  <a:pt x="4228" y="21139"/>
                </a:lnTo>
                <a:lnTo>
                  <a:pt x="4228" y="21058"/>
                </a:lnTo>
                <a:lnTo>
                  <a:pt x="4228" y="20950"/>
                </a:lnTo>
                <a:lnTo>
                  <a:pt x="4228" y="20868"/>
                </a:lnTo>
                <a:lnTo>
                  <a:pt x="4228" y="20760"/>
                </a:lnTo>
                <a:lnTo>
                  <a:pt x="4228" y="20624"/>
                </a:lnTo>
                <a:lnTo>
                  <a:pt x="4228" y="20516"/>
                </a:lnTo>
                <a:lnTo>
                  <a:pt x="4228" y="20407"/>
                </a:lnTo>
                <a:lnTo>
                  <a:pt x="4228" y="20299"/>
                </a:lnTo>
                <a:lnTo>
                  <a:pt x="4228" y="20218"/>
                </a:lnTo>
                <a:lnTo>
                  <a:pt x="4228" y="20137"/>
                </a:lnTo>
                <a:lnTo>
                  <a:pt x="4228" y="20055"/>
                </a:lnTo>
                <a:lnTo>
                  <a:pt x="4228" y="19974"/>
                </a:lnTo>
                <a:lnTo>
                  <a:pt x="4228" y="19920"/>
                </a:lnTo>
                <a:lnTo>
                  <a:pt x="4228" y="19865"/>
                </a:lnTo>
                <a:lnTo>
                  <a:pt x="4228" y="19811"/>
                </a:lnTo>
                <a:lnTo>
                  <a:pt x="4228" y="19757"/>
                </a:lnTo>
                <a:lnTo>
                  <a:pt x="4228" y="19730"/>
                </a:lnTo>
                <a:lnTo>
                  <a:pt x="4228" y="19703"/>
                </a:lnTo>
                <a:lnTo>
                  <a:pt x="4228" y="19676"/>
                </a:lnTo>
                <a:lnTo>
                  <a:pt x="4261" y="19676"/>
                </a:lnTo>
                <a:lnTo>
                  <a:pt x="4327" y="19676"/>
                </a:lnTo>
                <a:lnTo>
                  <a:pt x="4392" y="19676"/>
                </a:lnTo>
                <a:lnTo>
                  <a:pt x="4458" y="19676"/>
                </a:lnTo>
                <a:lnTo>
                  <a:pt x="4523" y="19676"/>
                </a:lnTo>
                <a:lnTo>
                  <a:pt x="4622" y="19649"/>
                </a:lnTo>
                <a:lnTo>
                  <a:pt x="4720" y="19649"/>
                </a:lnTo>
                <a:lnTo>
                  <a:pt x="4851" y="19649"/>
                </a:lnTo>
                <a:lnTo>
                  <a:pt x="4982" y="19649"/>
                </a:lnTo>
                <a:lnTo>
                  <a:pt x="5146" y="19649"/>
                </a:lnTo>
                <a:lnTo>
                  <a:pt x="5310" y="19649"/>
                </a:lnTo>
                <a:lnTo>
                  <a:pt x="5474" y="19622"/>
                </a:lnTo>
                <a:lnTo>
                  <a:pt x="5638" y="19622"/>
                </a:lnTo>
                <a:lnTo>
                  <a:pt x="5834" y="19622"/>
                </a:lnTo>
                <a:lnTo>
                  <a:pt x="6064" y="19622"/>
                </a:lnTo>
                <a:lnTo>
                  <a:pt x="6293" y="19595"/>
                </a:lnTo>
                <a:lnTo>
                  <a:pt x="6523" y="19567"/>
                </a:lnTo>
                <a:lnTo>
                  <a:pt x="6752" y="19540"/>
                </a:lnTo>
                <a:lnTo>
                  <a:pt x="7014" y="19513"/>
                </a:lnTo>
                <a:lnTo>
                  <a:pt x="7277" y="19459"/>
                </a:lnTo>
                <a:lnTo>
                  <a:pt x="7539" y="19405"/>
                </a:lnTo>
                <a:lnTo>
                  <a:pt x="7834" y="19351"/>
                </a:lnTo>
                <a:lnTo>
                  <a:pt x="8129" y="19296"/>
                </a:lnTo>
                <a:lnTo>
                  <a:pt x="8456" y="19215"/>
                </a:lnTo>
                <a:lnTo>
                  <a:pt x="8784" y="19134"/>
                </a:lnTo>
                <a:lnTo>
                  <a:pt x="9112" y="19052"/>
                </a:lnTo>
                <a:lnTo>
                  <a:pt x="9440" y="18971"/>
                </a:lnTo>
                <a:lnTo>
                  <a:pt x="9800" y="18863"/>
                </a:lnTo>
                <a:lnTo>
                  <a:pt x="10161" y="18781"/>
                </a:lnTo>
                <a:lnTo>
                  <a:pt x="10554" y="18673"/>
                </a:lnTo>
                <a:lnTo>
                  <a:pt x="10947" y="18538"/>
                </a:lnTo>
                <a:lnTo>
                  <a:pt x="11308" y="18402"/>
                </a:lnTo>
                <a:lnTo>
                  <a:pt x="11701" y="18267"/>
                </a:lnTo>
                <a:lnTo>
                  <a:pt x="12062" y="18131"/>
                </a:lnTo>
                <a:lnTo>
                  <a:pt x="12455" y="17968"/>
                </a:lnTo>
                <a:lnTo>
                  <a:pt x="12816" y="17806"/>
                </a:lnTo>
                <a:lnTo>
                  <a:pt x="13176" y="17616"/>
                </a:lnTo>
                <a:lnTo>
                  <a:pt x="13537" y="17426"/>
                </a:lnTo>
                <a:lnTo>
                  <a:pt x="13897" y="17237"/>
                </a:lnTo>
                <a:lnTo>
                  <a:pt x="14258" y="17020"/>
                </a:lnTo>
                <a:lnTo>
                  <a:pt x="14618" y="16803"/>
                </a:lnTo>
                <a:lnTo>
                  <a:pt x="14979" y="16586"/>
                </a:lnTo>
                <a:lnTo>
                  <a:pt x="15340" y="16342"/>
                </a:lnTo>
                <a:lnTo>
                  <a:pt x="15667" y="16098"/>
                </a:lnTo>
                <a:lnTo>
                  <a:pt x="16028" y="15827"/>
                </a:lnTo>
                <a:lnTo>
                  <a:pt x="16356" y="15583"/>
                </a:lnTo>
                <a:lnTo>
                  <a:pt x="16683" y="15285"/>
                </a:lnTo>
                <a:lnTo>
                  <a:pt x="17011" y="15014"/>
                </a:lnTo>
                <a:lnTo>
                  <a:pt x="17339" y="14716"/>
                </a:lnTo>
                <a:lnTo>
                  <a:pt x="17634" y="14445"/>
                </a:lnTo>
                <a:lnTo>
                  <a:pt x="17929" y="14147"/>
                </a:lnTo>
                <a:lnTo>
                  <a:pt x="18224" y="13822"/>
                </a:lnTo>
                <a:lnTo>
                  <a:pt x="18486" y="13524"/>
                </a:lnTo>
                <a:lnTo>
                  <a:pt x="18748" y="13199"/>
                </a:lnTo>
                <a:lnTo>
                  <a:pt x="18978" y="12900"/>
                </a:lnTo>
                <a:lnTo>
                  <a:pt x="19207" y="12575"/>
                </a:lnTo>
                <a:lnTo>
                  <a:pt x="19437" y="12223"/>
                </a:lnTo>
                <a:lnTo>
                  <a:pt x="19633" y="11898"/>
                </a:lnTo>
                <a:lnTo>
                  <a:pt x="19863" y="11545"/>
                </a:lnTo>
                <a:lnTo>
                  <a:pt x="20027" y="11220"/>
                </a:lnTo>
                <a:lnTo>
                  <a:pt x="20223" y="10841"/>
                </a:lnTo>
                <a:lnTo>
                  <a:pt x="20387" y="10488"/>
                </a:lnTo>
                <a:lnTo>
                  <a:pt x="20551" y="10136"/>
                </a:lnTo>
                <a:lnTo>
                  <a:pt x="20682" y="9784"/>
                </a:lnTo>
                <a:lnTo>
                  <a:pt x="20813" y="9431"/>
                </a:lnTo>
                <a:lnTo>
                  <a:pt x="20944" y="9079"/>
                </a:lnTo>
                <a:lnTo>
                  <a:pt x="21043" y="8754"/>
                </a:lnTo>
                <a:lnTo>
                  <a:pt x="21174" y="8402"/>
                </a:lnTo>
                <a:lnTo>
                  <a:pt x="21239" y="8076"/>
                </a:lnTo>
                <a:lnTo>
                  <a:pt x="21338" y="7751"/>
                </a:lnTo>
                <a:lnTo>
                  <a:pt x="21403" y="7399"/>
                </a:lnTo>
                <a:lnTo>
                  <a:pt x="21469" y="7101"/>
                </a:lnTo>
                <a:lnTo>
                  <a:pt x="21502" y="6775"/>
                </a:lnTo>
                <a:lnTo>
                  <a:pt x="21567" y="6450"/>
                </a:lnTo>
                <a:lnTo>
                  <a:pt x="21600" y="6152"/>
                </a:lnTo>
                <a:lnTo>
                  <a:pt x="21600" y="5854"/>
                </a:lnTo>
                <a:lnTo>
                  <a:pt x="21600" y="5556"/>
                </a:lnTo>
                <a:lnTo>
                  <a:pt x="21600" y="5258"/>
                </a:lnTo>
                <a:lnTo>
                  <a:pt x="21600" y="4960"/>
                </a:lnTo>
                <a:lnTo>
                  <a:pt x="21567" y="4661"/>
                </a:lnTo>
                <a:lnTo>
                  <a:pt x="21567" y="4391"/>
                </a:lnTo>
                <a:lnTo>
                  <a:pt x="21534" y="4119"/>
                </a:lnTo>
                <a:lnTo>
                  <a:pt x="21502" y="3875"/>
                </a:lnTo>
                <a:lnTo>
                  <a:pt x="21502" y="3605"/>
                </a:lnTo>
                <a:lnTo>
                  <a:pt x="21469" y="3361"/>
                </a:lnTo>
                <a:lnTo>
                  <a:pt x="21403" y="3117"/>
                </a:lnTo>
                <a:lnTo>
                  <a:pt x="21370" y="2900"/>
                </a:lnTo>
                <a:lnTo>
                  <a:pt x="21338" y="2656"/>
                </a:lnTo>
                <a:lnTo>
                  <a:pt x="21272" y="2439"/>
                </a:lnTo>
                <a:lnTo>
                  <a:pt x="21239" y="2222"/>
                </a:lnTo>
                <a:lnTo>
                  <a:pt x="21174" y="2033"/>
                </a:lnTo>
                <a:lnTo>
                  <a:pt x="21108" y="1816"/>
                </a:lnTo>
                <a:lnTo>
                  <a:pt x="21043" y="1626"/>
                </a:lnTo>
                <a:lnTo>
                  <a:pt x="20977" y="1464"/>
                </a:lnTo>
                <a:lnTo>
                  <a:pt x="20912" y="1274"/>
                </a:lnTo>
                <a:lnTo>
                  <a:pt x="20846" y="1111"/>
                </a:lnTo>
                <a:lnTo>
                  <a:pt x="20781" y="949"/>
                </a:lnTo>
                <a:lnTo>
                  <a:pt x="20748" y="813"/>
                </a:lnTo>
                <a:lnTo>
                  <a:pt x="20682" y="678"/>
                </a:lnTo>
                <a:lnTo>
                  <a:pt x="20649" y="569"/>
                </a:lnTo>
                <a:lnTo>
                  <a:pt x="20617" y="461"/>
                </a:lnTo>
                <a:lnTo>
                  <a:pt x="20584" y="379"/>
                </a:lnTo>
                <a:lnTo>
                  <a:pt x="20551" y="271"/>
                </a:lnTo>
                <a:lnTo>
                  <a:pt x="20518" y="217"/>
                </a:lnTo>
                <a:lnTo>
                  <a:pt x="20485" y="136"/>
                </a:lnTo>
                <a:lnTo>
                  <a:pt x="20453" y="108"/>
                </a:lnTo>
                <a:lnTo>
                  <a:pt x="20453" y="54"/>
                </a:lnTo>
                <a:lnTo>
                  <a:pt x="20453" y="27"/>
                </a:lnTo>
                <a:lnTo>
                  <a:pt x="20420" y="0"/>
                </a:lnTo>
                <a:lnTo>
                  <a:pt x="20420" y="27"/>
                </a:lnTo>
                <a:lnTo>
                  <a:pt x="20387" y="81"/>
                </a:lnTo>
                <a:lnTo>
                  <a:pt x="20354" y="136"/>
                </a:lnTo>
                <a:lnTo>
                  <a:pt x="20289" y="217"/>
                </a:lnTo>
                <a:lnTo>
                  <a:pt x="20223" y="298"/>
                </a:lnTo>
                <a:lnTo>
                  <a:pt x="20158" y="407"/>
                </a:lnTo>
                <a:lnTo>
                  <a:pt x="20059" y="515"/>
                </a:lnTo>
                <a:lnTo>
                  <a:pt x="19994" y="650"/>
                </a:lnTo>
                <a:lnTo>
                  <a:pt x="19863" y="813"/>
                </a:lnTo>
                <a:lnTo>
                  <a:pt x="19764" y="976"/>
                </a:lnTo>
                <a:lnTo>
                  <a:pt x="19633" y="1138"/>
                </a:lnTo>
                <a:lnTo>
                  <a:pt x="19502" y="1355"/>
                </a:lnTo>
                <a:lnTo>
                  <a:pt x="19338" y="1572"/>
                </a:lnTo>
                <a:lnTo>
                  <a:pt x="19175" y="1789"/>
                </a:lnTo>
                <a:lnTo>
                  <a:pt x="19011" y="2033"/>
                </a:lnTo>
                <a:lnTo>
                  <a:pt x="18847" y="2277"/>
                </a:lnTo>
                <a:lnTo>
                  <a:pt x="18683" y="2520"/>
                </a:lnTo>
                <a:lnTo>
                  <a:pt x="18519" y="2737"/>
                </a:lnTo>
                <a:lnTo>
                  <a:pt x="18388" y="2927"/>
                </a:lnTo>
                <a:lnTo>
                  <a:pt x="18257" y="3117"/>
                </a:lnTo>
                <a:lnTo>
                  <a:pt x="18126" y="3279"/>
                </a:lnTo>
                <a:lnTo>
                  <a:pt x="18027" y="3415"/>
                </a:lnTo>
                <a:lnTo>
                  <a:pt x="17929" y="3550"/>
                </a:lnTo>
                <a:lnTo>
                  <a:pt x="17863" y="3686"/>
                </a:lnTo>
                <a:lnTo>
                  <a:pt x="17765" y="3794"/>
                </a:lnTo>
                <a:lnTo>
                  <a:pt x="17732" y="3875"/>
                </a:lnTo>
                <a:lnTo>
                  <a:pt x="17667" y="3930"/>
                </a:lnTo>
                <a:lnTo>
                  <a:pt x="17634" y="4011"/>
                </a:lnTo>
                <a:lnTo>
                  <a:pt x="17601" y="4038"/>
                </a:lnTo>
                <a:lnTo>
                  <a:pt x="17568" y="4065"/>
                </a:lnTo>
                <a:lnTo>
                  <a:pt x="17536" y="4065"/>
                </a:lnTo>
                <a:lnTo>
                  <a:pt x="17470" y="4065"/>
                </a:lnTo>
                <a:lnTo>
                  <a:pt x="17405" y="4065"/>
                </a:lnTo>
                <a:lnTo>
                  <a:pt x="17306" y="4065"/>
                </a:lnTo>
                <a:lnTo>
                  <a:pt x="17175" y="4065"/>
                </a:lnTo>
                <a:lnTo>
                  <a:pt x="17011" y="4065"/>
                </a:lnTo>
                <a:lnTo>
                  <a:pt x="16847" y="4065"/>
                </a:lnTo>
                <a:lnTo>
                  <a:pt x="16651" y="4065"/>
                </a:lnTo>
                <a:lnTo>
                  <a:pt x="16421" y="4065"/>
                </a:lnTo>
                <a:lnTo>
                  <a:pt x="16192" y="4065"/>
                </a:lnTo>
                <a:lnTo>
                  <a:pt x="15929" y="4065"/>
                </a:lnTo>
                <a:lnTo>
                  <a:pt x="15635" y="4065"/>
                </a:lnTo>
                <a:lnTo>
                  <a:pt x="15340" y="4065"/>
                </a:lnTo>
                <a:lnTo>
                  <a:pt x="15012" y="4065"/>
                </a:lnTo>
                <a:lnTo>
                  <a:pt x="14651" y="4065"/>
                </a:lnTo>
                <a:lnTo>
                  <a:pt x="14291" y="4065"/>
                </a:lnTo>
                <a:lnTo>
                  <a:pt x="13963" y="4065"/>
                </a:lnTo>
                <a:lnTo>
                  <a:pt x="13668" y="4065"/>
                </a:lnTo>
                <a:lnTo>
                  <a:pt x="13373" y="4065"/>
                </a:lnTo>
                <a:lnTo>
                  <a:pt x="13111" y="4065"/>
                </a:lnTo>
                <a:lnTo>
                  <a:pt x="12881" y="4065"/>
                </a:lnTo>
                <a:lnTo>
                  <a:pt x="12652" y="4065"/>
                </a:lnTo>
                <a:lnTo>
                  <a:pt x="12455" y="4065"/>
                </a:lnTo>
                <a:lnTo>
                  <a:pt x="12291" y="4065"/>
                </a:lnTo>
                <a:lnTo>
                  <a:pt x="12160" y="4065"/>
                </a:lnTo>
                <a:lnTo>
                  <a:pt x="12029" y="4065"/>
                </a:lnTo>
                <a:lnTo>
                  <a:pt x="11931" y="4065"/>
                </a:lnTo>
                <a:lnTo>
                  <a:pt x="11832" y="4065"/>
                </a:lnTo>
                <a:lnTo>
                  <a:pt x="11767" y="4065"/>
                </a:lnTo>
                <a:lnTo>
                  <a:pt x="11734" y="4065"/>
                </a:lnTo>
                <a:lnTo>
                  <a:pt x="11734" y="4092"/>
                </a:lnTo>
                <a:lnTo>
                  <a:pt x="11734" y="4119"/>
                </a:lnTo>
                <a:lnTo>
                  <a:pt x="11734" y="4147"/>
                </a:lnTo>
                <a:lnTo>
                  <a:pt x="11734" y="4201"/>
                </a:lnTo>
                <a:lnTo>
                  <a:pt x="11767" y="4255"/>
                </a:lnTo>
                <a:lnTo>
                  <a:pt x="11767" y="4309"/>
                </a:lnTo>
                <a:lnTo>
                  <a:pt x="11767" y="4363"/>
                </a:lnTo>
                <a:lnTo>
                  <a:pt x="11767" y="4418"/>
                </a:lnTo>
                <a:lnTo>
                  <a:pt x="11767" y="4499"/>
                </a:lnTo>
                <a:lnTo>
                  <a:pt x="11800" y="4580"/>
                </a:lnTo>
                <a:lnTo>
                  <a:pt x="11800" y="4661"/>
                </a:lnTo>
                <a:lnTo>
                  <a:pt x="11800" y="4770"/>
                </a:lnTo>
                <a:lnTo>
                  <a:pt x="11832" y="4878"/>
                </a:lnTo>
                <a:lnTo>
                  <a:pt x="11832" y="4987"/>
                </a:lnTo>
                <a:lnTo>
                  <a:pt x="11832" y="5095"/>
                </a:lnTo>
                <a:lnTo>
                  <a:pt x="11832" y="5203"/>
                </a:lnTo>
                <a:lnTo>
                  <a:pt x="11832" y="5339"/>
                </a:lnTo>
                <a:lnTo>
                  <a:pt x="11832" y="5447"/>
                </a:lnTo>
                <a:lnTo>
                  <a:pt x="11832" y="5583"/>
                </a:lnTo>
                <a:lnTo>
                  <a:pt x="11832" y="5718"/>
                </a:lnTo>
                <a:lnTo>
                  <a:pt x="11800" y="5854"/>
                </a:lnTo>
                <a:lnTo>
                  <a:pt x="11767" y="5989"/>
                </a:lnTo>
                <a:lnTo>
                  <a:pt x="11734" y="6125"/>
                </a:lnTo>
                <a:lnTo>
                  <a:pt x="11701" y="6288"/>
                </a:lnTo>
                <a:lnTo>
                  <a:pt x="11669" y="6423"/>
                </a:lnTo>
                <a:lnTo>
                  <a:pt x="11636" y="6586"/>
                </a:lnTo>
                <a:lnTo>
                  <a:pt x="11603" y="6748"/>
                </a:lnTo>
                <a:lnTo>
                  <a:pt x="11538" y="6911"/>
                </a:lnTo>
                <a:lnTo>
                  <a:pt x="11472" y="7074"/>
                </a:lnTo>
                <a:lnTo>
                  <a:pt x="11406" y="7236"/>
                </a:lnTo>
                <a:lnTo>
                  <a:pt x="11341" y="7399"/>
                </a:lnTo>
                <a:lnTo>
                  <a:pt x="11275" y="7561"/>
                </a:lnTo>
                <a:lnTo>
                  <a:pt x="11210" y="7724"/>
                </a:lnTo>
                <a:lnTo>
                  <a:pt x="11144" y="7887"/>
                </a:lnTo>
                <a:lnTo>
                  <a:pt x="11046" y="8049"/>
                </a:lnTo>
                <a:lnTo>
                  <a:pt x="10947" y="8185"/>
                </a:lnTo>
                <a:lnTo>
                  <a:pt x="10882" y="8347"/>
                </a:lnTo>
                <a:lnTo>
                  <a:pt x="10784" y="8483"/>
                </a:lnTo>
                <a:lnTo>
                  <a:pt x="10653" y="8618"/>
                </a:lnTo>
                <a:lnTo>
                  <a:pt x="10554" y="8754"/>
                </a:lnTo>
                <a:lnTo>
                  <a:pt x="10456" y="8889"/>
                </a:lnTo>
                <a:lnTo>
                  <a:pt x="10325" y="9025"/>
                </a:lnTo>
                <a:lnTo>
                  <a:pt x="10226" y="9160"/>
                </a:lnTo>
                <a:lnTo>
                  <a:pt x="10095" y="9296"/>
                </a:lnTo>
                <a:lnTo>
                  <a:pt x="9964" y="9404"/>
                </a:lnTo>
                <a:lnTo>
                  <a:pt x="9833" y="9513"/>
                </a:lnTo>
                <a:lnTo>
                  <a:pt x="9702" y="9648"/>
                </a:lnTo>
                <a:lnTo>
                  <a:pt x="9571" y="9757"/>
                </a:lnTo>
                <a:lnTo>
                  <a:pt x="9440" y="9865"/>
                </a:lnTo>
                <a:lnTo>
                  <a:pt x="9276" y="9946"/>
                </a:lnTo>
                <a:lnTo>
                  <a:pt x="9145" y="10055"/>
                </a:lnTo>
                <a:lnTo>
                  <a:pt x="9014" y="10163"/>
                </a:lnTo>
                <a:lnTo>
                  <a:pt x="8850" y="10244"/>
                </a:lnTo>
                <a:lnTo>
                  <a:pt x="8719" y="10353"/>
                </a:lnTo>
                <a:lnTo>
                  <a:pt x="8555" y="10434"/>
                </a:lnTo>
                <a:lnTo>
                  <a:pt x="8391" y="10515"/>
                </a:lnTo>
                <a:lnTo>
                  <a:pt x="8260" y="10597"/>
                </a:lnTo>
                <a:lnTo>
                  <a:pt x="8096" y="10678"/>
                </a:lnTo>
                <a:lnTo>
                  <a:pt x="7932" y="10732"/>
                </a:lnTo>
                <a:lnTo>
                  <a:pt x="7768" y="10814"/>
                </a:lnTo>
                <a:lnTo>
                  <a:pt x="7604" y="10895"/>
                </a:lnTo>
                <a:lnTo>
                  <a:pt x="7440" y="10949"/>
                </a:lnTo>
                <a:lnTo>
                  <a:pt x="7277" y="11003"/>
                </a:lnTo>
                <a:lnTo>
                  <a:pt x="7113" y="11057"/>
                </a:lnTo>
                <a:lnTo>
                  <a:pt x="6949" y="11112"/>
                </a:lnTo>
                <a:lnTo>
                  <a:pt x="6818" y="11166"/>
                </a:lnTo>
                <a:lnTo>
                  <a:pt x="6654" y="11220"/>
                </a:lnTo>
                <a:lnTo>
                  <a:pt x="6490" y="11247"/>
                </a:lnTo>
                <a:lnTo>
                  <a:pt x="6359" y="11301"/>
                </a:lnTo>
                <a:lnTo>
                  <a:pt x="6228" y="11329"/>
                </a:lnTo>
                <a:lnTo>
                  <a:pt x="6064" y="11356"/>
                </a:lnTo>
                <a:lnTo>
                  <a:pt x="5933" y="11383"/>
                </a:lnTo>
                <a:lnTo>
                  <a:pt x="5801" y="11410"/>
                </a:lnTo>
                <a:lnTo>
                  <a:pt x="5670" y="11437"/>
                </a:lnTo>
                <a:lnTo>
                  <a:pt x="5539" y="11464"/>
                </a:lnTo>
                <a:lnTo>
                  <a:pt x="5408" y="11464"/>
                </a:lnTo>
                <a:lnTo>
                  <a:pt x="5277" y="11491"/>
                </a:lnTo>
                <a:lnTo>
                  <a:pt x="5179" y="11491"/>
                </a:lnTo>
                <a:lnTo>
                  <a:pt x="5048" y="11491"/>
                </a:lnTo>
                <a:lnTo>
                  <a:pt x="4949" y="11518"/>
                </a:lnTo>
                <a:lnTo>
                  <a:pt x="4851" y="11518"/>
                </a:lnTo>
                <a:lnTo>
                  <a:pt x="4753" y="11518"/>
                </a:lnTo>
                <a:lnTo>
                  <a:pt x="4654" y="11518"/>
                </a:lnTo>
                <a:lnTo>
                  <a:pt x="4589" y="11518"/>
                </a:lnTo>
                <a:lnTo>
                  <a:pt x="4523" y="11545"/>
                </a:lnTo>
                <a:lnTo>
                  <a:pt x="4458" y="11545"/>
                </a:lnTo>
                <a:lnTo>
                  <a:pt x="4392" y="11545"/>
                </a:lnTo>
                <a:lnTo>
                  <a:pt x="4359" y="11545"/>
                </a:lnTo>
                <a:lnTo>
                  <a:pt x="4327" y="11545"/>
                </a:lnTo>
                <a:lnTo>
                  <a:pt x="4294" y="11545"/>
                </a:lnTo>
                <a:lnTo>
                  <a:pt x="4261" y="11545"/>
                </a:lnTo>
                <a:lnTo>
                  <a:pt x="4228" y="11545"/>
                </a:lnTo>
                <a:lnTo>
                  <a:pt x="4228" y="11518"/>
                </a:lnTo>
                <a:lnTo>
                  <a:pt x="4228" y="11491"/>
                </a:lnTo>
                <a:lnTo>
                  <a:pt x="4228" y="11437"/>
                </a:lnTo>
                <a:lnTo>
                  <a:pt x="4228" y="11410"/>
                </a:lnTo>
                <a:lnTo>
                  <a:pt x="4228" y="11356"/>
                </a:lnTo>
                <a:lnTo>
                  <a:pt x="4228" y="11274"/>
                </a:lnTo>
                <a:lnTo>
                  <a:pt x="4228" y="11220"/>
                </a:lnTo>
                <a:lnTo>
                  <a:pt x="4228" y="11139"/>
                </a:lnTo>
                <a:lnTo>
                  <a:pt x="4228" y="11057"/>
                </a:lnTo>
                <a:lnTo>
                  <a:pt x="4228" y="10949"/>
                </a:lnTo>
                <a:lnTo>
                  <a:pt x="4228" y="10841"/>
                </a:lnTo>
                <a:lnTo>
                  <a:pt x="4228" y="10732"/>
                </a:lnTo>
                <a:lnTo>
                  <a:pt x="4228" y="10624"/>
                </a:lnTo>
                <a:lnTo>
                  <a:pt x="4228" y="10488"/>
                </a:lnTo>
                <a:lnTo>
                  <a:pt x="4228" y="10353"/>
                </a:lnTo>
                <a:lnTo>
                  <a:pt x="4228" y="10217"/>
                </a:lnTo>
                <a:lnTo>
                  <a:pt x="4228" y="10109"/>
                </a:lnTo>
                <a:lnTo>
                  <a:pt x="4228" y="10001"/>
                </a:lnTo>
                <a:lnTo>
                  <a:pt x="4228" y="9919"/>
                </a:lnTo>
                <a:lnTo>
                  <a:pt x="4228" y="9838"/>
                </a:lnTo>
                <a:lnTo>
                  <a:pt x="4228" y="9757"/>
                </a:lnTo>
                <a:lnTo>
                  <a:pt x="4228" y="9675"/>
                </a:lnTo>
                <a:lnTo>
                  <a:pt x="4228" y="9621"/>
                </a:lnTo>
                <a:lnTo>
                  <a:pt x="4228" y="9567"/>
                </a:lnTo>
                <a:lnTo>
                  <a:pt x="4228" y="9513"/>
                </a:lnTo>
                <a:lnTo>
                  <a:pt x="4228" y="9486"/>
                </a:lnTo>
                <a:lnTo>
                  <a:pt x="4228" y="9458"/>
                </a:lnTo>
                <a:lnTo>
                  <a:pt x="4228" y="9431"/>
                </a:lnTo>
                <a:cubicBezTo>
                  <a:pt x="4228" y="9431"/>
                  <a:pt x="4228" y="9404"/>
                  <a:pt x="4228" y="9404"/>
                </a:cubicBezTo>
                <a:close/>
                <a:moveTo>
                  <a:pt x="4228" y="9404"/>
                </a:moveTo>
              </a:path>
            </a:pathLst>
          </a:custGeom>
          <a:solidFill>
            <a:schemeClr val="accent6"/>
          </a:solid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2200"/>
          </a:p>
        </p:txBody>
      </p:sp>
      <p:sp>
        <p:nvSpPr>
          <p:cNvPr id="13" name="AutoShape 8"/>
          <p:cNvSpPr>
            <a:spLocks/>
          </p:cNvSpPr>
          <p:nvPr/>
        </p:nvSpPr>
        <p:spPr bwMode="auto">
          <a:xfrm rot="19454621">
            <a:off x="2410560" y="3434516"/>
            <a:ext cx="2715371" cy="3644788"/>
          </a:xfrm>
          <a:custGeom>
            <a:avLst/>
            <a:gdLst/>
            <a:ahLst/>
            <a:cxnLst/>
            <a:rect l="0" t="0" r="r" b="b"/>
            <a:pathLst>
              <a:path w="21600" h="21600">
                <a:moveTo>
                  <a:pt x="16164" y="2929"/>
                </a:moveTo>
                <a:lnTo>
                  <a:pt x="15775" y="2563"/>
                </a:lnTo>
                <a:lnTo>
                  <a:pt x="15436" y="2249"/>
                </a:lnTo>
                <a:lnTo>
                  <a:pt x="15144" y="1935"/>
                </a:lnTo>
                <a:lnTo>
                  <a:pt x="14805" y="1647"/>
                </a:lnTo>
                <a:lnTo>
                  <a:pt x="14562" y="1386"/>
                </a:lnTo>
                <a:lnTo>
                  <a:pt x="14271" y="1151"/>
                </a:lnTo>
                <a:lnTo>
                  <a:pt x="14076" y="915"/>
                </a:lnTo>
                <a:lnTo>
                  <a:pt x="13882" y="732"/>
                </a:lnTo>
                <a:lnTo>
                  <a:pt x="13688" y="549"/>
                </a:lnTo>
                <a:lnTo>
                  <a:pt x="13543" y="418"/>
                </a:lnTo>
                <a:lnTo>
                  <a:pt x="13397" y="288"/>
                </a:lnTo>
                <a:lnTo>
                  <a:pt x="13300" y="183"/>
                </a:lnTo>
                <a:lnTo>
                  <a:pt x="13203" y="105"/>
                </a:lnTo>
                <a:lnTo>
                  <a:pt x="13154" y="52"/>
                </a:lnTo>
                <a:lnTo>
                  <a:pt x="13106" y="0"/>
                </a:lnTo>
                <a:lnTo>
                  <a:pt x="13057" y="0"/>
                </a:lnTo>
                <a:lnTo>
                  <a:pt x="13009" y="0"/>
                </a:lnTo>
                <a:lnTo>
                  <a:pt x="12863" y="0"/>
                </a:lnTo>
                <a:lnTo>
                  <a:pt x="12717" y="0"/>
                </a:lnTo>
                <a:lnTo>
                  <a:pt x="12475" y="0"/>
                </a:lnTo>
                <a:lnTo>
                  <a:pt x="12183" y="0"/>
                </a:lnTo>
                <a:lnTo>
                  <a:pt x="11892" y="0"/>
                </a:lnTo>
                <a:lnTo>
                  <a:pt x="11504" y="0"/>
                </a:lnTo>
                <a:lnTo>
                  <a:pt x="11115" y="0"/>
                </a:lnTo>
                <a:lnTo>
                  <a:pt x="10630" y="0"/>
                </a:lnTo>
                <a:lnTo>
                  <a:pt x="10145" y="0"/>
                </a:lnTo>
                <a:lnTo>
                  <a:pt x="9562" y="0"/>
                </a:lnTo>
                <a:lnTo>
                  <a:pt x="8931" y="0"/>
                </a:lnTo>
                <a:lnTo>
                  <a:pt x="8300" y="0"/>
                </a:lnTo>
                <a:lnTo>
                  <a:pt x="7572" y="0"/>
                </a:lnTo>
                <a:lnTo>
                  <a:pt x="6796" y="0"/>
                </a:lnTo>
                <a:lnTo>
                  <a:pt x="6067" y="0"/>
                </a:lnTo>
                <a:lnTo>
                  <a:pt x="5339" y="0"/>
                </a:lnTo>
                <a:lnTo>
                  <a:pt x="4708" y="0"/>
                </a:lnTo>
                <a:lnTo>
                  <a:pt x="4077" y="0"/>
                </a:lnTo>
                <a:lnTo>
                  <a:pt x="3495" y="0"/>
                </a:lnTo>
                <a:lnTo>
                  <a:pt x="3010" y="0"/>
                </a:lnTo>
                <a:lnTo>
                  <a:pt x="2524" y="0"/>
                </a:lnTo>
                <a:lnTo>
                  <a:pt x="2136" y="0"/>
                </a:lnTo>
                <a:lnTo>
                  <a:pt x="1747" y="0"/>
                </a:lnTo>
                <a:lnTo>
                  <a:pt x="1408" y="0"/>
                </a:lnTo>
                <a:lnTo>
                  <a:pt x="1165" y="0"/>
                </a:lnTo>
                <a:lnTo>
                  <a:pt x="922" y="0"/>
                </a:lnTo>
                <a:lnTo>
                  <a:pt x="777" y="0"/>
                </a:lnTo>
                <a:lnTo>
                  <a:pt x="631" y="0"/>
                </a:lnTo>
                <a:lnTo>
                  <a:pt x="583" y="0"/>
                </a:lnTo>
                <a:lnTo>
                  <a:pt x="534" y="0"/>
                </a:lnTo>
                <a:lnTo>
                  <a:pt x="583" y="0"/>
                </a:lnTo>
                <a:lnTo>
                  <a:pt x="583" y="26"/>
                </a:lnTo>
                <a:lnTo>
                  <a:pt x="631" y="26"/>
                </a:lnTo>
                <a:lnTo>
                  <a:pt x="679" y="52"/>
                </a:lnTo>
                <a:lnTo>
                  <a:pt x="728" y="52"/>
                </a:lnTo>
                <a:lnTo>
                  <a:pt x="825" y="78"/>
                </a:lnTo>
                <a:lnTo>
                  <a:pt x="922" y="105"/>
                </a:lnTo>
                <a:lnTo>
                  <a:pt x="1019" y="157"/>
                </a:lnTo>
                <a:lnTo>
                  <a:pt x="1116" y="183"/>
                </a:lnTo>
                <a:lnTo>
                  <a:pt x="1213" y="209"/>
                </a:lnTo>
                <a:lnTo>
                  <a:pt x="1359" y="261"/>
                </a:lnTo>
                <a:lnTo>
                  <a:pt x="1505" y="288"/>
                </a:lnTo>
                <a:lnTo>
                  <a:pt x="1650" y="340"/>
                </a:lnTo>
                <a:lnTo>
                  <a:pt x="1796" y="392"/>
                </a:lnTo>
                <a:lnTo>
                  <a:pt x="1990" y="445"/>
                </a:lnTo>
                <a:lnTo>
                  <a:pt x="2184" y="497"/>
                </a:lnTo>
                <a:lnTo>
                  <a:pt x="2330" y="549"/>
                </a:lnTo>
                <a:lnTo>
                  <a:pt x="2475" y="601"/>
                </a:lnTo>
                <a:lnTo>
                  <a:pt x="2621" y="654"/>
                </a:lnTo>
                <a:lnTo>
                  <a:pt x="2767" y="706"/>
                </a:lnTo>
                <a:lnTo>
                  <a:pt x="2864" y="732"/>
                </a:lnTo>
                <a:lnTo>
                  <a:pt x="2961" y="758"/>
                </a:lnTo>
                <a:lnTo>
                  <a:pt x="3058" y="784"/>
                </a:lnTo>
                <a:lnTo>
                  <a:pt x="3155" y="811"/>
                </a:lnTo>
                <a:lnTo>
                  <a:pt x="3252" y="837"/>
                </a:lnTo>
                <a:lnTo>
                  <a:pt x="3301" y="863"/>
                </a:lnTo>
                <a:lnTo>
                  <a:pt x="3349" y="889"/>
                </a:lnTo>
                <a:lnTo>
                  <a:pt x="3398" y="889"/>
                </a:lnTo>
                <a:lnTo>
                  <a:pt x="3446" y="915"/>
                </a:lnTo>
                <a:lnTo>
                  <a:pt x="3398" y="941"/>
                </a:lnTo>
                <a:lnTo>
                  <a:pt x="3398" y="968"/>
                </a:lnTo>
                <a:lnTo>
                  <a:pt x="3349" y="1020"/>
                </a:lnTo>
                <a:lnTo>
                  <a:pt x="3301" y="1072"/>
                </a:lnTo>
                <a:lnTo>
                  <a:pt x="3204" y="1151"/>
                </a:lnTo>
                <a:lnTo>
                  <a:pt x="3155" y="1229"/>
                </a:lnTo>
                <a:lnTo>
                  <a:pt x="3058" y="1334"/>
                </a:lnTo>
                <a:lnTo>
                  <a:pt x="2961" y="1438"/>
                </a:lnTo>
                <a:lnTo>
                  <a:pt x="2864" y="1569"/>
                </a:lnTo>
                <a:lnTo>
                  <a:pt x="2718" y="1700"/>
                </a:lnTo>
                <a:lnTo>
                  <a:pt x="2621" y="1831"/>
                </a:lnTo>
                <a:lnTo>
                  <a:pt x="2475" y="2014"/>
                </a:lnTo>
                <a:lnTo>
                  <a:pt x="2330" y="2170"/>
                </a:lnTo>
                <a:lnTo>
                  <a:pt x="2136" y="2380"/>
                </a:lnTo>
                <a:lnTo>
                  <a:pt x="1990" y="2563"/>
                </a:lnTo>
                <a:lnTo>
                  <a:pt x="1796" y="2772"/>
                </a:lnTo>
                <a:lnTo>
                  <a:pt x="1602" y="3007"/>
                </a:lnTo>
                <a:lnTo>
                  <a:pt x="1456" y="3243"/>
                </a:lnTo>
                <a:lnTo>
                  <a:pt x="1311" y="3478"/>
                </a:lnTo>
                <a:lnTo>
                  <a:pt x="1165" y="3740"/>
                </a:lnTo>
                <a:lnTo>
                  <a:pt x="1019" y="4001"/>
                </a:lnTo>
                <a:lnTo>
                  <a:pt x="874" y="4289"/>
                </a:lnTo>
                <a:lnTo>
                  <a:pt x="777" y="4576"/>
                </a:lnTo>
                <a:lnTo>
                  <a:pt x="631" y="4890"/>
                </a:lnTo>
                <a:lnTo>
                  <a:pt x="534" y="5204"/>
                </a:lnTo>
                <a:lnTo>
                  <a:pt x="437" y="5518"/>
                </a:lnTo>
                <a:lnTo>
                  <a:pt x="340" y="5858"/>
                </a:lnTo>
                <a:lnTo>
                  <a:pt x="243" y="6198"/>
                </a:lnTo>
                <a:lnTo>
                  <a:pt x="194" y="6564"/>
                </a:lnTo>
                <a:lnTo>
                  <a:pt x="146" y="6930"/>
                </a:lnTo>
                <a:lnTo>
                  <a:pt x="49" y="7296"/>
                </a:lnTo>
                <a:lnTo>
                  <a:pt x="0" y="7688"/>
                </a:lnTo>
                <a:lnTo>
                  <a:pt x="0" y="8080"/>
                </a:lnTo>
                <a:lnTo>
                  <a:pt x="0" y="8473"/>
                </a:lnTo>
                <a:lnTo>
                  <a:pt x="49" y="8865"/>
                </a:lnTo>
                <a:lnTo>
                  <a:pt x="97" y="9257"/>
                </a:lnTo>
                <a:lnTo>
                  <a:pt x="194" y="9649"/>
                </a:lnTo>
                <a:lnTo>
                  <a:pt x="291" y="10042"/>
                </a:lnTo>
                <a:lnTo>
                  <a:pt x="437" y="10434"/>
                </a:lnTo>
                <a:lnTo>
                  <a:pt x="583" y="10852"/>
                </a:lnTo>
                <a:lnTo>
                  <a:pt x="777" y="11245"/>
                </a:lnTo>
                <a:lnTo>
                  <a:pt x="971" y="11663"/>
                </a:lnTo>
                <a:lnTo>
                  <a:pt x="1213" y="12081"/>
                </a:lnTo>
                <a:lnTo>
                  <a:pt x="1456" y="12474"/>
                </a:lnTo>
                <a:lnTo>
                  <a:pt x="1747" y="12892"/>
                </a:lnTo>
                <a:lnTo>
                  <a:pt x="2039" y="13310"/>
                </a:lnTo>
                <a:lnTo>
                  <a:pt x="2378" y="13729"/>
                </a:lnTo>
                <a:lnTo>
                  <a:pt x="2718" y="14147"/>
                </a:lnTo>
                <a:lnTo>
                  <a:pt x="3107" y="14539"/>
                </a:lnTo>
                <a:lnTo>
                  <a:pt x="3495" y="14932"/>
                </a:lnTo>
                <a:lnTo>
                  <a:pt x="3883" y="15298"/>
                </a:lnTo>
                <a:lnTo>
                  <a:pt x="4320" y="15664"/>
                </a:lnTo>
                <a:lnTo>
                  <a:pt x="4757" y="16030"/>
                </a:lnTo>
                <a:lnTo>
                  <a:pt x="5242" y="16370"/>
                </a:lnTo>
                <a:lnTo>
                  <a:pt x="5679" y="16710"/>
                </a:lnTo>
                <a:lnTo>
                  <a:pt x="6164" y="17024"/>
                </a:lnTo>
                <a:lnTo>
                  <a:pt x="6698" y="17338"/>
                </a:lnTo>
                <a:lnTo>
                  <a:pt x="7232" y="17625"/>
                </a:lnTo>
                <a:lnTo>
                  <a:pt x="7766" y="17913"/>
                </a:lnTo>
                <a:lnTo>
                  <a:pt x="8349" y="18174"/>
                </a:lnTo>
                <a:lnTo>
                  <a:pt x="8931" y="18436"/>
                </a:lnTo>
                <a:lnTo>
                  <a:pt x="9514" y="18697"/>
                </a:lnTo>
                <a:lnTo>
                  <a:pt x="10096" y="18933"/>
                </a:lnTo>
                <a:lnTo>
                  <a:pt x="10727" y="19142"/>
                </a:lnTo>
                <a:lnTo>
                  <a:pt x="11358" y="19377"/>
                </a:lnTo>
                <a:lnTo>
                  <a:pt x="11941" y="19560"/>
                </a:lnTo>
                <a:lnTo>
                  <a:pt x="12475" y="19770"/>
                </a:lnTo>
                <a:lnTo>
                  <a:pt x="13057" y="19953"/>
                </a:lnTo>
                <a:lnTo>
                  <a:pt x="13591" y="20110"/>
                </a:lnTo>
                <a:lnTo>
                  <a:pt x="14125" y="20266"/>
                </a:lnTo>
                <a:lnTo>
                  <a:pt x="14610" y="20423"/>
                </a:lnTo>
                <a:lnTo>
                  <a:pt x="15096" y="20554"/>
                </a:lnTo>
                <a:lnTo>
                  <a:pt x="15581" y="20685"/>
                </a:lnTo>
                <a:lnTo>
                  <a:pt x="16018" y="20789"/>
                </a:lnTo>
                <a:lnTo>
                  <a:pt x="16504" y="20894"/>
                </a:lnTo>
                <a:lnTo>
                  <a:pt x="16940" y="20972"/>
                </a:lnTo>
                <a:lnTo>
                  <a:pt x="17329" y="21051"/>
                </a:lnTo>
                <a:lnTo>
                  <a:pt x="17717" y="21129"/>
                </a:lnTo>
                <a:lnTo>
                  <a:pt x="18105" y="21182"/>
                </a:lnTo>
                <a:lnTo>
                  <a:pt x="18494" y="21234"/>
                </a:lnTo>
                <a:lnTo>
                  <a:pt x="18833" y="21286"/>
                </a:lnTo>
                <a:lnTo>
                  <a:pt x="19125" y="21312"/>
                </a:lnTo>
                <a:lnTo>
                  <a:pt x="19416" y="21365"/>
                </a:lnTo>
                <a:lnTo>
                  <a:pt x="19707" y="21391"/>
                </a:lnTo>
                <a:lnTo>
                  <a:pt x="19950" y="21443"/>
                </a:lnTo>
                <a:lnTo>
                  <a:pt x="20193" y="21469"/>
                </a:lnTo>
                <a:lnTo>
                  <a:pt x="20387" y="21496"/>
                </a:lnTo>
                <a:lnTo>
                  <a:pt x="20581" y="21522"/>
                </a:lnTo>
                <a:lnTo>
                  <a:pt x="20726" y="21522"/>
                </a:lnTo>
                <a:lnTo>
                  <a:pt x="20823" y="21548"/>
                </a:lnTo>
                <a:lnTo>
                  <a:pt x="20969" y="21574"/>
                </a:lnTo>
                <a:lnTo>
                  <a:pt x="21018" y="21574"/>
                </a:lnTo>
                <a:lnTo>
                  <a:pt x="21066" y="21574"/>
                </a:lnTo>
                <a:lnTo>
                  <a:pt x="21115" y="21600"/>
                </a:lnTo>
                <a:lnTo>
                  <a:pt x="21115" y="21574"/>
                </a:lnTo>
                <a:lnTo>
                  <a:pt x="21066" y="21522"/>
                </a:lnTo>
                <a:lnTo>
                  <a:pt x="21018" y="21469"/>
                </a:lnTo>
                <a:lnTo>
                  <a:pt x="20921" y="21391"/>
                </a:lnTo>
                <a:lnTo>
                  <a:pt x="20872" y="21312"/>
                </a:lnTo>
                <a:lnTo>
                  <a:pt x="20726" y="21234"/>
                </a:lnTo>
                <a:lnTo>
                  <a:pt x="20629" y="21103"/>
                </a:lnTo>
                <a:lnTo>
                  <a:pt x="20484" y="20972"/>
                </a:lnTo>
                <a:lnTo>
                  <a:pt x="20338" y="20842"/>
                </a:lnTo>
                <a:lnTo>
                  <a:pt x="20193" y="20685"/>
                </a:lnTo>
                <a:lnTo>
                  <a:pt x="19998" y="20502"/>
                </a:lnTo>
                <a:lnTo>
                  <a:pt x="19804" y="20319"/>
                </a:lnTo>
                <a:lnTo>
                  <a:pt x="19610" y="20110"/>
                </a:lnTo>
                <a:lnTo>
                  <a:pt x="19367" y="19900"/>
                </a:lnTo>
                <a:lnTo>
                  <a:pt x="19125" y="19665"/>
                </a:lnTo>
                <a:lnTo>
                  <a:pt x="18882" y="19430"/>
                </a:lnTo>
                <a:lnTo>
                  <a:pt x="18639" y="19220"/>
                </a:lnTo>
                <a:lnTo>
                  <a:pt x="18445" y="19011"/>
                </a:lnTo>
                <a:lnTo>
                  <a:pt x="18251" y="18828"/>
                </a:lnTo>
                <a:lnTo>
                  <a:pt x="18057" y="18645"/>
                </a:lnTo>
                <a:lnTo>
                  <a:pt x="17911" y="18488"/>
                </a:lnTo>
                <a:lnTo>
                  <a:pt x="17766" y="18357"/>
                </a:lnTo>
                <a:lnTo>
                  <a:pt x="17620" y="18227"/>
                </a:lnTo>
                <a:lnTo>
                  <a:pt x="17474" y="18122"/>
                </a:lnTo>
                <a:lnTo>
                  <a:pt x="17377" y="18017"/>
                </a:lnTo>
                <a:lnTo>
                  <a:pt x="17329" y="17939"/>
                </a:lnTo>
                <a:lnTo>
                  <a:pt x="17232" y="17860"/>
                </a:lnTo>
                <a:lnTo>
                  <a:pt x="17183" y="17808"/>
                </a:lnTo>
                <a:lnTo>
                  <a:pt x="17134" y="17782"/>
                </a:lnTo>
                <a:lnTo>
                  <a:pt x="17134" y="17756"/>
                </a:lnTo>
                <a:lnTo>
                  <a:pt x="17134" y="17730"/>
                </a:lnTo>
                <a:lnTo>
                  <a:pt x="17134" y="17704"/>
                </a:lnTo>
                <a:lnTo>
                  <a:pt x="17183" y="17678"/>
                </a:lnTo>
                <a:lnTo>
                  <a:pt x="17232" y="17625"/>
                </a:lnTo>
                <a:lnTo>
                  <a:pt x="17329" y="17547"/>
                </a:lnTo>
                <a:lnTo>
                  <a:pt x="17426" y="17442"/>
                </a:lnTo>
                <a:lnTo>
                  <a:pt x="17523" y="17338"/>
                </a:lnTo>
                <a:lnTo>
                  <a:pt x="17668" y="17207"/>
                </a:lnTo>
                <a:lnTo>
                  <a:pt x="17814" y="17076"/>
                </a:lnTo>
                <a:lnTo>
                  <a:pt x="18008" y="16919"/>
                </a:lnTo>
                <a:lnTo>
                  <a:pt x="18154" y="16762"/>
                </a:lnTo>
                <a:lnTo>
                  <a:pt x="18396" y="16553"/>
                </a:lnTo>
                <a:lnTo>
                  <a:pt x="18591" y="16344"/>
                </a:lnTo>
                <a:lnTo>
                  <a:pt x="18833" y="16135"/>
                </a:lnTo>
                <a:lnTo>
                  <a:pt x="19076" y="15899"/>
                </a:lnTo>
                <a:lnTo>
                  <a:pt x="19367" y="15638"/>
                </a:lnTo>
                <a:lnTo>
                  <a:pt x="19610" y="15376"/>
                </a:lnTo>
                <a:lnTo>
                  <a:pt x="19901" y="15141"/>
                </a:lnTo>
                <a:lnTo>
                  <a:pt x="20144" y="14932"/>
                </a:lnTo>
                <a:lnTo>
                  <a:pt x="20338" y="14723"/>
                </a:lnTo>
                <a:lnTo>
                  <a:pt x="20532" y="14539"/>
                </a:lnTo>
                <a:lnTo>
                  <a:pt x="20726" y="14356"/>
                </a:lnTo>
                <a:lnTo>
                  <a:pt x="20872" y="14199"/>
                </a:lnTo>
                <a:lnTo>
                  <a:pt x="21066" y="14069"/>
                </a:lnTo>
                <a:lnTo>
                  <a:pt x="21163" y="13938"/>
                </a:lnTo>
                <a:lnTo>
                  <a:pt x="21309" y="13833"/>
                </a:lnTo>
                <a:lnTo>
                  <a:pt x="21406" y="13729"/>
                </a:lnTo>
                <a:lnTo>
                  <a:pt x="21455" y="13677"/>
                </a:lnTo>
                <a:lnTo>
                  <a:pt x="21503" y="13598"/>
                </a:lnTo>
                <a:lnTo>
                  <a:pt x="21552" y="13572"/>
                </a:lnTo>
                <a:lnTo>
                  <a:pt x="21600" y="13546"/>
                </a:lnTo>
                <a:lnTo>
                  <a:pt x="21600" y="13520"/>
                </a:lnTo>
                <a:lnTo>
                  <a:pt x="21552" y="13520"/>
                </a:lnTo>
                <a:lnTo>
                  <a:pt x="21503" y="13493"/>
                </a:lnTo>
                <a:lnTo>
                  <a:pt x="21455" y="13493"/>
                </a:lnTo>
                <a:lnTo>
                  <a:pt x="21357" y="13467"/>
                </a:lnTo>
                <a:lnTo>
                  <a:pt x="21260" y="13441"/>
                </a:lnTo>
                <a:lnTo>
                  <a:pt x="21163" y="13415"/>
                </a:lnTo>
                <a:lnTo>
                  <a:pt x="21066" y="13389"/>
                </a:lnTo>
                <a:lnTo>
                  <a:pt x="20921" y="13337"/>
                </a:lnTo>
                <a:lnTo>
                  <a:pt x="20775" y="13310"/>
                </a:lnTo>
                <a:lnTo>
                  <a:pt x="20629" y="13258"/>
                </a:lnTo>
                <a:lnTo>
                  <a:pt x="20435" y="13206"/>
                </a:lnTo>
                <a:lnTo>
                  <a:pt x="20290" y="13154"/>
                </a:lnTo>
                <a:lnTo>
                  <a:pt x="20095" y="13101"/>
                </a:lnTo>
                <a:lnTo>
                  <a:pt x="19853" y="13049"/>
                </a:lnTo>
                <a:lnTo>
                  <a:pt x="19659" y="12970"/>
                </a:lnTo>
                <a:lnTo>
                  <a:pt x="19416" y="12918"/>
                </a:lnTo>
                <a:lnTo>
                  <a:pt x="19222" y="12840"/>
                </a:lnTo>
                <a:lnTo>
                  <a:pt x="18979" y="12761"/>
                </a:lnTo>
                <a:lnTo>
                  <a:pt x="18785" y="12657"/>
                </a:lnTo>
                <a:lnTo>
                  <a:pt x="18542" y="12578"/>
                </a:lnTo>
                <a:lnTo>
                  <a:pt x="18348" y="12474"/>
                </a:lnTo>
                <a:lnTo>
                  <a:pt x="18154" y="12369"/>
                </a:lnTo>
                <a:lnTo>
                  <a:pt x="17911" y="12238"/>
                </a:lnTo>
                <a:lnTo>
                  <a:pt x="17717" y="12134"/>
                </a:lnTo>
                <a:lnTo>
                  <a:pt x="17474" y="12003"/>
                </a:lnTo>
                <a:lnTo>
                  <a:pt x="17280" y="11872"/>
                </a:lnTo>
                <a:lnTo>
                  <a:pt x="17086" y="11715"/>
                </a:lnTo>
                <a:lnTo>
                  <a:pt x="16843" y="11584"/>
                </a:lnTo>
                <a:lnTo>
                  <a:pt x="16649" y="11428"/>
                </a:lnTo>
                <a:lnTo>
                  <a:pt x="16455" y="11271"/>
                </a:lnTo>
                <a:lnTo>
                  <a:pt x="16212" y="11114"/>
                </a:lnTo>
                <a:lnTo>
                  <a:pt x="16067" y="10931"/>
                </a:lnTo>
                <a:lnTo>
                  <a:pt x="15872" y="10774"/>
                </a:lnTo>
                <a:lnTo>
                  <a:pt x="15678" y="10617"/>
                </a:lnTo>
                <a:lnTo>
                  <a:pt x="15533" y="10434"/>
                </a:lnTo>
                <a:lnTo>
                  <a:pt x="15387" y="10277"/>
                </a:lnTo>
                <a:lnTo>
                  <a:pt x="15242" y="10094"/>
                </a:lnTo>
                <a:lnTo>
                  <a:pt x="15144" y="9911"/>
                </a:lnTo>
                <a:lnTo>
                  <a:pt x="14999" y="9754"/>
                </a:lnTo>
                <a:lnTo>
                  <a:pt x="14902" y="9571"/>
                </a:lnTo>
                <a:lnTo>
                  <a:pt x="14805" y="9388"/>
                </a:lnTo>
                <a:lnTo>
                  <a:pt x="14756" y="9205"/>
                </a:lnTo>
                <a:lnTo>
                  <a:pt x="14659" y="9022"/>
                </a:lnTo>
                <a:lnTo>
                  <a:pt x="14610" y="8839"/>
                </a:lnTo>
                <a:lnTo>
                  <a:pt x="14562" y="8656"/>
                </a:lnTo>
                <a:lnTo>
                  <a:pt x="14513" y="8447"/>
                </a:lnTo>
                <a:lnTo>
                  <a:pt x="14513" y="8263"/>
                </a:lnTo>
                <a:lnTo>
                  <a:pt x="14465" y="8080"/>
                </a:lnTo>
                <a:lnTo>
                  <a:pt x="14465" y="7897"/>
                </a:lnTo>
                <a:lnTo>
                  <a:pt x="14465" y="7714"/>
                </a:lnTo>
                <a:lnTo>
                  <a:pt x="14465" y="7557"/>
                </a:lnTo>
                <a:lnTo>
                  <a:pt x="14513" y="7374"/>
                </a:lnTo>
                <a:lnTo>
                  <a:pt x="14513" y="7217"/>
                </a:lnTo>
                <a:lnTo>
                  <a:pt x="14562" y="7061"/>
                </a:lnTo>
                <a:lnTo>
                  <a:pt x="14610" y="6877"/>
                </a:lnTo>
                <a:lnTo>
                  <a:pt x="14659" y="6747"/>
                </a:lnTo>
                <a:lnTo>
                  <a:pt x="14708" y="6590"/>
                </a:lnTo>
                <a:lnTo>
                  <a:pt x="14805" y="6433"/>
                </a:lnTo>
                <a:lnTo>
                  <a:pt x="14853" y="6302"/>
                </a:lnTo>
                <a:lnTo>
                  <a:pt x="14950" y="6145"/>
                </a:lnTo>
                <a:lnTo>
                  <a:pt x="15047" y="6015"/>
                </a:lnTo>
                <a:lnTo>
                  <a:pt x="15144" y="5884"/>
                </a:lnTo>
                <a:lnTo>
                  <a:pt x="15242" y="5753"/>
                </a:lnTo>
                <a:lnTo>
                  <a:pt x="15338" y="5622"/>
                </a:lnTo>
                <a:lnTo>
                  <a:pt x="15436" y="5518"/>
                </a:lnTo>
                <a:lnTo>
                  <a:pt x="15484" y="5413"/>
                </a:lnTo>
                <a:lnTo>
                  <a:pt x="15581" y="5335"/>
                </a:lnTo>
                <a:lnTo>
                  <a:pt x="15630" y="5230"/>
                </a:lnTo>
                <a:lnTo>
                  <a:pt x="15727" y="5151"/>
                </a:lnTo>
                <a:lnTo>
                  <a:pt x="15775" y="5099"/>
                </a:lnTo>
                <a:lnTo>
                  <a:pt x="15824" y="5021"/>
                </a:lnTo>
                <a:lnTo>
                  <a:pt x="15872" y="4969"/>
                </a:lnTo>
                <a:lnTo>
                  <a:pt x="15872" y="4942"/>
                </a:lnTo>
                <a:lnTo>
                  <a:pt x="15921" y="4890"/>
                </a:lnTo>
                <a:lnTo>
                  <a:pt x="15921" y="4864"/>
                </a:lnTo>
                <a:lnTo>
                  <a:pt x="15970" y="4838"/>
                </a:lnTo>
                <a:lnTo>
                  <a:pt x="16018" y="4838"/>
                </a:lnTo>
                <a:lnTo>
                  <a:pt x="16067" y="4864"/>
                </a:lnTo>
                <a:lnTo>
                  <a:pt x="16115" y="4864"/>
                </a:lnTo>
                <a:lnTo>
                  <a:pt x="16212" y="4890"/>
                </a:lnTo>
                <a:lnTo>
                  <a:pt x="16309" y="4916"/>
                </a:lnTo>
                <a:lnTo>
                  <a:pt x="16358" y="4942"/>
                </a:lnTo>
                <a:lnTo>
                  <a:pt x="16504" y="4995"/>
                </a:lnTo>
                <a:lnTo>
                  <a:pt x="16600" y="5021"/>
                </a:lnTo>
                <a:lnTo>
                  <a:pt x="16746" y="5073"/>
                </a:lnTo>
                <a:lnTo>
                  <a:pt x="16892" y="5125"/>
                </a:lnTo>
                <a:lnTo>
                  <a:pt x="17037" y="5151"/>
                </a:lnTo>
                <a:lnTo>
                  <a:pt x="17232" y="5204"/>
                </a:lnTo>
                <a:lnTo>
                  <a:pt x="17426" y="5282"/>
                </a:lnTo>
                <a:lnTo>
                  <a:pt x="17620" y="5335"/>
                </a:lnTo>
                <a:lnTo>
                  <a:pt x="17814" y="5387"/>
                </a:lnTo>
                <a:lnTo>
                  <a:pt x="18008" y="5465"/>
                </a:lnTo>
                <a:lnTo>
                  <a:pt x="18154" y="5518"/>
                </a:lnTo>
                <a:lnTo>
                  <a:pt x="18348" y="5570"/>
                </a:lnTo>
                <a:lnTo>
                  <a:pt x="18494" y="5596"/>
                </a:lnTo>
                <a:lnTo>
                  <a:pt x="18639" y="5648"/>
                </a:lnTo>
                <a:lnTo>
                  <a:pt x="18736" y="5675"/>
                </a:lnTo>
                <a:lnTo>
                  <a:pt x="18833" y="5727"/>
                </a:lnTo>
                <a:lnTo>
                  <a:pt x="18931" y="5753"/>
                </a:lnTo>
                <a:lnTo>
                  <a:pt x="19028" y="5779"/>
                </a:lnTo>
                <a:lnTo>
                  <a:pt x="19076" y="5805"/>
                </a:lnTo>
                <a:lnTo>
                  <a:pt x="19173" y="5805"/>
                </a:lnTo>
                <a:lnTo>
                  <a:pt x="19222" y="5831"/>
                </a:lnTo>
                <a:lnTo>
                  <a:pt x="19270" y="5831"/>
                </a:lnTo>
                <a:lnTo>
                  <a:pt x="19222" y="5831"/>
                </a:lnTo>
                <a:lnTo>
                  <a:pt x="19222" y="5805"/>
                </a:lnTo>
                <a:lnTo>
                  <a:pt x="19125" y="5753"/>
                </a:lnTo>
                <a:lnTo>
                  <a:pt x="19076" y="5648"/>
                </a:lnTo>
                <a:lnTo>
                  <a:pt x="18979" y="5570"/>
                </a:lnTo>
                <a:lnTo>
                  <a:pt x="18833" y="5439"/>
                </a:lnTo>
                <a:lnTo>
                  <a:pt x="18688" y="5282"/>
                </a:lnTo>
                <a:lnTo>
                  <a:pt x="18494" y="5125"/>
                </a:lnTo>
                <a:lnTo>
                  <a:pt x="18299" y="4916"/>
                </a:lnTo>
                <a:lnTo>
                  <a:pt x="18057" y="4707"/>
                </a:lnTo>
                <a:lnTo>
                  <a:pt x="17814" y="4472"/>
                </a:lnTo>
                <a:lnTo>
                  <a:pt x="17523" y="4210"/>
                </a:lnTo>
                <a:lnTo>
                  <a:pt x="17232" y="3922"/>
                </a:lnTo>
                <a:lnTo>
                  <a:pt x="16892" y="3609"/>
                </a:lnTo>
                <a:lnTo>
                  <a:pt x="16552" y="3269"/>
                </a:lnTo>
                <a:cubicBezTo>
                  <a:pt x="16552" y="3269"/>
                  <a:pt x="16164" y="2929"/>
                  <a:pt x="16164" y="2929"/>
                </a:cubicBezTo>
                <a:close/>
                <a:moveTo>
                  <a:pt x="16164" y="2929"/>
                </a:moveTo>
              </a:path>
            </a:pathLst>
          </a:custGeom>
          <a:solidFill>
            <a:srgbClr val="FF6600"/>
          </a:solid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a:p>
        </p:txBody>
      </p:sp>
      <p:sp>
        <p:nvSpPr>
          <p:cNvPr id="8" name="Rectangle 7"/>
          <p:cNvSpPr>
            <a:spLocks/>
          </p:cNvSpPr>
          <p:nvPr/>
        </p:nvSpPr>
        <p:spPr bwMode="auto">
          <a:xfrm rot="20060530">
            <a:off x="2640915" y="1696687"/>
            <a:ext cx="363799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Discovery</a:t>
            </a:r>
          </a:p>
          <a:p>
            <a:r>
              <a:rPr lang="en-US" sz="2200" i="1" dirty="0" smtClean="0">
                <a:solidFill>
                  <a:srgbClr val="CCFFCC"/>
                </a:solidFill>
                <a:latin typeface="+mj-lt"/>
                <a:ea typeface="ＭＳ Ｐゴシック" charset="0"/>
                <a:cs typeface="Helvetica Neue Bold Condensed" charset="0"/>
              </a:rPr>
              <a:t>(material </a:t>
            </a:r>
            <a:r>
              <a:rPr lang="en-US" sz="2200" i="1" dirty="0">
                <a:solidFill>
                  <a:srgbClr val="CCFFCC"/>
                </a:solidFill>
                <a:latin typeface="+mj-lt"/>
                <a:ea typeface="ＭＳ Ｐゴシック" charset="0"/>
                <a:cs typeface="Helvetica Neue Bold Condensed" charset="0"/>
              </a:rPr>
              <a:t>simulation codes, leadership </a:t>
            </a:r>
            <a:r>
              <a:rPr lang="en-US" sz="2200" i="1" dirty="0" smtClean="0">
                <a:solidFill>
                  <a:srgbClr val="CCFFCC"/>
                </a:solidFill>
                <a:latin typeface="+mj-lt"/>
                <a:ea typeface="ＭＳ Ｐゴシック" charset="0"/>
                <a:cs typeface="Helvetica Neue Bold Condensed" charset="0"/>
              </a:rPr>
              <a:t>computing, …</a:t>
            </a:r>
            <a:r>
              <a:rPr lang="en-US" sz="2200" i="1" dirty="0">
                <a:solidFill>
                  <a:srgbClr val="CCFFCC"/>
                </a:solidFill>
                <a:latin typeface="+mj-lt"/>
                <a:ea typeface="ＭＳ Ｐゴシック" charset="0"/>
                <a:cs typeface="Helvetica Neue Bold Condensed" charset="0"/>
              </a:rPr>
              <a:t>)</a:t>
            </a:r>
          </a:p>
        </p:txBody>
      </p:sp>
      <p:sp>
        <p:nvSpPr>
          <p:cNvPr id="9" name="Rectangle 8"/>
          <p:cNvSpPr>
            <a:spLocks/>
          </p:cNvSpPr>
          <p:nvPr/>
        </p:nvSpPr>
        <p:spPr bwMode="auto">
          <a:xfrm rot="17670608">
            <a:off x="4803238" y="3494515"/>
            <a:ext cx="3718327"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Synthesis</a:t>
            </a:r>
          </a:p>
          <a:p>
            <a:r>
              <a:rPr lang="en-US" sz="2200" i="1" dirty="0" smtClean="0">
                <a:solidFill>
                  <a:srgbClr val="CCFFCC"/>
                </a:solidFill>
                <a:latin typeface="+mj-lt"/>
                <a:ea typeface="ＭＳ Ｐゴシック" charset="0"/>
                <a:cs typeface="Helvetica Neue Bold Condensed" charset="0"/>
              </a:rPr>
              <a:t>(</a:t>
            </a:r>
            <a:r>
              <a:rPr lang="en-US" sz="2200" i="1" dirty="0" err="1">
                <a:solidFill>
                  <a:srgbClr val="CCFFCC"/>
                </a:solidFill>
                <a:latin typeface="+mj-lt"/>
                <a:ea typeface="ＭＳ Ｐゴシック" charset="0"/>
                <a:cs typeface="Helvetica Neue Bold Condensed" charset="0"/>
              </a:rPr>
              <a:t>N</a:t>
            </a:r>
            <a:r>
              <a:rPr lang="en-US" sz="2200" i="1" dirty="0" err="1" smtClean="0">
                <a:solidFill>
                  <a:srgbClr val="CCFFCC"/>
                </a:solidFill>
                <a:latin typeface="+mj-lt"/>
                <a:ea typeface="ＭＳ Ｐゴシック" charset="0"/>
                <a:cs typeface="Helvetica Neue Bold Condensed" charset="0"/>
              </a:rPr>
              <a:t>anofab</a:t>
            </a:r>
            <a:r>
              <a:rPr lang="en-US" sz="2200" i="1" dirty="0" smtClean="0">
                <a:solidFill>
                  <a:srgbClr val="CCFFCC"/>
                </a:solidFill>
                <a:latin typeface="+mj-lt"/>
                <a:ea typeface="ＭＳ Ｐゴシック" charset="0"/>
                <a:cs typeface="Helvetica Neue Bold Condensed" charset="0"/>
              </a:rPr>
              <a:t>, </a:t>
            </a:r>
            <a:r>
              <a:rPr lang="en-US" sz="2200" i="1" dirty="0" err="1" smtClean="0">
                <a:solidFill>
                  <a:srgbClr val="CCFFCC"/>
                </a:solidFill>
                <a:latin typeface="+mj-lt"/>
                <a:ea typeface="ＭＳ Ｐゴシック" charset="0"/>
                <a:cs typeface="Helvetica Neue Bold Condensed" charset="0"/>
              </a:rPr>
              <a:t>Nanoscale</a:t>
            </a:r>
            <a:r>
              <a:rPr lang="en-US" sz="2200" i="1" dirty="0" smtClean="0">
                <a:solidFill>
                  <a:srgbClr val="CCFFCC"/>
                </a:solidFill>
                <a:latin typeface="+mj-lt"/>
                <a:ea typeface="ＭＳ Ｐゴシック" charset="0"/>
                <a:cs typeface="Helvetica Neue Bold Condensed" charset="0"/>
              </a:rPr>
              <a:t> Centers, …)</a:t>
            </a:r>
            <a:endParaRPr lang="en-US" sz="2200" i="1" dirty="0">
              <a:solidFill>
                <a:srgbClr val="CCFFCC"/>
              </a:solidFill>
              <a:latin typeface="+mj-lt"/>
              <a:ea typeface="ＭＳ Ｐゴシック" charset="0"/>
              <a:cs typeface="Helvetica Neue Bold Condensed" charset="0"/>
            </a:endParaRPr>
          </a:p>
        </p:txBody>
      </p:sp>
      <p:sp>
        <p:nvSpPr>
          <p:cNvPr id="10" name="Rectangle 9"/>
          <p:cNvSpPr>
            <a:spLocks/>
          </p:cNvSpPr>
          <p:nvPr/>
        </p:nvSpPr>
        <p:spPr bwMode="auto">
          <a:xfrm rot="1440916">
            <a:off x="2067083" y="4749078"/>
            <a:ext cx="3119633"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Characterization</a:t>
            </a:r>
          </a:p>
          <a:p>
            <a:r>
              <a:rPr lang="en-US" sz="2200" i="1" dirty="0" smtClean="0">
                <a:solidFill>
                  <a:srgbClr val="CCFFCC"/>
                </a:solidFill>
                <a:latin typeface="+mj-lt"/>
                <a:ea typeface="ＭＳ Ｐゴシック" charset="0"/>
                <a:cs typeface="Helvetica Neue Bold Condensed" charset="0"/>
              </a:rPr>
              <a:t>(Light Sources, electrons, photons, neutrons, …)</a:t>
            </a:r>
            <a:endParaRPr lang="en-US" sz="2200" i="1" dirty="0">
              <a:solidFill>
                <a:srgbClr val="CCFFCC"/>
              </a:solidFill>
              <a:latin typeface="+mj-lt"/>
              <a:ea typeface="ＭＳ Ｐゴシック" charset="0"/>
              <a:cs typeface="Helvetica Neue Bold Condensed" charset="0"/>
            </a:endParaRPr>
          </a:p>
        </p:txBody>
      </p:sp>
      <p:pic>
        <p:nvPicPr>
          <p:cNvPr id="39" name="Picture 3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605039" y="4484316"/>
            <a:ext cx="2538962" cy="2330911"/>
          </a:xfrm>
          <a:prstGeom prst="rect">
            <a:avLst/>
          </a:prstGeom>
        </p:spPr>
      </p:pic>
      <p:pic>
        <p:nvPicPr>
          <p:cNvPr id="44" name="Picture 43" descr="MatGen.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3617" y="2207420"/>
            <a:ext cx="1361832" cy="1091273"/>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462" y="868879"/>
            <a:ext cx="3417587" cy="1598184"/>
          </a:xfrm>
          <a:prstGeom prst="rect">
            <a:avLst/>
          </a:prstGeom>
        </p:spPr>
      </p:pic>
      <p:pic>
        <p:nvPicPr>
          <p:cNvPr id="2052" name="Picture 4" descr="http://crd.lbl.gov/assets/Images/News--Publications/News/2013/Big-Data-hits-Beamline/Deixis2013.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42926" y="4680354"/>
            <a:ext cx="1569760" cy="21348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7869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dissolve">
                                      <p:cBhvr>
                                        <p:cTn id="14" dur="500"/>
                                        <p:tgtEl>
                                          <p:spTgt spid="41"/>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dissolve">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dissolv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ssolve">
                                      <p:cBhvr>
                                        <p:cTn id="38" dur="500"/>
                                        <p:tgtEl>
                                          <p:spTgt spid="10"/>
                                        </p:tgtEl>
                                      </p:cBhvr>
                                    </p:animEffect>
                                  </p:childTnLst>
                                </p:cTn>
                              </p:par>
                            </p:childTnLst>
                          </p:cTn>
                        </p:par>
                        <p:par>
                          <p:cTn id="39" fill="hold">
                            <p:stCondLst>
                              <p:cond delay="500"/>
                            </p:stCondLst>
                            <p:childTnLst>
                              <p:par>
                                <p:cTn id="40" presetID="9" presetClass="entr" presetSubtype="0" fill="hold" nodeType="after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dissolve">
                                      <p:cBhvr>
                                        <p:cTn id="4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6"/>
          <p:cNvSpPr>
            <a:spLocks/>
          </p:cNvSpPr>
          <p:nvPr/>
        </p:nvSpPr>
        <p:spPr bwMode="auto">
          <a:xfrm rot="19454621">
            <a:off x="1628513" y="1486931"/>
            <a:ext cx="5662795" cy="2010614"/>
          </a:xfrm>
          <a:custGeom>
            <a:avLst/>
            <a:gdLst/>
            <a:ahLst/>
            <a:cxnLst/>
            <a:rect l="0" t="0" r="r" b="b"/>
            <a:pathLst>
              <a:path w="21600" h="21600">
                <a:moveTo>
                  <a:pt x="20137" y="16342"/>
                </a:moveTo>
                <a:lnTo>
                  <a:pt x="19951" y="16958"/>
                </a:lnTo>
                <a:lnTo>
                  <a:pt x="19788" y="17574"/>
                </a:lnTo>
                <a:lnTo>
                  <a:pt x="19626" y="18142"/>
                </a:lnTo>
                <a:lnTo>
                  <a:pt x="19486" y="18663"/>
                </a:lnTo>
                <a:lnTo>
                  <a:pt x="19347" y="19137"/>
                </a:lnTo>
                <a:lnTo>
                  <a:pt x="19231" y="19563"/>
                </a:lnTo>
                <a:lnTo>
                  <a:pt x="19115" y="19942"/>
                </a:lnTo>
                <a:lnTo>
                  <a:pt x="19022" y="20274"/>
                </a:lnTo>
                <a:lnTo>
                  <a:pt x="18929" y="20605"/>
                </a:lnTo>
                <a:lnTo>
                  <a:pt x="18859" y="20842"/>
                </a:lnTo>
                <a:lnTo>
                  <a:pt x="18813" y="21079"/>
                </a:lnTo>
                <a:lnTo>
                  <a:pt x="18743" y="21268"/>
                </a:lnTo>
                <a:lnTo>
                  <a:pt x="18720" y="21410"/>
                </a:lnTo>
                <a:lnTo>
                  <a:pt x="18674" y="21505"/>
                </a:lnTo>
                <a:lnTo>
                  <a:pt x="18674" y="21600"/>
                </a:lnTo>
                <a:lnTo>
                  <a:pt x="18650" y="21600"/>
                </a:lnTo>
                <a:lnTo>
                  <a:pt x="18604" y="21600"/>
                </a:lnTo>
                <a:lnTo>
                  <a:pt x="18557" y="21600"/>
                </a:lnTo>
                <a:lnTo>
                  <a:pt x="18465" y="21600"/>
                </a:lnTo>
                <a:lnTo>
                  <a:pt x="18372" y="21600"/>
                </a:lnTo>
                <a:lnTo>
                  <a:pt x="18232" y="21600"/>
                </a:lnTo>
                <a:lnTo>
                  <a:pt x="18093" y="21600"/>
                </a:lnTo>
                <a:lnTo>
                  <a:pt x="17907" y="21600"/>
                </a:lnTo>
                <a:lnTo>
                  <a:pt x="17721" y="21600"/>
                </a:lnTo>
                <a:lnTo>
                  <a:pt x="17489" y="21600"/>
                </a:lnTo>
                <a:lnTo>
                  <a:pt x="17234" y="21600"/>
                </a:lnTo>
                <a:lnTo>
                  <a:pt x="16978" y="21600"/>
                </a:lnTo>
                <a:lnTo>
                  <a:pt x="16676" y="21600"/>
                </a:lnTo>
                <a:lnTo>
                  <a:pt x="16374" y="21600"/>
                </a:lnTo>
                <a:lnTo>
                  <a:pt x="16026" y="21600"/>
                </a:lnTo>
                <a:lnTo>
                  <a:pt x="15654" y="21600"/>
                </a:lnTo>
                <a:lnTo>
                  <a:pt x="15306" y="21600"/>
                </a:lnTo>
                <a:lnTo>
                  <a:pt x="14957" y="21600"/>
                </a:lnTo>
                <a:lnTo>
                  <a:pt x="14656" y="21600"/>
                </a:lnTo>
                <a:lnTo>
                  <a:pt x="14354" y="21600"/>
                </a:lnTo>
                <a:lnTo>
                  <a:pt x="14075" y="21600"/>
                </a:lnTo>
                <a:lnTo>
                  <a:pt x="13843" y="21600"/>
                </a:lnTo>
                <a:lnTo>
                  <a:pt x="13610" y="21600"/>
                </a:lnTo>
                <a:lnTo>
                  <a:pt x="13425" y="21600"/>
                </a:lnTo>
                <a:lnTo>
                  <a:pt x="13239" y="21600"/>
                </a:lnTo>
                <a:lnTo>
                  <a:pt x="13076" y="21600"/>
                </a:lnTo>
                <a:lnTo>
                  <a:pt x="12960" y="21600"/>
                </a:lnTo>
                <a:lnTo>
                  <a:pt x="12844" y="21600"/>
                </a:lnTo>
                <a:lnTo>
                  <a:pt x="12774" y="21600"/>
                </a:lnTo>
                <a:lnTo>
                  <a:pt x="12704" y="21600"/>
                </a:lnTo>
                <a:lnTo>
                  <a:pt x="12681" y="21600"/>
                </a:lnTo>
                <a:lnTo>
                  <a:pt x="12658" y="21600"/>
                </a:lnTo>
                <a:lnTo>
                  <a:pt x="12681" y="21600"/>
                </a:lnTo>
                <a:lnTo>
                  <a:pt x="12704" y="21553"/>
                </a:lnTo>
                <a:lnTo>
                  <a:pt x="12751" y="21505"/>
                </a:lnTo>
                <a:lnTo>
                  <a:pt x="12774" y="21458"/>
                </a:lnTo>
                <a:lnTo>
                  <a:pt x="12821" y="21410"/>
                </a:lnTo>
                <a:lnTo>
                  <a:pt x="12867" y="21363"/>
                </a:lnTo>
                <a:lnTo>
                  <a:pt x="12914" y="21316"/>
                </a:lnTo>
                <a:lnTo>
                  <a:pt x="12983" y="21221"/>
                </a:lnTo>
                <a:lnTo>
                  <a:pt x="13053" y="21174"/>
                </a:lnTo>
                <a:lnTo>
                  <a:pt x="13123" y="21079"/>
                </a:lnTo>
                <a:lnTo>
                  <a:pt x="13192" y="20984"/>
                </a:lnTo>
                <a:lnTo>
                  <a:pt x="13285" y="20889"/>
                </a:lnTo>
                <a:lnTo>
                  <a:pt x="13355" y="20795"/>
                </a:lnTo>
                <a:lnTo>
                  <a:pt x="13471" y="20653"/>
                </a:lnTo>
                <a:lnTo>
                  <a:pt x="13564" y="20558"/>
                </a:lnTo>
                <a:lnTo>
                  <a:pt x="13657" y="20463"/>
                </a:lnTo>
                <a:lnTo>
                  <a:pt x="13726" y="20368"/>
                </a:lnTo>
                <a:lnTo>
                  <a:pt x="13819" y="20274"/>
                </a:lnTo>
                <a:lnTo>
                  <a:pt x="13889" y="20179"/>
                </a:lnTo>
                <a:lnTo>
                  <a:pt x="13935" y="20084"/>
                </a:lnTo>
                <a:lnTo>
                  <a:pt x="14005" y="20037"/>
                </a:lnTo>
                <a:lnTo>
                  <a:pt x="14052" y="19989"/>
                </a:lnTo>
                <a:lnTo>
                  <a:pt x="14098" y="19895"/>
                </a:lnTo>
                <a:lnTo>
                  <a:pt x="14145" y="19847"/>
                </a:lnTo>
                <a:lnTo>
                  <a:pt x="14168" y="19847"/>
                </a:lnTo>
                <a:lnTo>
                  <a:pt x="14214" y="19800"/>
                </a:lnTo>
                <a:lnTo>
                  <a:pt x="14237" y="19753"/>
                </a:lnTo>
                <a:lnTo>
                  <a:pt x="14261" y="19753"/>
                </a:lnTo>
                <a:lnTo>
                  <a:pt x="14261" y="19705"/>
                </a:lnTo>
                <a:lnTo>
                  <a:pt x="14237" y="19705"/>
                </a:lnTo>
                <a:lnTo>
                  <a:pt x="14237" y="19658"/>
                </a:lnTo>
                <a:lnTo>
                  <a:pt x="14214" y="19658"/>
                </a:lnTo>
                <a:lnTo>
                  <a:pt x="14191" y="19563"/>
                </a:lnTo>
                <a:lnTo>
                  <a:pt x="14168" y="19516"/>
                </a:lnTo>
                <a:lnTo>
                  <a:pt x="14145" y="19421"/>
                </a:lnTo>
                <a:lnTo>
                  <a:pt x="14121" y="19326"/>
                </a:lnTo>
                <a:lnTo>
                  <a:pt x="14075" y="19232"/>
                </a:lnTo>
                <a:lnTo>
                  <a:pt x="14028" y="19137"/>
                </a:lnTo>
                <a:lnTo>
                  <a:pt x="13982" y="18995"/>
                </a:lnTo>
                <a:lnTo>
                  <a:pt x="13935" y="18853"/>
                </a:lnTo>
                <a:lnTo>
                  <a:pt x="13889" y="18710"/>
                </a:lnTo>
                <a:lnTo>
                  <a:pt x="13819" y="18521"/>
                </a:lnTo>
                <a:lnTo>
                  <a:pt x="13773" y="18379"/>
                </a:lnTo>
                <a:lnTo>
                  <a:pt x="13703" y="18189"/>
                </a:lnTo>
                <a:lnTo>
                  <a:pt x="13634" y="18000"/>
                </a:lnTo>
                <a:lnTo>
                  <a:pt x="13564" y="17810"/>
                </a:lnTo>
                <a:lnTo>
                  <a:pt x="13471" y="17621"/>
                </a:lnTo>
                <a:lnTo>
                  <a:pt x="13378" y="17432"/>
                </a:lnTo>
                <a:lnTo>
                  <a:pt x="13308" y="17242"/>
                </a:lnTo>
                <a:lnTo>
                  <a:pt x="13215" y="17053"/>
                </a:lnTo>
                <a:lnTo>
                  <a:pt x="13099" y="16863"/>
                </a:lnTo>
                <a:lnTo>
                  <a:pt x="13007" y="16721"/>
                </a:lnTo>
                <a:lnTo>
                  <a:pt x="12890" y="16531"/>
                </a:lnTo>
                <a:lnTo>
                  <a:pt x="12774" y="16342"/>
                </a:lnTo>
                <a:lnTo>
                  <a:pt x="12658" y="16200"/>
                </a:lnTo>
                <a:lnTo>
                  <a:pt x="12542" y="16010"/>
                </a:lnTo>
                <a:lnTo>
                  <a:pt x="12426" y="15868"/>
                </a:lnTo>
                <a:lnTo>
                  <a:pt x="12286" y="15726"/>
                </a:lnTo>
                <a:lnTo>
                  <a:pt x="12147" y="15537"/>
                </a:lnTo>
                <a:lnTo>
                  <a:pt x="12008" y="15395"/>
                </a:lnTo>
                <a:lnTo>
                  <a:pt x="11868" y="15253"/>
                </a:lnTo>
                <a:lnTo>
                  <a:pt x="11729" y="15110"/>
                </a:lnTo>
                <a:lnTo>
                  <a:pt x="11590" y="14968"/>
                </a:lnTo>
                <a:lnTo>
                  <a:pt x="11427" y="14874"/>
                </a:lnTo>
                <a:lnTo>
                  <a:pt x="11288" y="14731"/>
                </a:lnTo>
                <a:lnTo>
                  <a:pt x="11125" y="14637"/>
                </a:lnTo>
                <a:lnTo>
                  <a:pt x="10963" y="14589"/>
                </a:lnTo>
                <a:lnTo>
                  <a:pt x="10823" y="14495"/>
                </a:lnTo>
                <a:lnTo>
                  <a:pt x="10661" y="14400"/>
                </a:lnTo>
                <a:lnTo>
                  <a:pt x="10498" y="14353"/>
                </a:lnTo>
                <a:lnTo>
                  <a:pt x="10336" y="14305"/>
                </a:lnTo>
                <a:lnTo>
                  <a:pt x="10173" y="14305"/>
                </a:lnTo>
                <a:lnTo>
                  <a:pt x="9987" y="14258"/>
                </a:lnTo>
                <a:lnTo>
                  <a:pt x="9825" y="14258"/>
                </a:lnTo>
                <a:lnTo>
                  <a:pt x="9662" y="14210"/>
                </a:lnTo>
                <a:lnTo>
                  <a:pt x="9476" y="14258"/>
                </a:lnTo>
                <a:lnTo>
                  <a:pt x="9314" y="14258"/>
                </a:lnTo>
                <a:lnTo>
                  <a:pt x="9128" y="14258"/>
                </a:lnTo>
                <a:lnTo>
                  <a:pt x="8965" y="14305"/>
                </a:lnTo>
                <a:lnTo>
                  <a:pt x="8803" y="14353"/>
                </a:lnTo>
                <a:lnTo>
                  <a:pt x="8640" y="14400"/>
                </a:lnTo>
                <a:lnTo>
                  <a:pt x="8501" y="14447"/>
                </a:lnTo>
                <a:lnTo>
                  <a:pt x="8338" y="14495"/>
                </a:lnTo>
                <a:lnTo>
                  <a:pt x="8199" y="14542"/>
                </a:lnTo>
                <a:lnTo>
                  <a:pt x="8059" y="14637"/>
                </a:lnTo>
                <a:lnTo>
                  <a:pt x="7920" y="14731"/>
                </a:lnTo>
                <a:lnTo>
                  <a:pt x="7781" y="14826"/>
                </a:lnTo>
                <a:lnTo>
                  <a:pt x="7665" y="14921"/>
                </a:lnTo>
                <a:lnTo>
                  <a:pt x="7525" y="15016"/>
                </a:lnTo>
                <a:lnTo>
                  <a:pt x="7409" y="15158"/>
                </a:lnTo>
                <a:lnTo>
                  <a:pt x="7293" y="15253"/>
                </a:lnTo>
                <a:lnTo>
                  <a:pt x="7177" y="15395"/>
                </a:lnTo>
                <a:lnTo>
                  <a:pt x="7061" y="15537"/>
                </a:lnTo>
                <a:lnTo>
                  <a:pt x="6968" y="15631"/>
                </a:lnTo>
                <a:lnTo>
                  <a:pt x="6875" y="15774"/>
                </a:lnTo>
                <a:lnTo>
                  <a:pt x="6782" y="15868"/>
                </a:lnTo>
                <a:lnTo>
                  <a:pt x="6712" y="15963"/>
                </a:lnTo>
                <a:lnTo>
                  <a:pt x="6643" y="16058"/>
                </a:lnTo>
                <a:lnTo>
                  <a:pt x="6573" y="16153"/>
                </a:lnTo>
                <a:lnTo>
                  <a:pt x="6503" y="16200"/>
                </a:lnTo>
                <a:lnTo>
                  <a:pt x="6457" y="16295"/>
                </a:lnTo>
                <a:lnTo>
                  <a:pt x="6410" y="16342"/>
                </a:lnTo>
                <a:lnTo>
                  <a:pt x="6387" y="16389"/>
                </a:lnTo>
                <a:lnTo>
                  <a:pt x="6341" y="16389"/>
                </a:lnTo>
                <a:lnTo>
                  <a:pt x="6317" y="16437"/>
                </a:lnTo>
                <a:lnTo>
                  <a:pt x="6294" y="16484"/>
                </a:lnTo>
                <a:lnTo>
                  <a:pt x="6271" y="16437"/>
                </a:lnTo>
                <a:lnTo>
                  <a:pt x="6248" y="16342"/>
                </a:lnTo>
                <a:lnTo>
                  <a:pt x="6225" y="16247"/>
                </a:lnTo>
                <a:lnTo>
                  <a:pt x="6201" y="16153"/>
                </a:lnTo>
                <a:lnTo>
                  <a:pt x="6155" y="15963"/>
                </a:lnTo>
                <a:lnTo>
                  <a:pt x="6085" y="15821"/>
                </a:lnTo>
                <a:lnTo>
                  <a:pt x="6039" y="15584"/>
                </a:lnTo>
                <a:lnTo>
                  <a:pt x="5969" y="15347"/>
                </a:lnTo>
                <a:lnTo>
                  <a:pt x="5899" y="15110"/>
                </a:lnTo>
                <a:lnTo>
                  <a:pt x="5806" y="14779"/>
                </a:lnTo>
                <a:lnTo>
                  <a:pt x="5714" y="14495"/>
                </a:lnTo>
                <a:lnTo>
                  <a:pt x="5621" y="14116"/>
                </a:lnTo>
                <a:lnTo>
                  <a:pt x="5505" y="13784"/>
                </a:lnTo>
                <a:lnTo>
                  <a:pt x="5412" y="13358"/>
                </a:lnTo>
                <a:lnTo>
                  <a:pt x="5272" y="12931"/>
                </a:lnTo>
                <a:lnTo>
                  <a:pt x="5156" y="12505"/>
                </a:lnTo>
                <a:lnTo>
                  <a:pt x="5040" y="12079"/>
                </a:lnTo>
                <a:lnTo>
                  <a:pt x="4924" y="11747"/>
                </a:lnTo>
                <a:lnTo>
                  <a:pt x="4831" y="11368"/>
                </a:lnTo>
                <a:lnTo>
                  <a:pt x="4738" y="11037"/>
                </a:lnTo>
                <a:lnTo>
                  <a:pt x="4668" y="10753"/>
                </a:lnTo>
                <a:lnTo>
                  <a:pt x="4599" y="10516"/>
                </a:lnTo>
                <a:lnTo>
                  <a:pt x="4529" y="10279"/>
                </a:lnTo>
                <a:lnTo>
                  <a:pt x="4459" y="10042"/>
                </a:lnTo>
                <a:lnTo>
                  <a:pt x="4413" y="9900"/>
                </a:lnTo>
                <a:lnTo>
                  <a:pt x="4366" y="9710"/>
                </a:lnTo>
                <a:lnTo>
                  <a:pt x="4320" y="9616"/>
                </a:lnTo>
                <a:lnTo>
                  <a:pt x="4297" y="9521"/>
                </a:lnTo>
                <a:lnTo>
                  <a:pt x="4274" y="9426"/>
                </a:lnTo>
                <a:lnTo>
                  <a:pt x="4274" y="9379"/>
                </a:lnTo>
                <a:lnTo>
                  <a:pt x="4250" y="9379"/>
                </a:lnTo>
                <a:lnTo>
                  <a:pt x="4227" y="9379"/>
                </a:lnTo>
                <a:lnTo>
                  <a:pt x="4204" y="9379"/>
                </a:lnTo>
                <a:lnTo>
                  <a:pt x="4134" y="9379"/>
                </a:lnTo>
                <a:lnTo>
                  <a:pt x="4065" y="9379"/>
                </a:lnTo>
                <a:lnTo>
                  <a:pt x="3972" y="9379"/>
                </a:lnTo>
                <a:lnTo>
                  <a:pt x="3855" y="9379"/>
                </a:lnTo>
                <a:lnTo>
                  <a:pt x="3739" y="9379"/>
                </a:lnTo>
                <a:lnTo>
                  <a:pt x="3600" y="9379"/>
                </a:lnTo>
                <a:lnTo>
                  <a:pt x="3437" y="9379"/>
                </a:lnTo>
                <a:lnTo>
                  <a:pt x="3252" y="9379"/>
                </a:lnTo>
                <a:lnTo>
                  <a:pt x="3066" y="9379"/>
                </a:lnTo>
                <a:lnTo>
                  <a:pt x="2857" y="9379"/>
                </a:lnTo>
                <a:lnTo>
                  <a:pt x="2648" y="9379"/>
                </a:lnTo>
                <a:lnTo>
                  <a:pt x="2392" y="9379"/>
                </a:lnTo>
                <a:lnTo>
                  <a:pt x="2137" y="9379"/>
                </a:lnTo>
                <a:lnTo>
                  <a:pt x="1881" y="9379"/>
                </a:lnTo>
                <a:lnTo>
                  <a:pt x="1649" y="9379"/>
                </a:lnTo>
                <a:lnTo>
                  <a:pt x="1417" y="9379"/>
                </a:lnTo>
                <a:lnTo>
                  <a:pt x="1208" y="9379"/>
                </a:lnTo>
                <a:lnTo>
                  <a:pt x="1022" y="9379"/>
                </a:lnTo>
                <a:lnTo>
                  <a:pt x="836" y="9379"/>
                </a:lnTo>
                <a:lnTo>
                  <a:pt x="673" y="9379"/>
                </a:lnTo>
                <a:lnTo>
                  <a:pt x="534" y="9379"/>
                </a:lnTo>
                <a:lnTo>
                  <a:pt x="418" y="9379"/>
                </a:lnTo>
                <a:lnTo>
                  <a:pt x="302" y="9379"/>
                </a:lnTo>
                <a:lnTo>
                  <a:pt x="209" y="9379"/>
                </a:lnTo>
                <a:lnTo>
                  <a:pt x="139" y="9379"/>
                </a:lnTo>
                <a:lnTo>
                  <a:pt x="93" y="9379"/>
                </a:lnTo>
                <a:lnTo>
                  <a:pt x="46" y="9379"/>
                </a:lnTo>
                <a:lnTo>
                  <a:pt x="23" y="9379"/>
                </a:lnTo>
                <a:lnTo>
                  <a:pt x="0" y="9379"/>
                </a:lnTo>
                <a:lnTo>
                  <a:pt x="23" y="9332"/>
                </a:lnTo>
                <a:lnTo>
                  <a:pt x="46" y="9284"/>
                </a:lnTo>
                <a:lnTo>
                  <a:pt x="93" y="9189"/>
                </a:lnTo>
                <a:lnTo>
                  <a:pt x="116" y="9142"/>
                </a:lnTo>
                <a:lnTo>
                  <a:pt x="163" y="9047"/>
                </a:lnTo>
                <a:lnTo>
                  <a:pt x="209" y="8953"/>
                </a:lnTo>
                <a:lnTo>
                  <a:pt x="255" y="8810"/>
                </a:lnTo>
                <a:lnTo>
                  <a:pt x="302" y="8668"/>
                </a:lnTo>
                <a:lnTo>
                  <a:pt x="372" y="8526"/>
                </a:lnTo>
                <a:lnTo>
                  <a:pt x="441" y="8384"/>
                </a:lnTo>
                <a:lnTo>
                  <a:pt x="511" y="8195"/>
                </a:lnTo>
                <a:lnTo>
                  <a:pt x="581" y="8005"/>
                </a:lnTo>
                <a:lnTo>
                  <a:pt x="673" y="7816"/>
                </a:lnTo>
                <a:lnTo>
                  <a:pt x="766" y="7579"/>
                </a:lnTo>
                <a:lnTo>
                  <a:pt x="859" y="7342"/>
                </a:lnTo>
                <a:lnTo>
                  <a:pt x="976" y="7105"/>
                </a:lnTo>
                <a:lnTo>
                  <a:pt x="1092" y="6868"/>
                </a:lnTo>
                <a:lnTo>
                  <a:pt x="1208" y="6632"/>
                </a:lnTo>
                <a:lnTo>
                  <a:pt x="1347" y="6395"/>
                </a:lnTo>
                <a:lnTo>
                  <a:pt x="1486" y="6158"/>
                </a:lnTo>
                <a:lnTo>
                  <a:pt x="1626" y="5921"/>
                </a:lnTo>
                <a:lnTo>
                  <a:pt x="1788" y="5684"/>
                </a:lnTo>
                <a:lnTo>
                  <a:pt x="1951" y="5400"/>
                </a:lnTo>
                <a:lnTo>
                  <a:pt x="2114" y="5163"/>
                </a:lnTo>
                <a:lnTo>
                  <a:pt x="2299" y="4879"/>
                </a:lnTo>
                <a:lnTo>
                  <a:pt x="2485" y="4642"/>
                </a:lnTo>
                <a:lnTo>
                  <a:pt x="2694" y="4358"/>
                </a:lnTo>
                <a:lnTo>
                  <a:pt x="2903" y="4074"/>
                </a:lnTo>
                <a:lnTo>
                  <a:pt x="3112" y="3790"/>
                </a:lnTo>
                <a:lnTo>
                  <a:pt x="3321" y="3505"/>
                </a:lnTo>
                <a:lnTo>
                  <a:pt x="3554" y="3221"/>
                </a:lnTo>
                <a:lnTo>
                  <a:pt x="3786" y="2984"/>
                </a:lnTo>
                <a:lnTo>
                  <a:pt x="4018" y="2700"/>
                </a:lnTo>
                <a:lnTo>
                  <a:pt x="4274" y="2463"/>
                </a:lnTo>
                <a:lnTo>
                  <a:pt x="4506" y="2226"/>
                </a:lnTo>
                <a:lnTo>
                  <a:pt x="4761" y="1990"/>
                </a:lnTo>
                <a:lnTo>
                  <a:pt x="5017" y="1800"/>
                </a:lnTo>
                <a:lnTo>
                  <a:pt x="5272" y="1610"/>
                </a:lnTo>
                <a:lnTo>
                  <a:pt x="5528" y="1421"/>
                </a:lnTo>
                <a:lnTo>
                  <a:pt x="5806" y="1232"/>
                </a:lnTo>
                <a:lnTo>
                  <a:pt x="6062" y="1042"/>
                </a:lnTo>
                <a:lnTo>
                  <a:pt x="6341" y="900"/>
                </a:lnTo>
                <a:lnTo>
                  <a:pt x="6619" y="758"/>
                </a:lnTo>
                <a:lnTo>
                  <a:pt x="6898" y="616"/>
                </a:lnTo>
                <a:lnTo>
                  <a:pt x="7200" y="474"/>
                </a:lnTo>
                <a:lnTo>
                  <a:pt x="7479" y="379"/>
                </a:lnTo>
                <a:lnTo>
                  <a:pt x="7781" y="237"/>
                </a:lnTo>
                <a:lnTo>
                  <a:pt x="8059" y="190"/>
                </a:lnTo>
                <a:lnTo>
                  <a:pt x="8361" y="95"/>
                </a:lnTo>
                <a:lnTo>
                  <a:pt x="8663" y="47"/>
                </a:lnTo>
                <a:lnTo>
                  <a:pt x="8965" y="0"/>
                </a:lnTo>
                <a:lnTo>
                  <a:pt x="9267" y="0"/>
                </a:lnTo>
                <a:lnTo>
                  <a:pt x="9546" y="0"/>
                </a:lnTo>
                <a:lnTo>
                  <a:pt x="9848" y="0"/>
                </a:lnTo>
                <a:lnTo>
                  <a:pt x="10150" y="0"/>
                </a:lnTo>
                <a:lnTo>
                  <a:pt x="10452" y="47"/>
                </a:lnTo>
                <a:lnTo>
                  <a:pt x="10754" y="142"/>
                </a:lnTo>
                <a:lnTo>
                  <a:pt x="11079" y="190"/>
                </a:lnTo>
                <a:lnTo>
                  <a:pt x="11381" y="284"/>
                </a:lnTo>
                <a:lnTo>
                  <a:pt x="11683" y="379"/>
                </a:lnTo>
                <a:lnTo>
                  <a:pt x="11985" y="521"/>
                </a:lnTo>
                <a:lnTo>
                  <a:pt x="12286" y="663"/>
                </a:lnTo>
                <a:lnTo>
                  <a:pt x="12588" y="805"/>
                </a:lnTo>
                <a:lnTo>
                  <a:pt x="12890" y="995"/>
                </a:lnTo>
                <a:lnTo>
                  <a:pt x="13192" y="1137"/>
                </a:lnTo>
                <a:lnTo>
                  <a:pt x="13494" y="1326"/>
                </a:lnTo>
                <a:lnTo>
                  <a:pt x="13773" y="1563"/>
                </a:lnTo>
                <a:lnTo>
                  <a:pt x="14052" y="1753"/>
                </a:lnTo>
                <a:lnTo>
                  <a:pt x="14330" y="1990"/>
                </a:lnTo>
                <a:lnTo>
                  <a:pt x="14609" y="2226"/>
                </a:lnTo>
                <a:lnTo>
                  <a:pt x="14864" y="2463"/>
                </a:lnTo>
                <a:lnTo>
                  <a:pt x="15120" y="2700"/>
                </a:lnTo>
                <a:lnTo>
                  <a:pt x="15375" y="2984"/>
                </a:lnTo>
                <a:lnTo>
                  <a:pt x="15631" y="3268"/>
                </a:lnTo>
                <a:lnTo>
                  <a:pt x="15886" y="3553"/>
                </a:lnTo>
                <a:lnTo>
                  <a:pt x="16119" y="3837"/>
                </a:lnTo>
                <a:lnTo>
                  <a:pt x="16351" y="4168"/>
                </a:lnTo>
                <a:lnTo>
                  <a:pt x="16583" y="4500"/>
                </a:lnTo>
                <a:lnTo>
                  <a:pt x="16815" y="4832"/>
                </a:lnTo>
                <a:lnTo>
                  <a:pt x="17024" y="5163"/>
                </a:lnTo>
                <a:lnTo>
                  <a:pt x="17234" y="5495"/>
                </a:lnTo>
                <a:lnTo>
                  <a:pt x="17443" y="5826"/>
                </a:lnTo>
                <a:lnTo>
                  <a:pt x="17652" y="6158"/>
                </a:lnTo>
                <a:lnTo>
                  <a:pt x="17837" y="6490"/>
                </a:lnTo>
                <a:lnTo>
                  <a:pt x="18023" y="6868"/>
                </a:lnTo>
                <a:lnTo>
                  <a:pt x="18186" y="7200"/>
                </a:lnTo>
                <a:lnTo>
                  <a:pt x="18372" y="7532"/>
                </a:lnTo>
                <a:lnTo>
                  <a:pt x="18511" y="7863"/>
                </a:lnTo>
                <a:lnTo>
                  <a:pt x="18674" y="8195"/>
                </a:lnTo>
                <a:lnTo>
                  <a:pt x="18836" y="8526"/>
                </a:lnTo>
                <a:lnTo>
                  <a:pt x="18975" y="8905"/>
                </a:lnTo>
                <a:lnTo>
                  <a:pt x="19092" y="9237"/>
                </a:lnTo>
                <a:lnTo>
                  <a:pt x="19231" y="9568"/>
                </a:lnTo>
                <a:lnTo>
                  <a:pt x="19347" y="9900"/>
                </a:lnTo>
                <a:lnTo>
                  <a:pt x="19463" y="10279"/>
                </a:lnTo>
                <a:lnTo>
                  <a:pt x="19556" y="10563"/>
                </a:lnTo>
                <a:lnTo>
                  <a:pt x="19649" y="10847"/>
                </a:lnTo>
                <a:lnTo>
                  <a:pt x="19742" y="11132"/>
                </a:lnTo>
                <a:lnTo>
                  <a:pt x="19835" y="11368"/>
                </a:lnTo>
                <a:lnTo>
                  <a:pt x="19905" y="11605"/>
                </a:lnTo>
                <a:lnTo>
                  <a:pt x="19974" y="11795"/>
                </a:lnTo>
                <a:lnTo>
                  <a:pt x="20044" y="11984"/>
                </a:lnTo>
                <a:lnTo>
                  <a:pt x="20090" y="12174"/>
                </a:lnTo>
                <a:lnTo>
                  <a:pt x="20137" y="12316"/>
                </a:lnTo>
                <a:lnTo>
                  <a:pt x="20183" y="12410"/>
                </a:lnTo>
                <a:lnTo>
                  <a:pt x="20206" y="12505"/>
                </a:lnTo>
                <a:lnTo>
                  <a:pt x="20230" y="12600"/>
                </a:lnTo>
                <a:lnTo>
                  <a:pt x="20253" y="12647"/>
                </a:lnTo>
                <a:lnTo>
                  <a:pt x="20276" y="12695"/>
                </a:lnTo>
                <a:lnTo>
                  <a:pt x="20299" y="12647"/>
                </a:lnTo>
                <a:lnTo>
                  <a:pt x="20323" y="12647"/>
                </a:lnTo>
                <a:lnTo>
                  <a:pt x="20346" y="12600"/>
                </a:lnTo>
                <a:lnTo>
                  <a:pt x="20369" y="12553"/>
                </a:lnTo>
                <a:lnTo>
                  <a:pt x="20392" y="12505"/>
                </a:lnTo>
                <a:lnTo>
                  <a:pt x="20439" y="12458"/>
                </a:lnTo>
                <a:lnTo>
                  <a:pt x="20485" y="12410"/>
                </a:lnTo>
                <a:lnTo>
                  <a:pt x="20532" y="12363"/>
                </a:lnTo>
                <a:lnTo>
                  <a:pt x="20578" y="12316"/>
                </a:lnTo>
                <a:lnTo>
                  <a:pt x="20648" y="12221"/>
                </a:lnTo>
                <a:lnTo>
                  <a:pt x="20717" y="12126"/>
                </a:lnTo>
                <a:lnTo>
                  <a:pt x="20787" y="12079"/>
                </a:lnTo>
                <a:lnTo>
                  <a:pt x="20857" y="11984"/>
                </a:lnTo>
                <a:lnTo>
                  <a:pt x="20927" y="11889"/>
                </a:lnTo>
                <a:lnTo>
                  <a:pt x="21019" y="11795"/>
                </a:lnTo>
                <a:lnTo>
                  <a:pt x="21089" y="11700"/>
                </a:lnTo>
                <a:lnTo>
                  <a:pt x="21159" y="11605"/>
                </a:lnTo>
                <a:lnTo>
                  <a:pt x="21228" y="11510"/>
                </a:lnTo>
                <a:lnTo>
                  <a:pt x="21275" y="11463"/>
                </a:lnTo>
                <a:lnTo>
                  <a:pt x="21345" y="11368"/>
                </a:lnTo>
                <a:lnTo>
                  <a:pt x="21391" y="11321"/>
                </a:lnTo>
                <a:lnTo>
                  <a:pt x="21437" y="11274"/>
                </a:lnTo>
                <a:lnTo>
                  <a:pt x="21461" y="11226"/>
                </a:lnTo>
                <a:lnTo>
                  <a:pt x="21507" y="11179"/>
                </a:lnTo>
                <a:lnTo>
                  <a:pt x="21530" y="11132"/>
                </a:lnTo>
                <a:lnTo>
                  <a:pt x="21554" y="11132"/>
                </a:lnTo>
                <a:lnTo>
                  <a:pt x="21577" y="11084"/>
                </a:lnTo>
                <a:lnTo>
                  <a:pt x="21600" y="11084"/>
                </a:lnTo>
                <a:lnTo>
                  <a:pt x="21600" y="11037"/>
                </a:lnTo>
                <a:lnTo>
                  <a:pt x="21600" y="11084"/>
                </a:lnTo>
                <a:lnTo>
                  <a:pt x="21577" y="11132"/>
                </a:lnTo>
                <a:lnTo>
                  <a:pt x="21554" y="11226"/>
                </a:lnTo>
                <a:lnTo>
                  <a:pt x="21507" y="11368"/>
                </a:lnTo>
                <a:lnTo>
                  <a:pt x="21461" y="11558"/>
                </a:lnTo>
                <a:lnTo>
                  <a:pt x="21391" y="11795"/>
                </a:lnTo>
                <a:lnTo>
                  <a:pt x="21321" y="12079"/>
                </a:lnTo>
                <a:lnTo>
                  <a:pt x="21228" y="12363"/>
                </a:lnTo>
                <a:lnTo>
                  <a:pt x="21135" y="12742"/>
                </a:lnTo>
                <a:lnTo>
                  <a:pt x="21019" y="13121"/>
                </a:lnTo>
                <a:lnTo>
                  <a:pt x="20903" y="13547"/>
                </a:lnTo>
                <a:lnTo>
                  <a:pt x="20764" y="14021"/>
                </a:lnTo>
                <a:lnTo>
                  <a:pt x="20624" y="14542"/>
                </a:lnTo>
                <a:lnTo>
                  <a:pt x="20462" y="15110"/>
                </a:lnTo>
                <a:lnTo>
                  <a:pt x="20299" y="15679"/>
                </a:lnTo>
                <a:cubicBezTo>
                  <a:pt x="20299" y="15679"/>
                  <a:pt x="20137" y="16342"/>
                  <a:pt x="20137" y="16342"/>
                </a:cubicBezTo>
                <a:close/>
                <a:moveTo>
                  <a:pt x="20137" y="16342"/>
                </a:moveTo>
              </a:path>
            </a:pathLst>
          </a:custGeom>
          <a:solidFill>
            <a:schemeClr val="accent5"/>
          </a:solid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a:p>
        </p:txBody>
      </p:sp>
      <p:sp>
        <p:nvSpPr>
          <p:cNvPr id="12" name="AutoShape 7"/>
          <p:cNvSpPr>
            <a:spLocks/>
          </p:cNvSpPr>
          <p:nvPr/>
        </p:nvSpPr>
        <p:spPr bwMode="auto">
          <a:xfrm rot="19454621">
            <a:off x="4499194" y="2011206"/>
            <a:ext cx="4014177" cy="3516371"/>
          </a:xfrm>
          <a:custGeom>
            <a:avLst/>
            <a:gdLst/>
            <a:ahLst/>
            <a:cxnLst/>
            <a:rect l="0" t="0" r="r" b="b"/>
            <a:pathLst>
              <a:path w="21600" h="21600">
                <a:moveTo>
                  <a:pt x="4228" y="9404"/>
                </a:moveTo>
                <a:lnTo>
                  <a:pt x="4195" y="9431"/>
                </a:lnTo>
                <a:lnTo>
                  <a:pt x="4195" y="9458"/>
                </a:lnTo>
                <a:lnTo>
                  <a:pt x="4130" y="9513"/>
                </a:lnTo>
                <a:lnTo>
                  <a:pt x="4097" y="9594"/>
                </a:lnTo>
                <a:lnTo>
                  <a:pt x="3999" y="9702"/>
                </a:lnTo>
                <a:lnTo>
                  <a:pt x="3933" y="9838"/>
                </a:lnTo>
                <a:lnTo>
                  <a:pt x="3802" y="10001"/>
                </a:lnTo>
                <a:lnTo>
                  <a:pt x="3704" y="10163"/>
                </a:lnTo>
                <a:lnTo>
                  <a:pt x="3540" y="10380"/>
                </a:lnTo>
                <a:lnTo>
                  <a:pt x="3409" y="10597"/>
                </a:lnTo>
                <a:lnTo>
                  <a:pt x="3212" y="10841"/>
                </a:lnTo>
                <a:lnTo>
                  <a:pt x="3048" y="11112"/>
                </a:lnTo>
                <a:lnTo>
                  <a:pt x="2819" y="11410"/>
                </a:lnTo>
                <a:lnTo>
                  <a:pt x="2622" y="11735"/>
                </a:lnTo>
                <a:lnTo>
                  <a:pt x="2360" y="12087"/>
                </a:lnTo>
                <a:lnTo>
                  <a:pt x="2098" y="12467"/>
                </a:lnTo>
                <a:lnTo>
                  <a:pt x="1868" y="12819"/>
                </a:lnTo>
                <a:lnTo>
                  <a:pt x="1606" y="13171"/>
                </a:lnTo>
                <a:lnTo>
                  <a:pt x="1409" y="13497"/>
                </a:lnTo>
                <a:lnTo>
                  <a:pt x="1180" y="13795"/>
                </a:lnTo>
                <a:lnTo>
                  <a:pt x="1016" y="14066"/>
                </a:lnTo>
                <a:lnTo>
                  <a:pt x="819" y="14310"/>
                </a:lnTo>
                <a:lnTo>
                  <a:pt x="688" y="14527"/>
                </a:lnTo>
                <a:lnTo>
                  <a:pt x="525" y="14743"/>
                </a:lnTo>
                <a:lnTo>
                  <a:pt x="426" y="14906"/>
                </a:lnTo>
                <a:lnTo>
                  <a:pt x="295" y="15069"/>
                </a:lnTo>
                <a:lnTo>
                  <a:pt x="230" y="15204"/>
                </a:lnTo>
                <a:lnTo>
                  <a:pt x="131" y="15312"/>
                </a:lnTo>
                <a:lnTo>
                  <a:pt x="98" y="15394"/>
                </a:lnTo>
                <a:lnTo>
                  <a:pt x="33" y="15448"/>
                </a:lnTo>
                <a:lnTo>
                  <a:pt x="0" y="15502"/>
                </a:lnTo>
                <a:lnTo>
                  <a:pt x="33" y="15502"/>
                </a:lnTo>
                <a:lnTo>
                  <a:pt x="33" y="15556"/>
                </a:lnTo>
                <a:lnTo>
                  <a:pt x="98" y="15611"/>
                </a:lnTo>
                <a:lnTo>
                  <a:pt x="131" y="15692"/>
                </a:lnTo>
                <a:lnTo>
                  <a:pt x="230" y="15800"/>
                </a:lnTo>
                <a:lnTo>
                  <a:pt x="295" y="15936"/>
                </a:lnTo>
                <a:lnTo>
                  <a:pt x="426" y="16071"/>
                </a:lnTo>
                <a:lnTo>
                  <a:pt x="525" y="16261"/>
                </a:lnTo>
                <a:lnTo>
                  <a:pt x="688" y="16478"/>
                </a:lnTo>
                <a:lnTo>
                  <a:pt x="819" y="16695"/>
                </a:lnTo>
                <a:lnTo>
                  <a:pt x="1016" y="16938"/>
                </a:lnTo>
                <a:lnTo>
                  <a:pt x="1180" y="17210"/>
                </a:lnTo>
                <a:lnTo>
                  <a:pt x="1409" y="17508"/>
                </a:lnTo>
                <a:lnTo>
                  <a:pt x="1606" y="17833"/>
                </a:lnTo>
                <a:lnTo>
                  <a:pt x="1868" y="18185"/>
                </a:lnTo>
                <a:lnTo>
                  <a:pt x="2098" y="18538"/>
                </a:lnTo>
                <a:lnTo>
                  <a:pt x="2360" y="18917"/>
                </a:lnTo>
                <a:lnTo>
                  <a:pt x="2622" y="19269"/>
                </a:lnTo>
                <a:lnTo>
                  <a:pt x="2819" y="19595"/>
                </a:lnTo>
                <a:lnTo>
                  <a:pt x="3048" y="19893"/>
                </a:lnTo>
                <a:lnTo>
                  <a:pt x="3212" y="20164"/>
                </a:lnTo>
                <a:lnTo>
                  <a:pt x="3409" y="20407"/>
                </a:lnTo>
                <a:lnTo>
                  <a:pt x="3540" y="20624"/>
                </a:lnTo>
                <a:lnTo>
                  <a:pt x="3704" y="20841"/>
                </a:lnTo>
                <a:lnTo>
                  <a:pt x="3802" y="21004"/>
                </a:lnTo>
                <a:lnTo>
                  <a:pt x="3933" y="21166"/>
                </a:lnTo>
                <a:lnTo>
                  <a:pt x="3999" y="21302"/>
                </a:lnTo>
                <a:lnTo>
                  <a:pt x="4097" y="21410"/>
                </a:lnTo>
                <a:lnTo>
                  <a:pt x="4130" y="21492"/>
                </a:lnTo>
                <a:lnTo>
                  <a:pt x="4195" y="21546"/>
                </a:lnTo>
                <a:lnTo>
                  <a:pt x="4195" y="21573"/>
                </a:lnTo>
                <a:lnTo>
                  <a:pt x="4228" y="21600"/>
                </a:lnTo>
                <a:lnTo>
                  <a:pt x="4228" y="21573"/>
                </a:lnTo>
                <a:lnTo>
                  <a:pt x="4228" y="21546"/>
                </a:lnTo>
                <a:lnTo>
                  <a:pt x="4228" y="21492"/>
                </a:lnTo>
                <a:lnTo>
                  <a:pt x="4228" y="21465"/>
                </a:lnTo>
                <a:lnTo>
                  <a:pt x="4228" y="21410"/>
                </a:lnTo>
                <a:lnTo>
                  <a:pt x="4228" y="21356"/>
                </a:lnTo>
                <a:lnTo>
                  <a:pt x="4228" y="21302"/>
                </a:lnTo>
                <a:lnTo>
                  <a:pt x="4228" y="21221"/>
                </a:lnTo>
                <a:lnTo>
                  <a:pt x="4228" y="21139"/>
                </a:lnTo>
                <a:lnTo>
                  <a:pt x="4228" y="21058"/>
                </a:lnTo>
                <a:lnTo>
                  <a:pt x="4228" y="20950"/>
                </a:lnTo>
                <a:lnTo>
                  <a:pt x="4228" y="20868"/>
                </a:lnTo>
                <a:lnTo>
                  <a:pt x="4228" y="20760"/>
                </a:lnTo>
                <a:lnTo>
                  <a:pt x="4228" y="20624"/>
                </a:lnTo>
                <a:lnTo>
                  <a:pt x="4228" y="20516"/>
                </a:lnTo>
                <a:lnTo>
                  <a:pt x="4228" y="20407"/>
                </a:lnTo>
                <a:lnTo>
                  <a:pt x="4228" y="20299"/>
                </a:lnTo>
                <a:lnTo>
                  <a:pt x="4228" y="20218"/>
                </a:lnTo>
                <a:lnTo>
                  <a:pt x="4228" y="20137"/>
                </a:lnTo>
                <a:lnTo>
                  <a:pt x="4228" y="20055"/>
                </a:lnTo>
                <a:lnTo>
                  <a:pt x="4228" y="19974"/>
                </a:lnTo>
                <a:lnTo>
                  <a:pt x="4228" y="19920"/>
                </a:lnTo>
                <a:lnTo>
                  <a:pt x="4228" y="19865"/>
                </a:lnTo>
                <a:lnTo>
                  <a:pt x="4228" y="19811"/>
                </a:lnTo>
                <a:lnTo>
                  <a:pt x="4228" y="19757"/>
                </a:lnTo>
                <a:lnTo>
                  <a:pt x="4228" y="19730"/>
                </a:lnTo>
                <a:lnTo>
                  <a:pt x="4228" y="19703"/>
                </a:lnTo>
                <a:lnTo>
                  <a:pt x="4228" y="19676"/>
                </a:lnTo>
                <a:lnTo>
                  <a:pt x="4261" y="19676"/>
                </a:lnTo>
                <a:lnTo>
                  <a:pt x="4327" y="19676"/>
                </a:lnTo>
                <a:lnTo>
                  <a:pt x="4392" y="19676"/>
                </a:lnTo>
                <a:lnTo>
                  <a:pt x="4458" y="19676"/>
                </a:lnTo>
                <a:lnTo>
                  <a:pt x="4523" y="19676"/>
                </a:lnTo>
                <a:lnTo>
                  <a:pt x="4622" y="19649"/>
                </a:lnTo>
                <a:lnTo>
                  <a:pt x="4720" y="19649"/>
                </a:lnTo>
                <a:lnTo>
                  <a:pt x="4851" y="19649"/>
                </a:lnTo>
                <a:lnTo>
                  <a:pt x="4982" y="19649"/>
                </a:lnTo>
                <a:lnTo>
                  <a:pt x="5146" y="19649"/>
                </a:lnTo>
                <a:lnTo>
                  <a:pt x="5310" y="19649"/>
                </a:lnTo>
                <a:lnTo>
                  <a:pt x="5474" y="19622"/>
                </a:lnTo>
                <a:lnTo>
                  <a:pt x="5638" y="19622"/>
                </a:lnTo>
                <a:lnTo>
                  <a:pt x="5834" y="19622"/>
                </a:lnTo>
                <a:lnTo>
                  <a:pt x="6064" y="19622"/>
                </a:lnTo>
                <a:lnTo>
                  <a:pt x="6293" y="19595"/>
                </a:lnTo>
                <a:lnTo>
                  <a:pt x="6523" y="19567"/>
                </a:lnTo>
                <a:lnTo>
                  <a:pt x="6752" y="19540"/>
                </a:lnTo>
                <a:lnTo>
                  <a:pt x="7014" y="19513"/>
                </a:lnTo>
                <a:lnTo>
                  <a:pt x="7277" y="19459"/>
                </a:lnTo>
                <a:lnTo>
                  <a:pt x="7539" y="19405"/>
                </a:lnTo>
                <a:lnTo>
                  <a:pt x="7834" y="19351"/>
                </a:lnTo>
                <a:lnTo>
                  <a:pt x="8129" y="19296"/>
                </a:lnTo>
                <a:lnTo>
                  <a:pt x="8456" y="19215"/>
                </a:lnTo>
                <a:lnTo>
                  <a:pt x="8784" y="19134"/>
                </a:lnTo>
                <a:lnTo>
                  <a:pt x="9112" y="19052"/>
                </a:lnTo>
                <a:lnTo>
                  <a:pt x="9440" y="18971"/>
                </a:lnTo>
                <a:lnTo>
                  <a:pt x="9800" y="18863"/>
                </a:lnTo>
                <a:lnTo>
                  <a:pt x="10161" y="18781"/>
                </a:lnTo>
                <a:lnTo>
                  <a:pt x="10554" y="18673"/>
                </a:lnTo>
                <a:lnTo>
                  <a:pt x="10947" y="18538"/>
                </a:lnTo>
                <a:lnTo>
                  <a:pt x="11308" y="18402"/>
                </a:lnTo>
                <a:lnTo>
                  <a:pt x="11701" y="18267"/>
                </a:lnTo>
                <a:lnTo>
                  <a:pt x="12062" y="18131"/>
                </a:lnTo>
                <a:lnTo>
                  <a:pt x="12455" y="17968"/>
                </a:lnTo>
                <a:lnTo>
                  <a:pt x="12816" y="17806"/>
                </a:lnTo>
                <a:lnTo>
                  <a:pt x="13176" y="17616"/>
                </a:lnTo>
                <a:lnTo>
                  <a:pt x="13537" y="17426"/>
                </a:lnTo>
                <a:lnTo>
                  <a:pt x="13897" y="17237"/>
                </a:lnTo>
                <a:lnTo>
                  <a:pt x="14258" y="17020"/>
                </a:lnTo>
                <a:lnTo>
                  <a:pt x="14618" y="16803"/>
                </a:lnTo>
                <a:lnTo>
                  <a:pt x="14979" y="16586"/>
                </a:lnTo>
                <a:lnTo>
                  <a:pt x="15340" y="16342"/>
                </a:lnTo>
                <a:lnTo>
                  <a:pt x="15667" y="16098"/>
                </a:lnTo>
                <a:lnTo>
                  <a:pt x="16028" y="15827"/>
                </a:lnTo>
                <a:lnTo>
                  <a:pt x="16356" y="15583"/>
                </a:lnTo>
                <a:lnTo>
                  <a:pt x="16683" y="15285"/>
                </a:lnTo>
                <a:lnTo>
                  <a:pt x="17011" y="15014"/>
                </a:lnTo>
                <a:lnTo>
                  <a:pt x="17339" y="14716"/>
                </a:lnTo>
                <a:lnTo>
                  <a:pt x="17634" y="14445"/>
                </a:lnTo>
                <a:lnTo>
                  <a:pt x="17929" y="14147"/>
                </a:lnTo>
                <a:lnTo>
                  <a:pt x="18224" y="13822"/>
                </a:lnTo>
                <a:lnTo>
                  <a:pt x="18486" y="13524"/>
                </a:lnTo>
                <a:lnTo>
                  <a:pt x="18748" y="13199"/>
                </a:lnTo>
                <a:lnTo>
                  <a:pt x="18978" y="12900"/>
                </a:lnTo>
                <a:lnTo>
                  <a:pt x="19207" y="12575"/>
                </a:lnTo>
                <a:lnTo>
                  <a:pt x="19437" y="12223"/>
                </a:lnTo>
                <a:lnTo>
                  <a:pt x="19633" y="11898"/>
                </a:lnTo>
                <a:lnTo>
                  <a:pt x="19863" y="11545"/>
                </a:lnTo>
                <a:lnTo>
                  <a:pt x="20027" y="11220"/>
                </a:lnTo>
                <a:lnTo>
                  <a:pt x="20223" y="10841"/>
                </a:lnTo>
                <a:lnTo>
                  <a:pt x="20387" y="10488"/>
                </a:lnTo>
                <a:lnTo>
                  <a:pt x="20551" y="10136"/>
                </a:lnTo>
                <a:lnTo>
                  <a:pt x="20682" y="9784"/>
                </a:lnTo>
                <a:lnTo>
                  <a:pt x="20813" y="9431"/>
                </a:lnTo>
                <a:lnTo>
                  <a:pt x="20944" y="9079"/>
                </a:lnTo>
                <a:lnTo>
                  <a:pt x="21043" y="8754"/>
                </a:lnTo>
                <a:lnTo>
                  <a:pt x="21174" y="8402"/>
                </a:lnTo>
                <a:lnTo>
                  <a:pt x="21239" y="8076"/>
                </a:lnTo>
                <a:lnTo>
                  <a:pt x="21338" y="7751"/>
                </a:lnTo>
                <a:lnTo>
                  <a:pt x="21403" y="7399"/>
                </a:lnTo>
                <a:lnTo>
                  <a:pt x="21469" y="7101"/>
                </a:lnTo>
                <a:lnTo>
                  <a:pt x="21502" y="6775"/>
                </a:lnTo>
                <a:lnTo>
                  <a:pt x="21567" y="6450"/>
                </a:lnTo>
                <a:lnTo>
                  <a:pt x="21600" y="6152"/>
                </a:lnTo>
                <a:lnTo>
                  <a:pt x="21600" y="5854"/>
                </a:lnTo>
                <a:lnTo>
                  <a:pt x="21600" y="5556"/>
                </a:lnTo>
                <a:lnTo>
                  <a:pt x="21600" y="5258"/>
                </a:lnTo>
                <a:lnTo>
                  <a:pt x="21600" y="4960"/>
                </a:lnTo>
                <a:lnTo>
                  <a:pt x="21567" y="4661"/>
                </a:lnTo>
                <a:lnTo>
                  <a:pt x="21567" y="4391"/>
                </a:lnTo>
                <a:lnTo>
                  <a:pt x="21534" y="4119"/>
                </a:lnTo>
                <a:lnTo>
                  <a:pt x="21502" y="3875"/>
                </a:lnTo>
                <a:lnTo>
                  <a:pt x="21502" y="3605"/>
                </a:lnTo>
                <a:lnTo>
                  <a:pt x="21469" y="3361"/>
                </a:lnTo>
                <a:lnTo>
                  <a:pt x="21403" y="3117"/>
                </a:lnTo>
                <a:lnTo>
                  <a:pt x="21370" y="2900"/>
                </a:lnTo>
                <a:lnTo>
                  <a:pt x="21338" y="2656"/>
                </a:lnTo>
                <a:lnTo>
                  <a:pt x="21272" y="2439"/>
                </a:lnTo>
                <a:lnTo>
                  <a:pt x="21239" y="2222"/>
                </a:lnTo>
                <a:lnTo>
                  <a:pt x="21174" y="2033"/>
                </a:lnTo>
                <a:lnTo>
                  <a:pt x="21108" y="1816"/>
                </a:lnTo>
                <a:lnTo>
                  <a:pt x="21043" y="1626"/>
                </a:lnTo>
                <a:lnTo>
                  <a:pt x="20977" y="1464"/>
                </a:lnTo>
                <a:lnTo>
                  <a:pt x="20912" y="1274"/>
                </a:lnTo>
                <a:lnTo>
                  <a:pt x="20846" y="1111"/>
                </a:lnTo>
                <a:lnTo>
                  <a:pt x="20781" y="949"/>
                </a:lnTo>
                <a:lnTo>
                  <a:pt x="20748" y="813"/>
                </a:lnTo>
                <a:lnTo>
                  <a:pt x="20682" y="678"/>
                </a:lnTo>
                <a:lnTo>
                  <a:pt x="20649" y="569"/>
                </a:lnTo>
                <a:lnTo>
                  <a:pt x="20617" y="461"/>
                </a:lnTo>
                <a:lnTo>
                  <a:pt x="20584" y="379"/>
                </a:lnTo>
                <a:lnTo>
                  <a:pt x="20551" y="271"/>
                </a:lnTo>
                <a:lnTo>
                  <a:pt x="20518" y="217"/>
                </a:lnTo>
                <a:lnTo>
                  <a:pt x="20485" y="136"/>
                </a:lnTo>
                <a:lnTo>
                  <a:pt x="20453" y="108"/>
                </a:lnTo>
                <a:lnTo>
                  <a:pt x="20453" y="54"/>
                </a:lnTo>
                <a:lnTo>
                  <a:pt x="20453" y="27"/>
                </a:lnTo>
                <a:lnTo>
                  <a:pt x="20420" y="0"/>
                </a:lnTo>
                <a:lnTo>
                  <a:pt x="20420" y="27"/>
                </a:lnTo>
                <a:lnTo>
                  <a:pt x="20387" y="81"/>
                </a:lnTo>
                <a:lnTo>
                  <a:pt x="20354" y="136"/>
                </a:lnTo>
                <a:lnTo>
                  <a:pt x="20289" y="217"/>
                </a:lnTo>
                <a:lnTo>
                  <a:pt x="20223" y="298"/>
                </a:lnTo>
                <a:lnTo>
                  <a:pt x="20158" y="407"/>
                </a:lnTo>
                <a:lnTo>
                  <a:pt x="20059" y="515"/>
                </a:lnTo>
                <a:lnTo>
                  <a:pt x="19994" y="650"/>
                </a:lnTo>
                <a:lnTo>
                  <a:pt x="19863" y="813"/>
                </a:lnTo>
                <a:lnTo>
                  <a:pt x="19764" y="976"/>
                </a:lnTo>
                <a:lnTo>
                  <a:pt x="19633" y="1138"/>
                </a:lnTo>
                <a:lnTo>
                  <a:pt x="19502" y="1355"/>
                </a:lnTo>
                <a:lnTo>
                  <a:pt x="19338" y="1572"/>
                </a:lnTo>
                <a:lnTo>
                  <a:pt x="19175" y="1789"/>
                </a:lnTo>
                <a:lnTo>
                  <a:pt x="19011" y="2033"/>
                </a:lnTo>
                <a:lnTo>
                  <a:pt x="18847" y="2277"/>
                </a:lnTo>
                <a:lnTo>
                  <a:pt x="18683" y="2520"/>
                </a:lnTo>
                <a:lnTo>
                  <a:pt x="18519" y="2737"/>
                </a:lnTo>
                <a:lnTo>
                  <a:pt x="18388" y="2927"/>
                </a:lnTo>
                <a:lnTo>
                  <a:pt x="18257" y="3117"/>
                </a:lnTo>
                <a:lnTo>
                  <a:pt x="18126" y="3279"/>
                </a:lnTo>
                <a:lnTo>
                  <a:pt x="18027" y="3415"/>
                </a:lnTo>
                <a:lnTo>
                  <a:pt x="17929" y="3550"/>
                </a:lnTo>
                <a:lnTo>
                  <a:pt x="17863" y="3686"/>
                </a:lnTo>
                <a:lnTo>
                  <a:pt x="17765" y="3794"/>
                </a:lnTo>
                <a:lnTo>
                  <a:pt x="17732" y="3875"/>
                </a:lnTo>
                <a:lnTo>
                  <a:pt x="17667" y="3930"/>
                </a:lnTo>
                <a:lnTo>
                  <a:pt x="17634" y="4011"/>
                </a:lnTo>
                <a:lnTo>
                  <a:pt x="17601" y="4038"/>
                </a:lnTo>
                <a:lnTo>
                  <a:pt x="17568" y="4065"/>
                </a:lnTo>
                <a:lnTo>
                  <a:pt x="17536" y="4065"/>
                </a:lnTo>
                <a:lnTo>
                  <a:pt x="17470" y="4065"/>
                </a:lnTo>
                <a:lnTo>
                  <a:pt x="17405" y="4065"/>
                </a:lnTo>
                <a:lnTo>
                  <a:pt x="17306" y="4065"/>
                </a:lnTo>
                <a:lnTo>
                  <a:pt x="17175" y="4065"/>
                </a:lnTo>
                <a:lnTo>
                  <a:pt x="17011" y="4065"/>
                </a:lnTo>
                <a:lnTo>
                  <a:pt x="16847" y="4065"/>
                </a:lnTo>
                <a:lnTo>
                  <a:pt x="16651" y="4065"/>
                </a:lnTo>
                <a:lnTo>
                  <a:pt x="16421" y="4065"/>
                </a:lnTo>
                <a:lnTo>
                  <a:pt x="16192" y="4065"/>
                </a:lnTo>
                <a:lnTo>
                  <a:pt x="15929" y="4065"/>
                </a:lnTo>
                <a:lnTo>
                  <a:pt x="15635" y="4065"/>
                </a:lnTo>
                <a:lnTo>
                  <a:pt x="15340" y="4065"/>
                </a:lnTo>
                <a:lnTo>
                  <a:pt x="15012" y="4065"/>
                </a:lnTo>
                <a:lnTo>
                  <a:pt x="14651" y="4065"/>
                </a:lnTo>
                <a:lnTo>
                  <a:pt x="14291" y="4065"/>
                </a:lnTo>
                <a:lnTo>
                  <a:pt x="13963" y="4065"/>
                </a:lnTo>
                <a:lnTo>
                  <a:pt x="13668" y="4065"/>
                </a:lnTo>
                <a:lnTo>
                  <a:pt x="13373" y="4065"/>
                </a:lnTo>
                <a:lnTo>
                  <a:pt x="13111" y="4065"/>
                </a:lnTo>
                <a:lnTo>
                  <a:pt x="12881" y="4065"/>
                </a:lnTo>
                <a:lnTo>
                  <a:pt x="12652" y="4065"/>
                </a:lnTo>
                <a:lnTo>
                  <a:pt x="12455" y="4065"/>
                </a:lnTo>
                <a:lnTo>
                  <a:pt x="12291" y="4065"/>
                </a:lnTo>
                <a:lnTo>
                  <a:pt x="12160" y="4065"/>
                </a:lnTo>
                <a:lnTo>
                  <a:pt x="12029" y="4065"/>
                </a:lnTo>
                <a:lnTo>
                  <a:pt x="11931" y="4065"/>
                </a:lnTo>
                <a:lnTo>
                  <a:pt x="11832" y="4065"/>
                </a:lnTo>
                <a:lnTo>
                  <a:pt x="11767" y="4065"/>
                </a:lnTo>
                <a:lnTo>
                  <a:pt x="11734" y="4065"/>
                </a:lnTo>
                <a:lnTo>
                  <a:pt x="11734" y="4092"/>
                </a:lnTo>
                <a:lnTo>
                  <a:pt x="11734" y="4119"/>
                </a:lnTo>
                <a:lnTo>
                  <a:pt x="11734" y="4147"/>
                </a:lnTo>
                <a:lnTo>
                  <a:pt x="11734" y="4201"/>
                </a:lnTo>
                <a:lnTo>
                  <a:pt x="11767" y="4255"/>
                </a:lnTo>
                <a:lnTo>
                  <a:pt x="11767" y="4309"/>
                </a:lnTo>
                <a:lnTo>
                  <a:pt x="11767" y="4363"/>
                </a:lnTo>
                <a:lnTo>
                  <a:pt x="11767" y="4418"/>
                </a:lnTo>
                <a:lnTo>
                  <a:pt x="11767" y="4499"/>
                </a:lnTo>
                <a:lnTo>
                  <a:pt x="11800" y="4580"/>
                </a:lnTo>
                <a:lnTo>
                  <a:pt x="11800" y="4661"/>
                </a:lnTo>
                <a:lnTo>
                  <a:pt x="11800" y="4770"/>
                </a:lnTo>
                <a:lnTo>
                  <a:pt x="11832" y="4878"/>
                </a:lnTo>
                <a:lnTo>
                  <a:pt x="11832" y="4987"/>
                </a:lnTo>
                <a:lnTo>
                  <a:pt x="11832" y="5095"/>
                </a:lnTo>
                <a:lnTo>
                  <a:pt x="11832" y="5203"/>
                </a:lnTo>
                <a:lnTo>
                  <a:pt x="11832" y="5339"/>
                </a:lnTo>
                <a:lnTo>
                  <a:pt x="11832" y="5447"/>
                </a:lnTo>
                <a:lnTo>
                  <a:pt x="11832" y="5583"/>
                </a:lnTo>
                <a:lnTo>
                  <a:pt x="11832" y="5718"/>
                </a:lnTo>
                <a:lnTo>
                  <a:pt x="11800" y="5854"/>
                </a:lnTo>
                <a:lnTo>
                  <a:pt x="11767" y="5989"/>
                </a:lnTo>
                <a:lnTo>
                  <a:pt x="11734" y="6125"/>
                </a:lnTo>
                <a:lnTo>
                  <a:pt x="11701" y="6288"/>
                </a:lnTo>
                <a:lnTo>
                  <a:pt x="11669" y="6423"/>
                </a:lnTo>
                <a:lnTo>
                  <a:pt x="11636" y="6586"/>
                </a:lnTo>
                <a:lnTo>
                  <a:pt x="11603" y="6748"/>
                </a:lnTo>
                <a:lnTo>
                  <a:pt x="11538" y="6911"/>
                </a:lnTo>
                <a:lnTo>
                  <a:pt x="11472" y="7074"/>
                </a:lnTo>
                <a:lnTo>
                  <a:pt x="11406" y="7236"/>
                </a:lnTo>
                <a:lnTo>
                  <a:pt x="11341" y="7399"/>
                </a:lnTo>
                <a:lnTo>
                  <a:pt x="11275" y="7561"/>
                </a:lnTo>
                <a:lnTo>
                  <a:pt x="11210" y="7724"/>
                </a:lnTo>
                <a:lnTo>
                  <a:pt x="11144" y="7887"/>
                </a:lnTo>
                <a:lnTo>
                  <a:pt x="11046" y="8049"/>
                </a:lnTo>
                <a:lnTo>
                  <a:pt x="10947" y="8185"/>
                </a:lnTo>
                <a:lnTo>
                  <a:pt x="10882" y="8347"/>
                </a:lnTo>
                <a:lnTo>
                  <a:pt x="10784" y="8483"/>
                </a:lnTo>
                <a:lnTo>
                  <a:pt x="10653" y="8618"/>
                </a:lnTo>
                <a:lnTo>
                  <a:pt x="10554" y="8754"/>
                </a:lnTo>
                <a:lnTo>
                  <a:pt x="10456" y="8889"/>
                </a:lnTo>
                <a:lnTo>
                  <a:pt x="10325" y="9025"/>
                </a:lnTo>
                <a:lnTo>
                  <a:pt x="10226" y="9160"/>
                </a:lnTo>
                <a:lnTo>
                  <a:pt x="10095" y="9296"/>
                </a:lnTo>
                <a:lnTo>
                  <a:pt x="9964" y="9404"/>
                </a:lnTo>
                <a:lnTo>
                  <a:pt x="9833" y="9513"/>
                </a:lnTo>
                <a:lnTo>
                  <a:pt x="9702" y="9648"/>
                </a:lnTo>
                <a:lnTo>
                  <a:pt x="9571" y="9757"/>
                </a:lnTo>
                <a:lnTo>
                  <a:pt x="9440" y="9865"/>
                </a:lnTo>
                <a:lnTo>
                  <a:pt x="9276" y="9946"/>
                </a:lnTo>
                <a:lnTo>
                  <a:pt x="9145" y="10055"/>
                </a:lnTo>
                <a:lnTo>
                  <a:pt x="9014" y="10163"/>
                </a:lnTo>
                <a:lnTo>
                  <a:pt x="8850" y="10244"/>
                </a:lnTo>
                <a:lnTo>
                  <a:pt x="8719" y="10353"/>
                </a:lnTo>
                <a:lnTo>
                  <a:pt x="8555" y="10434"/>
                </a:lnTo>
                <a:lnTo>
                  <a:pt x="8391" y="10515"/>
                </a:lnTo>
                <a:lnTo>
                  <a:pt x="8260" y="10597"/>
                </a:lnTo>
                <a:lnTo>
                  <a:pt x="8096" y="10678"/>
                </a:lnTo>
                <a:lnTo>
                  <a:pt x="7932" y="10732"/>
                </a:lnTo>
                <a:lnTo>
                  <a:pt x="7768" y="10814"/>
                </a:lnTo>
                <a:lnTo>
                  <a:pt x="7604" y="10895"/>
                </a:lnTo>
                <a:lnTo>
                  <a:pt x="7440" y="10949"/>
                </a:lnTo>
                <a:lnTo>
                  <a:pt x="7277" y="11003"/>
                </a:lnTo>
                <a:lnTo>
                  <a:pt x="7113" y="11057"/>
                </a:lnTo>
                <a:lnTo>
                  <a:pt x="6949" y="11112"/>
                </a:lnTo>
                <a:lnTo>
                  <a:pt x="6818" y="11166"/>
                </a:lnTo>
                <a:lnTo>
                  <a:pt x="6654" y="11220"/>
                </a:lnTo>
                <a:lnTo>
                  <a:pt x="6490" y="11247"/>
                </a:lnTo>
                <a:lnTo>
                  <a:pt x="6359" y="11301"/>
                </a:lnTo>
                <a:lnTo>
                  <a:pt x="6228" y="11329"/>
                </a:lnTo>
                <a:lnTo>
                  <a:pt x="6064" y="11356"/>
                </a:lnTo>
                <a:lnTo>
                  <a:pt x="5933" y="11383"/>
                </a:lnTo>
                <a:lnTo>
                  <a:pt x="5801" y="11410"/>
                </a:lnTo>
                <a:lnTo>
                  <a:pt x="5670" y="11437"/>
                </a:lnTo>
                <a:lnTo>
                  <a:pt x="5539" y="11464"/>
                </a:lnTo>
                <a:lnTo>
                  <a:pt x="5408" y="11464"/>
                </a:lnTo>
                <a:lnTo>
                  <a:pt x="5277" y="11491"/>
                </a:lnTo>
                <a:lnTo>
                  <a:pt x="5179" y="11491"/>
                </a:lnTo>
                <a:lnTo>
                  <a:pt x="5048" y="11491"/>
                </a:lnTo>
                <a:lnTo>
                  <a:pt x="4949" y="11518"/>
                </a:lnTo>
                <a:lnTo>
                  <a:pt x="4851" y="11518"/>
                </a:lnTo>
                <a:lnTo>
                  <a:pt x="4753" y="11518"/>
                </a:lnTo>
                <a:lnTo>
                  <a:pt x="4654" y="11518"/>
                </a:lnTo>
                <a:lnTo>
                  <a:pt x="4589" y="11518"/>
                </a:lnTo>
                <a:lnTo>
                  <a:pt x="4523" y="11545"/>
                </a:lnTo>
                <a:lnTo>
                  <a:pt x="4458" y="11545"/>
                </a:lnTo>
                <a:lnTo>
                  <a:pt x="4392" y="11545"/>
                </a:lnTo>
                <a:lnTo>
                  <a:pt x="4359" y="11545"/>
                </a:lnTo>
                <a:lnTo>
                  <a:pt x="4327" y="11545"/>
                </a:lnTo>
                <a:lnTo>
                  <a:pt x="4294" y="11545"/>
                </a:lnTo>
                <a:lnTo>
                  <a:pt x="4261" y="11545"/>
                </a:lnTo>
                <a:lnTo>
                  <a:pt x="4228" y="11545"/>
                </a:lnTo>
                <a:lnTo>
                  <a:pt x="4228" y="11518"/>
                </a:lnTo>
                <a:lnTo>
                  <a:pt x="4228" y="11491"/>
                </a:lnTo>
                <a:lnTo>
                  <a:pt x="4228" y="11437"/>
                </a:lnTo>
                <a:lnTo>
                  <a:pt x="4228" y="11410"/>
                </a:lnTo>
                <a:lnTo>
                  <a:pt x="4228" y="11356"/>
                </a:lnTo>
                <a:lnTo>
                  <a:pt x="4228" y="11274"/>
                </a:lnTo>
                <a:lnTo>
                  <a:pt x="4228" y="11220"/>
                </a:lnTo>
                <a:lnTo>
                  <a:pt x="4228" y="11139"/>
                </a:lnTo>
                <a:lnTo>
                  <a:pt x="4228" y="11057"/>
                </a:lnTo>
                <a:lnTo>
                  <a:pt x="4228" y="10949"/>
                </a:lnTo>
                <a:lnTo>
                  <a:pt x="4228" y="10841"/>
                </a:lnTo>
                <a:lnTo>
                  <a:pt x="4228" y="10732"/>
                </a:lnTo>
                <a:lnTo>
                  <a:pt x="4228" y="10624"/>
                </a:lnTo>
                <a:lnTo>
                  <a:pt x="4228" y="10488"/>
                </a:lnTo>
                <a:lnTo>
                  <a:pt x="4228" y="10353"/>
                </a:lnTo>
                <a:lnTo>
                  <a:pt x="4228" y="10217"/>
                </a:lnTo>
                <a:lnTo>
                  <a:pt x="4228" y="10109"/>
                </a:lnTo>
                <a:lnTo>
                  <a:pt x="4228" y="10001"/>
                </a:lnTo>
                <a:lnTo>
                  <a:pt x="4228" y="9919"/>
                </a:lnTo>
                <a:lnTo>
                  <a:pt x="4228" y="9838"/>
                </a:lnTo>
                <a:lnTo>
                  <a:pt x="4228" y="9757"/>
                </a:lnTo>
                <a:lnTo>
                  <a:pt x="4228" y="9675"/>
                </a:lnTo>
                <a:lnTo>
                  <a:pt x="4228" y="9621"/>
                </a:lnTo>
                <a:lnTo>
                  <a:pt x="4228" y="9567"/>
                </a:lnTo>
                <a:lnTo>
                  <a:pt x="4228" y="9513"/>
                </a:lnTo>
                <a:lnTo>
                  <a:pt x="4228" y="9486"/>
                </a:lnTo>
                <a:lnTo>
                  <a:pt x="4228" y="9458"/>
                </a:lnTo>
                <a:lnTo>
                  <a:pt x="4228" y="9431"/>
                </a:lnTo>
                <a:cubicBezTo>
                  <a:pt x="4228" y="9431"/>
                  <a:pt x="4228" y="9404"/>
                  <a:pt x="4228" y="9404"/>
                </a:cubicBezTo>
                <a:close/>
                <a:moveTo>
                  <a:pt x="4228" y="9404"/>
                </a:moveTo>
              </a:path>
            </a:pathLst>
          </a:custGeom>
          <a:solidFill>
            <a:schemeClr val="accent6"/>
          </a:solid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2200"/>
          </a:p>
        </p:txBody>
      </p:sp>
      <p:sp>
        <p:nvSpPr>
          <p:cNvPr id="13" name="AutoShape 8"/>
          <p:cNvSpPr>
            <a:spLocks/>
          </p:cNvSpPr>
          <p:nvPr/>
        </p:nvSpPr>
        <p:spPr bwMode="auto">
          <a:xfrm rot="19454621">
            <a:off x="2410560" y="3434516"/>
            <a:ext cx="2715371" cy="3644788"/>
          </a:xfrm>
          <a:custGeom>
            <a:avLst/>
            <a:gdLst/>
            <a:ahLst/>
            <a:cxnLst/>
            <a:rect l="0" t="0" r="r" b="b"/>
            <a:pathLst>
              <a:path w="21600" h="21600">
                <a:moveTo>
                  <a:pt x="16164" y="2929"/>
                </a:moveTo>
                <a:lnTo>
                  <a:pt x="15775" y="2563"/>
                </a:lnTo>
                <a:lnTo>
                  <a:pt x="15436" y="2249"/>
                </a:lnTo>
                <a:lnTo>
                  <a:pt x="15144" y="1935"/>
                </a:lnTo>
                <a:lnTo>
                  <a:pt x="14805" y="1647"/>
                </a:lnTo>
                <a:lnTo>
                  <a:pt x="14562" y="1386"/>
                </a:lnTo>
                <a:lnTo>
                  <a:pt x="14271" y="1151"/>
                </a:lnTo>
                <a:lnTo>
                  <a:pt x="14076" y="915"/>
                </a:lnTo>
                <a:lnTo>
                  <a:pt x="13882" y="732"/>
                </a:lnTo>
                <a:lnTo>
                  <a:pt x="13688" y="549"/>
                </a:lnTo>
                <a:lnTo>
                  <a:pt x="13543" y="418"/>
                </a:lnTo>
                <a:lnTo>
                  <a:pt x="13397" y="288"/>
                </a:lnTo>
                <a:lnTo>
                  <a:pt x="13300" y="183"/>
                </a:lnTo>
                <a:lnTo>
                  <a:pt x="13203" y="105"/>
                </a:lnTo>
                <a:lnTo>
                  <a:pt x="13154" y="52"/>
                </a:lnTo>
                <a:lnTo>
                  <a:pt x="13106" y="0"/>
                </a:lnTo>
                <a:lnTo>
                  <a:pt x="13057" y="0"/>
                </a:lnTo>
                <a:lnTo>
                  <a:pt x="13009" y="0"/>
                </a:lnTo>
                <a:lnTo>
                  <a:pt x="12863" y="0"/>
                </a:lnTo>
                <a:lnTo>
                  <a:pt x="12717" y="0"/>
                </a:lnTo>
                <a:lnTo>
                  <a:pt x="12475" y="0"/>
                </a:lnTo>
                <a:lnTo>
                  <a:pt x="12183" y="0"/>
                </a:lnTo>
                <a:lnTo>
                  <a:pt x="11892" y="0"/>
                </a:lnTo>
                <a:lnTo>
                  <a:pt x="11504" y="0"/>
                </a:lnTo>
                <a:lnTo>
                  <a:pt x="11115" y="0"/>
                </a:lnTo>
                <a:lnTo>
                  <a:pt x="10630" y="0"/>
                </a:lnTo>
                <a:lnTo>
                  <a:pt x="10145" y="0"/>
                </a:lnTo>
                <a:lnTo>
                  <a:pt x="9562" y="0"/>
                </a:lnTo>
                <a:lnTo>
                  <a:pt x="8931" y="0"/>
                </a:lnTo>
                <a:lnTo>
                  <a:pt x="8300" y="0"/>
                </a:lnTo>
                <a:lnTo>
                  <a:pt x="7572" y="0"/>
                </a:lnTo>
                <a:lnTo>
                  <a:pt x="6796" y="0"/>
                </a:lnTo>
                <a:lnTo>
                  <a:pt x="6067" y="0"/>
                </a:lnTo>
                <a:lnTo>
                  <a:pt x="5339" y="0"/>
                </a:lnTo>
                <a:lnTo>
                  <a:pt x="4708" y="0"/>
                </a:lnTo>
                <a:lnTo>
                  <a:pt x="4077" y="0"/>
                </a:lnTo>
                <a:lnTo>
                  <a:pt x="3495" y="0"/>
                </a:lnTo>
                <a:lnTo>
                  <a:pt x="3010" y="0"/>
                </a:lnTo>
                <a:lnTo>
                  <a:pt x="2524" y="0"/>
                </a:lnTo>
                <a:lnTo>
                  <a:pt x="2136" y="0"/>
                </a:lnTo>
                <a:lnTo>
                  <a:pt x="1747" y="0"/>
                </a:lnTo>
                <a:lnTo>
                  <a:pt x="1408" y="0"/>
                </a:lnTo>
                <a:lnTo>
                  <a:pt x="1165" y="0"/>
                </a:lnTo>
                <a:lnTo>
                  <a:pt x="922" y="0"/>
                </a:lnTo>
                <a:lnTo>
                  <a:pt x="777" y="0"/>
                </a:lnTo>
                <a:lnTo>
                  <a:pt x="631" y="0"/>
                </a:lnTo>
                <a:lnTo>
                  <a:pt x="583" y="0"/>
                </a:lnTo>
                <a:lnTo>
                  <a:pt x="534" y="0"/>
                </a:lnTo>
                <a:lnTo>
                  <a:pt x="583" y="0"/>
                </a:lnTo>
                <a:lnTo>
                  <a:pt x="583" y="26"/>
                </a:lnTo>
                <a:lnTo>
                  <a:pt x="631" y="26"/>
                </a:lnTo>
                <a:lnTo>
                  <a:pt x="679" y="52"/>
                </a:lnTo>
                <a:lnTo>
                  <a:pt x="728" y="52"/>
                </a:lnTo>
                <a:lnTo>
                  <a:pt x="825" y="78"/>
                </a:lnTo>
                <a:lnTo>
                  <a:pt x="922" y="105"/>
                </a:lnTo>
                <a:lnTo>
                  <a:pt x="1019" y="157"/>
                </a:lnTo>
                <a:lnTo>
                  <a:pt x="1116" y="183"/>
                </a:lnTo>
                <a:lnTo>
                  <a:pt x="1213" y="209"/>
                </a:lnTo>
                <a:lnTo>
                  <a:pt x="1359" y="261"/>
                </a:lnTo>
                <a:lnTo>
                  <a:pt x="1505" y="288"/>
                </a:lnTo>
                <a:lnTo>
                  <a:pt x="1650" y="340"/>
                </a:lnTo>
                <a:lnTo>
                  <a:pt x="1796" y="392"/>
                </a:lnTo>
                <a:lnTo>
                  <a:pt x="1990" y="445"/>
                </a:lnTo>
                <a:lnTo>
                  <a:pt x="2184" y="497"/>
                </a:lnTo>
                <a:lnTo>
                  <a:pt x="2330" y="549"/>
                </a:lnTo>
                <a:lnTo>
                  <a:pt x="2475" y="601"/>
                </a:lnTo>
                <a:lnTo>
                  <a:pt x="2621" y="654"/>
                </a:lnTo>
                <a:lnTo>
                  <a:pt x="2767" y="706"/>
                </a:lnTo>
                <a:lnTo>
                  <a:pt x="2864" y="732"/>
                </a:lnTo>
                <a:lnTo>
                  <a:pt x="2961" y="758"/>
                </a:lnTo>
                <a:lnTo>
                  <a:pt x="3058" y="784"/>
                </a:lnTo>
                <a:lnTo>
                  <a:pt x="3155" y="811"/>
                </a:lnTo>
                <a:lnTo>
                  <a:pt x="3252" y="837"/>
                </a:lnTo>
                <a:lnTo>
                  <a:pt x="3301" y="863"/>
                </a:lnTo>
                <a:lnTo>
                  <a:pt x="3349" y="889"/>
                </a:lnTo>
                <a:lnTo>
                  <a:pt x="3398" y="889"/>
                </a:lnTo>
                <a:lnTo>
                  <a:pt x="3446" y="915"/>
                </a:lnTo>
                <a:lnTo>
                  <a:pt x="3398" y="941"/>
                </a:lnTo>
                <a:lnTo>
                  <a:pt x="3398" y="968"/>
                </a:lnTo>
                <a:lnTo>
                  <a:pt x="3349" y="1020"/>
                </a:lnTo>
                <a:lnTo>
                  <a:pt x="3301" y="1072"/>
                </a:lnTo>
                <a:lnTo>
                  <a:pt x="3204" y="1151"/>
                </a:lnTo>
                <a:lnTo>
                  <a:pt x="3155" y="1229"/>
                </a:lnTo>
                <a:lnTo>
                  <a:pt x="3058" y="1334"/>
                </a:lnTo>
                <a:lnTo>
                  <a:pt x="2961" y="1438"/>
                </a:lnTo>
                <a:lnTo>
                  <a:pt x="2864" y="1569"/>
                </a:lnTo>
                <a:lnTo>
                  <a:pt x="2718" y="1700"/>
                </a:lnTo>
                <a:lnTo>
                  <a:pt x="2621" y="1831"/>
                </a:lnTo>
                <a:lnTo>
                  <a:pt x="2475" y="2014"/>
                </a:lnTo>
                <a:lnTo>
                  <a:pt x="2330" y="2170"/>
                </a:lnTo>
                <a:lnTo>
                  <a:pt x="2136" y="2380"/>
                </a:lnTo>
                <a:lnTo>
                  <a:pt x="1990" y="2563"/>
                </a:lnTo>
                <a:lnTo>
                  <a:pt x="1796" y="2772"/>
                </a:lnTo>
                <a:lnTo>
                  <a:pt x="1602" y="3007"/>
                </a:lnTo>
                <a:lnTo>
                  <a:pt x="1456" y="3243"/>
                </a:lnTo>
                <a:lnTo>
                  <a:pt x="1311" y="3478"/>
                </a:lnTo>
                <a:lnTo>
                  <a:pt x="1165" y="3740"/>
                </a:lnTo>
                <a:lnTo>
                  <a:pt x="1019" y="4001"/>
                </a:lnTo>
                <a:lnTo>
                  <a:pt x="874" y="4289"/>
                </a:lnTo>
                <a:lnTo>
                  <a:pt x="777" y="4576"/>
                </a:lnTo>
                <a:lnTo>
                  <a:pt x="631" y="4890"/>
                </a:lnTo>
                <a:lnTo>
                  <a:pt x="534" y="5204"/>
                </a:lnTo>
                <a:lnTo>
                  <a:pt x="437" y="5518"/>
                </a:lnTo>
                <a:lnTo>
                  <a:pt x="340" y="5858"/>
                </a:lnTo>
                <a:lnTo>
                  <a:pt x="243" y="6198"/>
                </a:lnTo>
                <a:lnTo>
                  <a:pt x="194" y="6564"/>
                </a:lnTo>
                <a:lnTo>
                  <a:pt x="146" y="6930"/>
                </a:lnTo>
                <a:lnTo>
                  <a:pt x="49" y="7296"/>
                </a:lnTo>
                <a:lnTo>
                  <a:pt x="0" y="7688"/>
                </a:lnTo>
                <a:lnTo>
                  <a:pt x="0" y="8080"/>
                </a:lnTo>
                <a:lnTo>
                  <a:pt x="0" y="8473"/>
                </a:lnTo>
                <a:lnTo>
                  <a:pt x="49" y="8865"/>
                </a:lnTo>
                <a:lnTo>
                  <a:pt x="97" y="9257"/>
                </a:lnTo>
                <a:lnTo>
                  <a:pt x="194" y="9649"/>
                </a:lnTo>
                <a:lnTo>
                  <a:pt x="291" y="10042"/>
                </a:lnTo>
                <a:lnTo>
                  <a:pt x="437" y="10434"/>
                </a:lnTo>
                <a:lnTo>
                  <a:pt x="583" y="10852"/>
                </a:lnTo>
                <a:lnTo>
                  <a:pt x="777" y="11245"/>
                </a:lnTo>
                <a:lnTo>
                  <a:pt x="971" y="11663"/>
                </a:lnTo>
                <a:lnTo>
                  <a:pt x="1213" y="12081"/>
                </a:lnTo>
                <a:lnTo>
                  <a:pt x="1456" y="12474"/>
                </a:lnTo>
                <a:lnTo>
                  <a:pt x="1747" y="12892"/>
                </a:lnTo>
                <a:lnTo>
                  <a:pt x="2039" y="13310"/>
                </a:lnTo>
                <a:lnTo>
                  <a:pt x="2378" y="13729"/>
                </a:lnTo>
                <a:lnTo>
                  <a:pt x="2718" y="14147"/>
                </a:lnTo>
                <a:lnTo>
                  <a:pt x="3107" y="14539"/>
                </a:lnTo>
                <a:lnTo>
                  <a:pt x="3495" y="14932"/>
                </a:lnTo>
                <a:lnTo>
                  <a:pt x="3883" y="15298"/>
                </a:lnTo>
                <a:lnTo>
                  <a:pt x="4320" y="15664"/>
                </a:lnTo>
                <a:lnTo>
                  <a:pt x="4757" y="16030"/>
                </a:lnTo>
                <a:lnTo>
                  <a:pt x="5242" y="16370"/>
                </a:lnTo>
                <a:lnTo>
                  <a:pt x="5679" y="16710"/>
                </a:lnTo>
                <a:lnTo>
                  <a:pt x="6164" y="17024"/>
                </a:lnTo>
                <a:lnTo>
                  <a:pt x="6698" y="17338"/>
                </a:lnTo>
                <a:lnTo>
                  <a:pt x="7232" y="17625"/>
                </a:lnTo>
                <a:lnTo>
                  <a:pt x="7766" y="17913"/>
                </a:lnTo>
                <a:lnTo>
                  <a:pt x="8349" y="18174"/>
                </a:lnTo>
                <a:lnTo>
                  <a:pt x="8931" y="18436"/>
                </a:lnTo>
                <a:lnTo>
                  <a:pt x="9514" y="18697"/>
                </a:lnTo>
                <a:lnTo>
                  <a:pt x="10096" y="18933"/>
                </a:lnTo>
                <a:lnTo>
                  <a:pt x="10727" y="19142"/>
                </a:lnTo>
                <a:lnTo>
                  <a:pt x="11358" y="19377"/>
                </a:lnTo>
                <a:lnTo>
                  <a:pt x="11941" y="19560"/>
                </a:lnTo>
                <a:lnTo>
                  <a:pt x="12475" y="19770"/>
                </a:lnTo>
                <a:lnTo>
                  <a:pt x="13057" y="19953"/>
                </a:lnTo>
                <a:lnTo>
                  <a:pt x="13591" y="20110"/>
                </a:lnTo>
                <a:lnTo>
                  <a:pt x="14125" y="20266"/>
                </a:lnTo>
                <a:lnTo>
                  <a:pt x="14610" y="20423"/>
                </a:lnTo>
                <a:lnTo>
                  <a:pt x="15096" y="20554"/>
                </a:lnTo>
                <a:lnTo>
                  <a:pt x="15581" y="20685"/>
                </a:lnTo>
                <a:lnTo>
                  <a:pt x="16018" y="20789"/>
                </a:lnTo>
                <a:lnTo>
                  <a:pt x="16504" y="20894"/>
                </a:lnTo>
                <a:lnTo>
                  <a:pt x="16940" y="20972"/>
                </a:lnTo>
                <a:lnTo>
                  <a:pt x="17329" y="21051"/>
                </a:lnTo>
                <a:lnTo>
                  <a:pt x="17717" y="21129"/>
                </a:lnTo>
                <a:lnTo>
                  <a:pt x="18105" y="21182"/>
                </a:lnTo>
                <a:lnTo>
                  <a:pt x="18494" y="21234"/>
                </a:lnTo>
                <a:lnTo>
                  <a:pt x="18833" y="21286"/>
                </a:lnTo>
                <a:lnTo>
                  <a:pt x="19125" y="21312"/>
                </a:lnTo>
                <a:lnTo>
                  <a:pt x="19416" y="21365"/>
                </a:lnTo>
                <a:lnTo>
                  <a:pt x="19707" y="21391"/>
                </a:lnTo>
                <a:lnTo>
                  <a:pt x="19950" y="21443"/>
                </a:lnTo>
                <a:lnTo>
                  <a:pt x="20193" y="21469"/>
                </a:lnTo>
                <a:lnTo>
                  <a:pt x="20387" y="21496"/>
                </a:lnTo>
                <a:lnTo>
                  <a:pt x="20581" y="21522"/>
                </a:lnTo>
                <a:lnTo>
                  <a:pt x="20726" y="21522"/>
                </a:lnTo>
                <a:lnTo>
                  <a:pt x="20823" y="21548"/>
                </a:lnTo>
                <a:lnTo>
                  <a:pt x="20969" y="21574"/>
                </a:lnTo>
                <a:lnTo>
                  <a:pt x="21018" y="21574"/>
                </a:lnTo>
                <a:lnTo>
                  <a:pt x="21066" y="21574"/>
                </a:lnTo>
                <a:lnTo>
                  <a:pt x="21115" y="21600"/>
                </a:lnTo>
                <a:lnTo>
                  <a:pt x="21115" y="21574"/>
                </a:lnTo>
                <a:lnTo>
                  <a:pt x="21066" y="21522"/>
                </a:lnTo>
                <a:lnTo>
                  <a:pt x="21018" y="21469"/>
                </a:lnTo>
                <a:lnTo>
                  <a:pt x="20921" y="21391"/>
                </a:lnTo>
                <a:lnTo>
                  <a:pt x="20872" y="21312"/>
                </a:lnTo>
                <a:lnTo>
                  <a:pt x="20726" y="21234"/>
                </a:lnTo>
                <a:lnTo>
                  <a:pt x="20629" y="21103"/>
                </a:lnTo>
                <a:lnTo>
                  <a:pt x="20484" y="20972"/>
                </a:lnTo>
                <a:lnTo>
                  <a:pt x="20338" y="20842"/>
                </a:lnTo>
                <a:lnTo>
                  <a:pt x="20193" y="20685"/>
                </a:lnTo>
                <a:lnTo>
                  <a:pt x="19998" y="20502"/>
                </a:lnTo>
                <a:lnTo>
                  <a:pt x="19804" y="20319"/>
                </a:lnTo>
                <a:lnTo>
                  <a:pt x="19610" y="20110"/>
                </a:lnTo>
                <a:lnTo>
                  <a:pt x="19367" y="19900"/>
                </a:lnTo>
                <a:lnTo>
                  <a:pt x="19125" y="19665"/>
                </a:lnTo>
                <a:lnTo>
                  <a:pt x="18882" y="19430"/>
                </a:lnTo>
                <a:lnTo>
                  <a:pt x="18639" y="19220"/>
                </a:lnTo>
                <a:lnTo>
                  <a:pt x="18445" y="19011"/>
                </a:lnTo>
                <a:lnTo>
                  <a:pt x="18251" y="18828"/>
                </a:lnTo>
                <a:lnTo>
                  <a:pt x="18057" y="18645"/>
                </a:lnTo>
                <a:lnTo>
                  <a:pt x="17911" y="18488"/>
                </a:lnTo>
                <a:lnTo>
                  <a:pt x="17766" y="18357"/>
                </a:lnTo>
                <a:lnTo>
                  <a:pt x="17620" y="18227"/>
                </a:lnTo>
                <a:lnTo>
                  <a:pt x="17474" y="18122"/>
                </a:lnTo>
                <a:lnTo>
                  <a:pt x="17377" y="18017"/>
                </a:lnTo>
                <a:lnTo>
                  <a:pt x="17329" y="17939"/>
                </a:lnTo>
                <a:lnTo>
                  <a:pt x="17232" y="17860"/>
                </a:lnTo>
                <a:lnTo>
                  <a:pt x="17183" y="17808"/>
                </a:lnTo>
                <a:lnTo>
                  <a:pt x="17134" y="17782"/>
                </a:lnTo>
                <a:lnTo>
                  <a:pt x="17134" y="17756"/>
                </a:lnTo>
                <a:lnTo>
                  <a:pt x="17134" y="17730"/>
                </a:lnTo>
                <a:lnTo>
                  <a:pt x="17134" y="17704"/>
                </a:lnTo>
                <a:lnTo>
                  <a:pt x="17183" y="17678"/>
                </a:lnTo>
                <a:lnTo>
                  <a:pt x="17232" y="17625"/>
                </a:lnTo>
                <a:lnTo>
                  <a:pt x="17329" y="17547"/>
                </a:lnTo>
                <a:lnTo>
                  <a:pt x="17426" y="17442"/>
                </a:lnTo>
                <a:lnTo>
                  <a:pt x="17523" y="17338"/>
                </a:lnTo>
                <a:lnTo>
                  <a:pt x="17668" y="17207"/>
                </a:lnTo>
                <a:lnTo>
                  <a:pt x="17814" y="17076"/>
                </a:lnTo>
                <a:lnTo>
                  <a:pt x="18008" y="16919"/>
                </a:lnTo>
                <a:lnTo>
                  <a:pt x="18154" y="16762"/>
                </a:lnTo>
                <a:lnTo>
                  <a:pt x="18396" y="16553"/>
                </a:lnTo>
                <a:lnTo>
                  <a:pt x="18591" y="16344"/>
                </a:lnTo>
                <a:lnTo>
                  <a:pt x="18833" y="16135"/>
                </a:lnTo>
                <a:lnTo>
                  <a:pt x="19076" y="15899"/>
                </a:lnTo>
                <a:lnTo>
                  <a:pt x="19367" y="15638"/>
                </a:lnTo>
                <a:lnTo>
                  <a:pt x="19610" y="15376"/>
                </a:lnTo>
                <a:lnTo>
                  <a:pt x="19901" y="15141"/>
                </a:lnTo>
                <a:lnTo>
                  <a:pt x="20144" y="14932"/>
                </a:lnTo>
                <a:lnTo>
                  <a:pt x="20338" y="14723"/>
                </a:lnTo>
                <a:lnTo>
                  <a:pt x="20532" y="14539"/>
                </a:lnTo>
                <a:lnTo>
                  <a:pt x="20726" y="14356"/>
                </a:lnTo>
                <a:lnTo>
                  <a:pt x="20872" y="14199"/>
                </a:lnTo>
                <a:lnTo>
                  <a:pt x="21066" y="14069"/>
                </a:lnTo>
                <a:lnTo>
                  <a:pt x="21163" y="13938"/>
                </a:lnTo>
                <a:lnTo>
                  <a:pt x="21309" y="13833"/>
                </a:lnTo>
                <a:lnTo>
                  <a:pt x="21406" y="13729"/>
                </a:lnTo>
                <a:lnTo>
                  <a:pt x="21455" y="13677"/>
                </a:lnTo>
                <a:lnTo>
                  <a:pt x="21503" y="13598"/>
                </a:lnTo>
                <a:lnTo>
                  <a:pt x="21552" y="13572"/>
                </a:lnTo>
                <a:lnTo>
                  <a:pt x="21600" y="13546"/>
                </a:lnTo>
                <a:lnTo>
                  <a:pt x="21600" y="13520"/>
                </a:lnTo>
                <a:lnTo>
                  <a:pt x="21552" y="13520"/>
                </a:lnTo>
                <a:lnTo>
                  <a:pt x="21503" y="13493"/>
                </a:lnTo>
                <a:lnTo>
                  <a:pt x="21455" y="13493"/>
                </a:lnTo>
                <a:lnTo>
                  <a:pt x="21357" y="13467"/>
                </a:lnTo>
                <a:lnTo>
                  <a:pt x="21260" y="13441"/>
                </a:lnTo>
                <a:lnTo>
                  <a:pt x="21163" y="13415"/>
                </a:lnTo>
                <a:lnTo>
                  <a:pt x="21066" y="13389"/>
                </a:lnTo>
                <a:lnTo>
                  <a:pt x="20921" y="13337"/>
                </a:lnTo>
                <a:lnTo>
                  <a:pt x="20775" y="13310"/>
                </a:lnTo>
                <a:lnTo>
                  <a:pt x="20629" y="13258"/>
                </a:lnTo>
                <a:lnTo>
                  <a:pt x="20435" y="13206"/>
                </a:lnTo>
                <a:lnTo>
                  <a:pt x="20290" y="13154"/>
                </a:lnTo>
                <a:lnTo>
                  <a:pt x="20095" y="13101"/>
                </a:lnTo>
                <a:lnTo>
                  <a:pt x="19853" y="13049"/>
                </a:lnTo>
                <a:lnTo>
                  <a:pt x="19659" y="12970"/>
                </a:lnTo>
                <a:lnTo>
                  <a:pt x="19416" y="12918"/>
                </a:lnTo>
                <a:lnTo>
                  <a:pt x="19222" y="12840"/>
                </a:lnTo>
                <a:lnTo>
                  <a:pt x="18979" y="12761"/>
                </a:lnTo>
                <a:lnTo>
                  <a:pt x="18785" y="12657"/>
                </a:lnTo>
                <a:lnTo>
                  <a:pt x="18542" y="12578"/>
                </a:lnTo>
                <a:lnTo>
                  <a:pt x="18348" y="12474"/>
                </a:lnTo>
                <a:lnTo>
                  <a:pt x="18154" y="12369"/>
                </a:lnTo>
                <a:lnTo>
                  <a:pt x="17911" y="12238"/>
                </a:lnTo>
                <a:lnTo>
                  <a:pt x="17717" y="12134"/>
                </a:lnTo>
                <a:lnTo>
                  <a:pt x="17474" y="12003"/>
                </a:lnTo>
                <a:lnTo>
                  <a:pt x="17280" y="11872"/>
                </a:lnTo>
                <a:lnTo>
                  <a:pt x="17086" y="11715"/>
                </a:lnTo>
                <a:lnTo>
                  <a:pt x="16843" y="11584"/>
                </a:lnTo>
                <a:lnTo>
                  <a:pt x="16649" y="11428"/>
                </a:lnTo>
                <a:lnTo>
                  <a:pt x="16455" y="11271"/>
                </a:lnTo>
                <a:lnTo>
                  <a:pt x="16212" y="11114"/>
                </a:lnTo>
                <a:lnTo>
                  <a:pt x="16067" y="10931"/>
                </a:lnTo>
                <a:lnTo>
                  <a:pt x="15872" y="10774"/>
                </a:lnTo>
                <a:lnTo>
                  <a:pt x="15678" y="10617"/>
                </a:lnTo>
                <a:lnTo>
                  <a:pt x="15533" y="10434"/>
                </a:lnTo>
                <a:lnTo>
                  <a:pt x="15387" y="10277"/>
                </a:lnTo>
                <a:lnTo>
                  <a:pt x="15242" y="10094"/>
                </a:lnTo>
                <a:lnTo>
                  <a:pt x="15144" y="9911"/>
                </a:lnTo>
                <a:lnTo>
                  <a:pt x="14999" y="9754"/>
                </a:lnTo>
                <a:lnTo>
                  <a:pt x="14902" y="9571"/>
                </a:lnTo>
                <a:lnTo>
                  <a:pt x="14805" y="9388"/>
                </a:lnTo>
                <a:lnTo>
                  <a:pt x="14756" y="9205"/>
                </a:lnTo>
                <a:lnTo>
                  <a:pt x="14659" y="9022"/>
                </a:lnTo>
                <a:lnTo>
                  <a:pt x="14610" y="8839"/>
                </a:lnTo>
                <a:lnTo>
                  <a:pt x="14562" y="8656"/>
                </a:lnTo>
                <a:lnTo>
                  <a:pt x="14513" y="8447"/>
                </a:lnTo>
                <a:lnTo>
                  <a:pt x="14513" y="8263"/>
                </a:lnTo>
                <a:lnTo>
                  <a:pt x="14465" y="8080"/>
                </a:lnTo>
                <a:lnTo>
                  <a:pt x="14465" y="7897"/>
                </a:lnTo>
                <a:lnTo>
                  <a:pt x="14465" y="7714"/>
                </a:lnTo>
                <a:lnTo>
                  <a:pt x="14465" y="7557"/>
                </a:lnTo>
                <a:lnTo>
                  <a:pt x="14513" y="7374"/>
                </a:lnTo>
                <a:lnTo>
                  <a:pt x="14513" y="7217"/>
                </a:lnTo>
                <a:lnTo>
                  <a:pt x="14562" y="7061"/>
                </a:lnTo>
                <a:lnTo>
                  <a:pt x="14610" y="6877"/>
                </a:lnTo>
                <a:lnTo>
                  <a:pt x="14659" y="6747"/>
                </a:lnTo>
                <a:lnTo>
                  <a:pt x="14708" y="6590"/>
                </a:lnTo>
                <a:lnTo>
                  <a:pt x="14805" y="6433"/>
                </a:lnTo>
                <a:lnTo>
                  <a:pt x="14853" y="6302"/>
                </a:lnTo>
                <a:lnTo>
                  <a:pt x="14950" y="6145"/>
                </a:lnTo>
                <a:lnTo>
                  <a:pt x="15047" y="6015"/>
                </a:lnTo>
                <a:lnTo>
                  <a:pt x="15144" y="5884"/>
                </a:lnTo>
                <a:lnTo>
                  <a:pt x="15242" y="5753"/>
                </a:lnTo>
                <a:lnTo>
                  <a:pt x="15338" y="5622"/>
                </a:lnTo>
                <a:lnTo>
                  <a:pt x="15436" y="5518"/>
                </a:lnTo>
                <a:lnTo>
                  <a:pt x="15484" y="5413"/>
                </a:lnTo>
                <a:lnTo>
                  <a:pt x="15581" y="5335"/>
                </a:lnTo>
                <a:lnTo>
                  <a:pt x="15630" y="5230"/>
                </a:lnTo>
                <a:lnTo>
                  <a:pt x="15727" y="5151"/>
                </a:lnTo>
                <a:lnTo>
                  <a:pt x="15775" y="5099"/>
                </a:lnTo>
                <a:lnTo>
                  <a:pt x="15824" y="5021"/>
                </a:lnTo>
                <a:lnTo>
                  <a:pt x="15872" y="4969"/>
                </a:lnTo>
                <a:lnTo>
                  <a:pt x="15872" y="4942"/>
                </a:lnTo>
                <a:lnTo>
                  <a:pt x="15921" y="4890"/>
                </a:lnTo>
                <a:lnTo>
                  <a:pt x="15921" y="4864"/>
                </a:lnTo>
                <a:lnTo>
                  <a:pt x="15970" y="4838"/>
                </a:lnTo>
                <a:lnTo>
                  <a:pt x="16018" y="4838"/>
                </a:lnTo>
                <a:lnTo>
                  <a:pt x="16067" y="4864"/>
                </a:lnTo>
                <a:lnTo>
                  <a:pt x="16115" y="4864"/>
                </a:lnTo>
                <a:lnTo>
                  <a:pt x="16212" y="4890"/>
                </a:lnTo>
                <a:lnTo>
                  <a:pt x="16309" y="4916"/>
                </a:lnTo>
                <a:lnTo>
                  <a:pt x="16358" y="4942"/>
                </a:lnTo>
                <a:lnTo>
                  <a:pt x="16504" y="4995"/>
                </a:lnTo>
                <a:lnTo>
                  <a:pt x="16600" y="5021"/>
                </a:lnTo>
                <a:lnTo>
                  <a:pt x="16746" y="5073"/>
                </a:lnTo>
                <a:lnTo>
                  <a:pt x="16892" y="5125"/>
                </a:lnTo>
                <a:lnTo>
                  <a:pt x="17037" y="5151"/>
                </a:lnTo>
                <a:lnTo>
                  <a:pt x="17232" y="5204"/>
                </a:lnTo>
                <a:lnTo>
                  <a:pt x="17426" y="5282"/>
                </a:lnTo>
                <a:lnTo>
                  <a:pt x="17620" y="5335"/>
                </a:lnTo>
                <a:lnTo>
                  <a:pt x="17814" y="5387"/>
                </a:lnTo>
                <a:lnTo>
                  <a:pt x="18008" y="5465"/>
                </a:lnTo>
                <a:lnTo>
                  <a:pt x="18154" y="5518"/>
                </a:lnTo>
                <a:lnTo>
                  <a:pt x="18348" y="5570"/>
                </a:lnTo>
                <a:lnTo>
                  <a:pt x="18494" y="5596"/>
                </a:lnTo>
                <a:lnTo>
                  <a:pt x="18639" y="5648"/>
                </a:lnTo>
                <a:lnTo>
                  <a:pt x="18736" y="5675"/>
                </a:lnTo>
                <a:lnTo>
                  <a:pt x="18833" y="5727"/>
                </a:lnTo>
                <a:lnTo>
                  <a:pt x="18931" y="5753"/>
                </a:lnTo>
                <a:lnTo>
                  <a:pt x="19028" y="5779"/>
                </a:lnTo>
                <a:lnTo>
                  <a:pt x="19076" y="5805"/>
                </a:lnTo>
                <a:lnTo>
                  <a:pt x="19173" y="5805"/>
                </a:lnTo>
                <a:lnTo>
                  <a:pt x="19222" y="5831"/>
                </a:lnTo>
                <a:lnTo>
                  <a:pt x="19270" y="5831"/>
                </a:lnTo>
                <a:lnTo>
                  <a:pt x="19222" y="5831"/>
                </a:lnTo>
                <a:lnTo>
                  <a:pt x="19222" y="5805"/>
                </a:lnTo>
                <a:lnTo>
                  <a:pt x="19125" y="5753"/>
                </a:lnTo>
                <a:lnTo>
                  <a:pt x="19076" y="5648"/>
                </a:lnTo>
                <a:lnTo>
                  <a:pt x="18979" y="5570"/>
                </a:lnTo>
                <a:lnTo>
                  <a:pt x="18833" y="5439"/>
                </a:lnTo>
                <a:lnTo>
                  <a:pt x="18688" y="5282"/>
                </a:lnTo>
                <a:lnTo>
                  <a:pt x="18494" y="5125"/>
                </a:lnTo>
                <a:lnTo>
                  <a:pt x="18299" y="4916"/>
                </a:lnTo>
                <a:lnTo>
                  <a:pt x="18057" y="4707"/>
                </a:lnTo>
                <a:lnTo>
                  <a:pt x="17814" y="4472"/>
                </a:lnTo>
                <a:lnTo>
                  <a:pt x="17523" y="4210"/>
                </a:lnTo>
                <a:lnTo>
                  <a:pt x="17232" y="3922"/>
                </a:lnTo>
                <a:lnTo>
                  <a:pt x="16892" y="3609"/>
                </a:lnTo>
                <a:lnTo>
                  <a:pt x="16552" y="3269"/>
                </a:lnTo>
                <a:cubicBezTo>
                  <a:pt x="16552" y="3269"/>
                  <a:pt x="16164" y="2929"/>
                  <a:pt x="16164" y="2929"/>
                </a:cubicBezTo>
                <a:close/>
                <a:moveTo>
                  <a:pt x="16164" y="2929"/>
                </a:moveTo>
              </a:path>
            </a:pathLst>
          </a:custGeom>
          <a:solidFill>
            <a:srgbClr val="FF6600"/>
          </a:solid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a:p>
        </p:txBody>
      </p:sp>
      <p:sp>
        <p:nvSpPr>
          <p:cNvPr id="8" name="Rectangle 7"/>
          <p:cNvSpPr>
            <a:spLocks/>
          </p:cNvSpPr>
          <p:nvPr/>
        </p:nvSpPr>
        <p:spPr bwMode="auto">
          <a:xfrm rot="20060530">
            <a:off x="2640915" y="1696687"/>
            <a:ext cx="363799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Discovery</a:t>
            </a:r>
          </a:p>
          <a:p>
            <a:r>
              <a:rPr lang="en-US" sz="2200" i="1" dirty="0" smtClean="0">
                <a:solidFill>
                  <a:srgbClr val="CCFFCC"/>
                </a:solidFill>
                <a:latin typeface="+mj-lt"/>
                <a:ea typeface="ＭＳ Ｐゴシック" charset="0"/>
                <a:cs typeface="Helvetica Neue Bold Condensed" charset="0"/>
              </a:rPr>
              <a:t>(material </a:t>
            </a:r>
            <a:r>
              <a:rPr lang="en-US" sz="2200" i="1" dirty="0">
                <a:solidFill>
                  <a:srgbClr val="CCFFCC"/>
                </a:solidFill>
                <a:latin typeface="+mj-lt"/>
                <a:ea typeface="ＭＳ Ｐゴシック" charset="0"/>
                <a:cs typeface="Helvetica Neue Bold Condensed" charset="0"/>
              </a:rPr>
              <a:t>simulation codes, leadership </a:t>
            </a:r>
            <a:r>
              <a:rPr lang="en-US" sz="2200" i="1" dirty="0" smtClean="0">
                <a:solidFill>
                  <a:srgbClr val="CCFFCC"/>
                </a:solidFill>
                <a:latin typeface="+mj-lt"/>
                <a:ea typeface="ＭＳ Ｐゴシック" charset="0"/>
                <a:cs typeface="Helvetica Neue Bold Condensed" charset="0"/>
              </a:rPr>
              <a:t>computing, …</a:t>
            </a:r>
            <a:r>
              <a:rPr lang="en-US" sz="2200" i="1" dirty="0">
                <a:solidFill>
                  <a:srgbClr val="CCFFCC"/>
                </a:solidFill>
                <a:latin typeface="+mj-lt"/>
                <a:ea typeface="ＭＳ Ｐゴシック" charset="0"/>
                <a:cs typeface="Helvetica Neue Bold Condensed" charset="0"/>
              </a:rPr>
              <a:t>)</a:t>
            </a:r>
          </a:p>
        </p:txBody>
      </p:sp>
      <p:sp>
        <p:nvSpPr>
          <p:cNvPr id="9" name="Rectangle 8"/>
          <p:cNvSpPr>
            <a:spLocks/>
          </p:cNvSpPr>
          <p:nvPr/>
        </p:nvSpPr>
        <p:spPr bwMode="auto">
          <a:xfrm rot="17670608">
            <a:off x="4803238" y="3494515"/>
            <a:ext cx="3718327"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Synthesis</a:t>
            </a:r>
          </a:p>
          <a:p>
            <a:r>
              <a:rPr lang="en-US" sz="2200" i="1" dirty="0" smtClean="0">
                <a:solidFill>
                  <a:srgbClr val="CCFFCC"/>
                </a:solidFill>
                <a:latin typeface="+mj-lt"/>
                <a:ea typeface="ＭＳ Ｐゴシック" charset="0"/>
                <a:cs typeface="Helvetica Neue Bold Condensed" charset="0"/>
              </a:rPr>
              <a:t>(</a:t>
            </a:r>
            <a:r>
              <a:rPr lang="en-US" sz="2200" i="1" dirty="0" err="1">
                <a:solidFill>
                  <a:srgbClr val="CCFFCC"/>
                </a:solidFill>
                <a:latin typeface="+mj-lt"/>
                <a:ea typeface="ＭＳ Ｐゴシック" charset="0"/>
                <a:cs typeface="Helvetica Neue Bold Condensed" charset="0"/>
              </a:rPr>
              <a:t>N</a:t>
            </a:r>
            <a:r>
              <a:rPr lang="en-US" sz="2200" i="1" dirty="0" err="1" smtClean="0">
                <a:solidFill>
                  <a:srgbClr val="CCFFCC"/>
                </a:solidFill>
                <a:latin typeface="+mj-lt"/>
                <a:ea typeface="ＭＳ Ｐゴシック" charset="0"/>
                <a:cs typeface="Helvetica Neue Bold Condensed" charset="0"/>
              </a:rPr>
              <a:t>anofab</a:t>
            </a:r>
            <a:r>
              <a:rPr lang="en-US" sz="2200" i="1" dirty="0" smtClean="0">
                <a:solidFill>
                  <a:srgbClr val="CCFFCC"/>
                </a:solidFill>
                <a:latin typeface="+mj-lt"/>
                <a:ea typeface="ＭＳ Ｐゴシック" charset="0"/>
                <a:cs typeface="Helvetica Neue Bold Condensed" charset="0"/>
              </a:rPr>
              <a:t>, </a:t>
            </a:r>
            <a:r>
              <a:rPr lang="en-US" sz="2200" i="1" dirty="0" err="1" smtClean="0">
                <a:solidFill>
                  <a:srgbClr val="CCFFCC"/>
                </a:solidFill>
                <a:latin typeface="+mj-lt"/>
                <a:ea typeface="ＭＳ Ｐゴシック" charset="0"/>
                <a:cs typeface="Helvetica Neue Bold Condensed" charset="0"/>
              </a:rPr>
              <a:t>Nanoscale</a:t>
            </a:r>
            <a:r>
              <a:rPr lang="en-US" sz="2200" i="1" dirty="0" smtClean="0">
                <a:solidFill>
                  <a:srgbClr val="CCFFCC"/>
                </a:solidFill>
                <a:latin typeface="+mj-lt"/>
                <a:ea typeface="ＭＳ Ｐゴシック" charset="0"/>
                <a:cs typeface="Helvetica Neue Bold Condensed" charset="0"/>
              </a:rPr>
              <a:t> Centers, …)</a:t>
            </a:r>
            <a:endParaRPr lang="en-US" sz="2200" i="1" dirty="0">
              <a:solidFill>
                <a:srgbClr val="CCFFCC"/>
              </a:solidFill>
              <a:latin typeface="+mj-lt"/>
              <a:ea typeface="ＭＳ Ｐゴシック" charset="0"/>
              <a:cs typeface="Helvetica Neue Bold Condensed" charset="0"/>
            </a:endParaRPr>
          </a:p>
        </p:txBody>
      </p:sp>
      <p:sp>
        <p:nvSpPr>
          <p:cNvPr id="10" name="Rectangle 9"/>
          <p:cNvSpPr>
            <a:spLocks/>
          </p:cNvSpPr>
          <p:nvPr/>
        </p:nvSpPr>
        <p:spPr bwMode="auto">
          <a:xfrm rot="1440916">
            <a:off x="2067083" y="4749078"/>
            <a:ext cx="3119633"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Characterization</a:t>
            </a:r>
          </a:p>
          <a:p>
            <a:r>
              <a:rPr lang="en-US" sz="2200" i="1" dirty="0" smtClean="0">
                <a:solidFill>
                  <a:srgbClr val="CCFFCC"/>
                </a:solidFill>
                <a:latin typeface="+mj-lt"/>
                <a:ea typeface="ＭＳ Ｐゴシック" charset="0"/>
                <a:cs typeface="Helvetica Neue Bold Condensed" charset="0"/>
              </a:rPr>
              <a:t>(Light Sources, electrons, photons, neutrons, …)</a:t>
            </a:r>
            <a:endParaRPr lang="en-US" sz="2200" i="1" dirty="0">
              <a:solidFill>
                <a:srgbClr val="CCFFCC"/>
              </a:solidFill>
              <a:latin typeface="+mj-lt"/>
              <a:ea typeface="ＭＳ Ｐゴシック" charset="0"/>
              <a:cs typeface="Helvetica Neue Bold Condensed" charset="0"/>
            </a:endParaRPr>
          </a:p>
        </p:txBody>
      </p:sp>
      <p:pic>
        <p:nvPicPr>
          <p:cNvPr id="39" name="Picture 3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605039" y="4484316"/>
            <a:ext cx="2538962" cy="2330911"/>
          </a:xfrm>
          <a:prstGeom prst="rect">
            <a:avLst/>
          </a:prstGeom>
        </p:spPr>
      </p:pic>
      <p:pic>
        <p:nvPicPr>
          <p:cNvPr id="44" name="Picture 43" descr="MatGen.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3617" y="2207420"/>
            <a:ext cx="1361832" cy="1091273"/>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462" y="868879"/>
            <a:ext cx="3417587" cy="1598184"/>
          </a:xfrm>
          <a:prstGeom prst="rect">
            <a:avLst/>
          </a:prstGeom>
        </p:spPr>
      </p:pic>
      <p:pic>
        <p:nvPicPr>
          <p:cNvPr id="2052" name="Picture 4" descr="http://crd.lbl.gov/assets/Images/News--Publications/News/2013/Big-Data-hits-Beamline/Deixis2013.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42926" y="4680354"/>
            <a:ext cx="1569760" cy="213487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ounded Rectangle 1"/>
          <p:cNvSpPr/>
          <p:nvPr/>
        </p:nvSpPr>
        <p:spPr>
          <a:xfrm>
            <a:off x="1170294" y="2998071"/>
            <a:ext cx="6704226" cy="1702981"/>
          </a:xfrm>
          <a:prstGeom prst="roundRect">
            <a:avLst/>
          </a:prstGeom>
          <a:gradFill>
            <a:gsLst>
              <a:gs pos="0">
                <a:srgbClr val="003399"/>
              </a:gs>
              <a:gs pos="100000">
                <a:srgbClr val="0070C0"/>
              </a:gs>
            </a:gsLst>
          </a:gra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sz="2800" b="1" dirty="0">
                <a:effectLst>
                  <a:outerShdw blurRad="50800" dist="76200" dir="2700000" algn="tl" rotWithShape="0">
                    <a:prstClr val="black">
                      <a:alpha val="40000"/>
                    </a:prstClr>
                  </a:outerShdw>
                </a:effectLst>
              </a:rPr>
              <a:t>Goal</a:t>
            </a:r>
            <a:r>
              <a:rPr lang="en-US" sz="2800" dirty="0"/>
              <a:t>: </a:t>
            </a:r>
            <a:r>
              <a:rPr lang="en-US" sz="2800" dirty="0">
                <a:solidFill>
                  <a:schemeClr val="accent3">
                    <a:lumMod val="20000"/>
                    <a:lumOff val="80000"/>
                  </a:schemeClr>
                </a:solidFill>
              </a:rPr>
              <a:t>Accelerate discovery of materials with improved properties for energy efficient </a:t>
            </a:r>
            <a:r>
              <a:rPr lang="en-US" sz="2800" dirty="0" smtClean="0">
                <a:solidFill>
                  <a:schemeClr val="accent3">
                    <a:lumMod val="20000"/>
                    <a:lumOff val="80000"/>
                  </a:schemeClr>
                </a:solidFill>
              </a:rPr>
              <a:t>electronics</a:t>
            </a:r>
            <a:r>
              <a:rPr lang="en-US" sz="2800" dirty="0">
                <a:solidFill>
                  <a:schemeClr val="accent3">
                    <a:lumMod val="20000"/>
                    <a:lumOff val="80000"/>
                  </a:schemeClr>
                </a:solidFill>
              </a:rPr>
              <a:t> </a:t>
            </a:r>
            <a:r>
              <a:rPr lang="en-US" sz="2800" dirty="0" smtClean="0">
                <a:solidFill>
                  <a:schemeClr val="accent3">
                    <a:lumMod val="20000"/>
                    <a:lumOff val="80000"/>
                  </a:schemeClr>
                </a:solidFill>
              </a:rPr>
              <a:t>by factor of 1000x.</a:t>
            </a:r>
          </a:p>
          <a:p>
            <a:endParaRPr lang="en-US" dirty="0"/>
          </a:p>
        </p:txBody>
      </p:sp>
      <p:sp>
        <p:nvSpPr>
          <p:cNvPr id="4" name="Title 3"/>
          <p:cNvSpPr>
            <a:spLocks noGrp="1"/>
          </p:cNvSpPr>
          <p:nvPr>
            <p:ph type="title"/>
          </p:nvPr>
        </p:nvSpPr>
        <p:spPr>
          <a:xfrm>
            <a:off x="1449704" y="89270"/>
            <a:ext cx="6424816" cy="822491"/>
          </a:xfrm>
        </p:spPr>
        <p:txBody>
          <a:bodyPr>
            <a:noAutofit/>
          </a:bodyPr>
          <a:lstStyle/>
          <a:p>
            <a:pPr>
              <a:lnSpc>
                <a:spcPct val="80000"/>
              </a:lnSpc>
            </a:pPr>
            <a:r>
              <a:rPr lang="en-US" b="1" dirty="0" smtClean="0">
                <a:ln>
                  <a:solidFill>
                    <a:sysClr val="windowText" lastClr="000000"/>
                  </a:solidFill>
                </a:ln>
              </a:rPr>
              <a:t>Advanced Materials</a:t>
            </a:r>
            <a:endParaRPr lang="en-US" b="1" dirty="0">
              <a:ln>
                <a:solidFill>
                  <a:sysClr val="windowText" lastClr="000000"/>
                </a:solidFill>
              </a:ln>
            </a:endParaRPr>
          </a:p>
        </p:txBody>
      </p:sp>
    </p:spTree>
    <p:extLst>
      <p:ext uri="{BB962C8B-B14F-4D97-AF65-F5344CB8AC3E}">
        <p14:creationId xmlns:p14="http://schemas.microsoft.com/office/powerpoint/2010/main" val="337149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30510" y="5184093"/>
            <a:ext cx="2404275" cy="1600335"/>
          </a:xfrm>
          <a:prstGeom prst="rect">
            <a:avLst/>
          </a:prstGeom>
        </p:spPr>
      </p:pic>
      <p:pic>
        <p:nvPicPr>
          <p:cNvPr id="20" name="Picture 19"/>
          <p:cNvPicPr>
            <a:picLocks noChangeAspect="1"/>
          </p:cNvPicPr>
          <p:nvPr/>
        </p:nvPicPr>
        <p:blipFill rotWithShape="1">
          <a:blip r:embed="rId3" cstate="print">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a:xfrm>
            <a:off x="311467" y="895277"/>
            <a:ext cx="2649448" cy="1488998"/>
          </a:xfrm>
          <a:prstGeom prst="rect">
            <a:avLst/>
          </a:prstGeom>
        </p:spPr>
      </p:pic>
      <p:sp>
        <p:nvSpPr>
          <p:cNvPr id="4" name="Title 3"/>
          <p:cNvSpPr>
            <a:spLocks noGrp="1"/>
          </p:cNvSpPr>
          <p:nvPr>
            <p:ph type="title"/>
          </p:nvPr>
        </p:nvSpPr>
        <p:spPr>
          <a:xfrm>
            <a:off x="-20242" y="0"/>
            <a:ext cx="9164242" cy="822491"/>
          </a:xfrm>
        </p:spPr>
        <p:txBody>
          <a:bodyPr>
            <a:noAutofit/>
          </a:bodyPr>
          <a:lstStyle/>
          <a:p>
            <a:pPr>
              <a:lnSpc>
                <a:spcPct val="80000"/>
              </a:lnSpc>
            </a:pPr>
            <a:r>
              <a:rPr lang="en-US" sz="3700" b="1" dirty="0"/>
              <a:t>Advanced Devices and </a:t>
            </a:r>
            <a:r>
              <a:rPr lang="en-US" sz="3700" b="1" dirty="0" smtClean="0"/>
              <a:t>Manufacturing</a:t>
            </a:r>
            <a:endParaRPr lang="en-US" sz="3700" b="1" dirty="0">
              <a:solidFill>
                <a:srgbClr val="0000FF"/>
              </a:solidFill>
            </a:endParaRPr>
          </a:p>
        </p:txBody>
      </p:sp>
      <p:sp>
        <p:nvSpPr>
          <p:cNvPr id="11" name="AutoShape 6"/>
          <p:cNvSpPr>
            <a:spLocks/>
          </p:cNvSpPr>
          <p:nvPr/>
        </p:nvSpPr>
        <p:spPr bwMode="auto">
          <a:xfrm rot="19454621">
            <a:off x="1624301" y="1487867"/>
            <a:ext cx="5662795" cy="2010614"/>
          </a:xfrm>
          <a:custGeom>
            <a:avLst/>
            <a:gdLst/>
            <a:ahLst/>
            <a:cxnLst/>
            <a:rect l="0" t="0" r="r" b="b"/>
            <a:pathLst>
              <a:path w="21600" h="21600">
                <a:moveTo>
                  <a:pt x="20137" y="16342"/>
                </a:moveTo>
                <a:lnTo>
                  <a:pt x="19951" y="16958"/>
                </a:lnTo>
                <a:lnTo>
                  <a:pt x="19788" y="17574"/>
                </a:lnTo>
                <a:lnTo>
                  <a:pt x="19626" y="18142"/>
                </a:lnTo>
                <a:lnTo>
                  <a:pt x="19486" y="18663"/>
                </a:lnTo>
                <a:lnTo>
                  <a:pt x="19347" y="19137"/>
                </a:lnTo>
                <a:lnTo>
                  <a:pt x="19231" y="19563"/>
                </a:lnTo>
                <a:lnTo>
                  <a:pt x="19115" y="19942"/>
                </a:lnTo>
                <a:lnTo>
                  <a:pt x="19022" y="20274"/>
                </a:lnTo>
                <a:lnTo>
                  <a:pt x="18929" y="20605"/>
                </a:lnTo>
                <a:lnTo>
                  <a:pt x="18859" y="20842"/>
                </a:lnTo>
                <a:lnTo>
                  <a:pt x="18813" y="21079"/>
                </a:lnTo>
                <a:lnTo>
                  <a:pt x="18743" y="21268"/>
                </a:lnTo>
                <a:lnTo>
                  <a:pt x="18720" y="21410"/>
                </a:lnTo>
                <a:lnTo>
                  <a:pt x="18674" y="21505"/>
                </a:lnTo>
                <a:lnTo>
                  <a:pt x="18674" y="21600"/>
                </a:lnTo>
                <a:lnTo>
                  <a:pt x="18650" y="21600"/>
                </a:lnTo>
                <a:lnTo>
                  <a:pt x="18604" y="21600"/>
                </a:lnTo>
                <a:lnTo>
                  <a:pt x="18557" y="21600"/>
                </a:lnTo>
                <a:lnTo>
                  <a:pt x="18465" y="21600"/>
                </a:lnTo>
                <a:lnTo>
                  <a:pt x="18372" y="21600"/>
                </a:lnTo>
                <a:lnTo>
                  <a:pt x="18232" y="21600"/>
                </a:lnTo>
                <a:lnTo>
                  <a:pt x="18093" y="21600"/>
                </a:lnTo>
                <a:lnTo>
                  <a:pt x="17907" y="21600"/>
                </a:lnTo>
                <a:lnTo>
                  <a:pt x="17721" y="21600"/>
                </a:lnTo>
                <a:lnTo>
                  <a:pt x="17489" y="21600"/>
                </a:lnTo>
                <a:lnTo>
                  <a:pt x="17234" y="21600"/>
                </a:lnTo>
                <a:lnTo>
                  <a:pt x="16978" y="21600"/>
                </a:lnTo>
                <a:lnTo>
                  <a:pt x="16676" y="21600"/>
                </a:lnTo>
                <a:lnTo>
                  <a:pt x="16374" y="21600"/>
                </a:lnTo>
                <a:lnTo>
                  <a:pt x="16026" y="21600"/>
                </a:lnTo>
                <a:lnTo>
                  <a:pt x="15654" y="21600"/>
                </a:lnTo>
                <a:lnTo>
                  <a:pt x="15306" y="21600"/>
                </a:lnTo>
                <a:lnTo>
                  <a:pt x="14957" y="21600"/>
                </a:lnTo>
                <a:lnTo>
                  <a:pt x="14656" y="21600"/>
                </a:lnTo>
                <a:lnTo>
                  <a:pt x="14354" y="21600"/>
                </a:lnTo>
                <a:lnTo>
                  <a:pt x="14075" y="21600"/>
                </a:lnTo>
                <a:lnTo>
                  <a:pt x="13843" y="21600"/>
                </a:lnTo>
                <a:lnTo>
                  <a:pt x="13610" y="21600"/>
                </a:lnTo>
                <a:lnTo>
                  <a:pt x="13425" y="21600"/>
                </a:lnTo>
                <a:lnTo>
                  <a:pt x="13239" y="21600"/>
                </a:lnTo>
                <a:lnTo>
                  <a:pt x="13076" y="21600"/>
                </a:lnTo>
                <a:lnTo>
                  <a:pt x="12960" y="21600"/>
                </a:lnTo>
                <a:lnTo>
                  <a:pt x="12844" y="21600"/>
                </a:lnTo>
                <a:lnTo>
                  <a:pt x="12774" y="21600"/>
                </a:lnTo>
                <a:lnTo>
                  <a:pt x="12704" y="21600"/>
                </a:lnTo>
                <a:lnTo>
                  <a:pt x="12681" y="21600"/>
                </a:lnTo>
                <a:lnTo>
                  <a:pt x="12658" y="21600"/>
                </a:lnTo>
                <a:lnTo>
                  <a:pt x="12681" y="21600"/>
                </a:lnTo>
                <a:lnTo>
                  <a:pt x="12704" y="21553"/>
                </a:lnTo>
                <a:lnTo>
                  <a:pt x="12751" y="21505"/>
                </a:lnTo>
                <a:lnTo>
                  <a:pt x="12774" y="21458"/>
                </a:lnTo>
                <a:lnTo>
                  <a:pt x="12821" y="21410"/>
                </a:lnTo>
                <a:lnTo>
                  <a:pt x="12867" y="21363"/>
                </a:lnTo>
                <a:lnTo>
                  <a:pt x="12914" y="21316"/>
                </a:lnTo>
                <a:lnTo>
                  <a:pt x="12983" y="21221"/>
                </a:lnTo>
                <a:lnTo>
                  <a:pt x="13053" y="21174"/>
                </a:lnTo>
                <a:lnTo>
                  <a:pt x="13123" y="21079"/>
                </a:lnTo>
                <a:lnTo>
                  <a:pt x="13192" y="20984"/>
                </a:lnTo>
                <a:lnTo>
                  <a:pt x="13285" y="20889"/>
                </a:lnTo>
                <a:lnTo>
                  <a:pt x="13355" y="20795"/>
                </a:lnTo>
                <a:lnTo>
                  <a:pt x="13471" y="20653"/>
                </a:lnTo>
                <a:lnTo>
                  <a:pt x="13564" y="20558"/>
                </a:lnTo>
                <a:lnTo>
                  <a:pt x="13657" y="20463"/>
                </a:lnTo>
                <a:lnTo>
                  <a:pt x="13726" y="20368"/>
                </a:lnTo>
                <a:lnTo>
                  <a:pt x="13819" y="20274"/>
                </a:lnTo>
                <a:lnTo>
                  <a:pt x="13889" y="20179"/>
                </a:lnTo>
                <a:lnTo>
                  <a:pt x="13935" y="20084"/>
                </a:lnTo>
                <a:lnTo>
                  <a:pt x="14005" y="20037"/>
                </a:lnTo>
                <a:lnTo>
                  <a:pt x="14052" y="19989"/>
                </a:lnTo>
                <a:lnTo>
                  <a:pt x="14098" y="19895"/>
                </a:lnTo>
                <a:lnTo>
                  <a:pt x="14145" y="19847"/>
                </a:lnTo>
                <a:lnTo>
                  <a:pt x="14168" y="19847"/>
                </a:lnTo>
                <a:lnTo>
                  <a:pt x="14214" y="19800"/>
                </a:lnTo>
                <a:lnTo>
                  <a:pt x="14237" y="19753"/>
                </a:lnTo>
                <a:lnTo>
                  <a:pt x="14261" y="19753"/>
                </a:lnTo>
                <a:lnTo>
                  <a:pt x="14261" y="19705"/>
                </a:lnTo>
                <a:lnTo>
                  <a:pt x="14237" y="19705"/>
                </a:lnTo>
                <a:lnTo>
                  <a:pt x="14237" y="19658"/>
                </a:lnTo>
                <a:lnTo>
                  <a:pt x="14214" y="19658"/>
                </a:lnTo>
                <a:lnTo>
                  <a:pt x="14191" y="19563"/>
                </a:lnTo>
                <a:lnTo>
                  <a:pt x="14168" y="19516"/>
                </a:lnTo>
                <a:lnTo>
                  <a:pt x="14145" y="19421"/>
                </a:lnTo>
                <a:lnTo>
                  <a:pt x="14121" y="19326"/>
                </a:lnTo>
                <a:lnTo>
                  <a:pt x="14075" y="19232"/>
                </a:lnTo>
                <a:lnTo>
                  <a:pt x="14028" y="19137"/>
                </a:lnTo>
                <a:lnTo>
                  <a:pt x="13982" y="18995"/>
                </a:lnTo>
                <a:lnTo>
                  <a:pt x="13935" y="18853"/>
                </a:lnTo>
                <a:lnTo>
                  <a:pt x="13889" y="18710"/>
                </a:lnTo>
                <a:lnTo>
                  <a:pt x="13819" y="18521"/>
                </a:lnTo>
                <a:lnTo>
                  <a:pt x="13773" y="18379"/>
                </a:lnTo>
                <a:lnTo>
                  <a:pt x="13703" y="18189"/>
                </a:lnTo>
                <a:lnTo>
                  <a:pt x="13634" y="18000"/>
                </a:lnTo>
                <a:lnTo>
                  <a:pt x="13564" y="17810"/>
                </a:lnTo>
                <a:lnTo>
                  <a:pt x="13471" y="17621"/>
                </a:lnTo>
                <a:lnTo>
                  <a:pt x="13378" y="17432"/>
                </a:lnTo>
                <a:lnTo>
                  <a:pt x="13308" y="17242"/>
                </a:lnTo>
                <a:lnTo>
                  <a:pt x="13215" y="17053"/>
                </a:lnTo>
                <a:lnTo>
                  <a:pt x="13099" y="16863"/>
                </a:lnTo>
                <a:lnTo>
                  <a:pt x="13007" y="16721"/>
                </a:lnTo>
                <a:lnTo>
                  <a:pt x="12890" y="16531"/>
                </a:lnTo>
                <a:lnTo>
                  <a:pt x="12774" y="16342"/>
                </a:lnTo>
                <a:lnTo>
                  <a:pt x="12658" y="16200"/>
                </a:lnTo>
                <a:lnTo>
                  <a:pt x="12542" y="16010"/>
                </a:lnTo>
                <a:lnTo>
                  <a:pt x="12426" y="15868"/>
                </a:lnTo>
                <a:lnTo>
                  <a:pt x="12286" y="15726"/>
                </a:lnTo>
                <a:lnTo>
                  <a:pt x="12147" y="15537"/>
                </a:lnTo>
                <a:lnTo>
                  <a:pt x="12008" y="15395"/>
                </a:lnTo>
                <a:lnTo>
                  <a:pt x="11868" y="15253"/>
                </a:lnTo>
                <a:lnTo>
                  <a:pt x="11729" y="15110"/>
                </a:lnTo>
                <a:lnTo>
                  <a:pt x="11590" y="14968"/>
                </a:lnTo>
                <a:lnTo>
                  <a:pt x="11427" y="14874"/>
                </a:lnTo>
                <a:lnTo>
                  <a:pt x="11288" y="14731"/>
                </a:lnTo>
                <a:lnTo>
                  <a:pt x="11125" y="14637"/>
                </a:lnTo>
                <a:lnTo>
                  <a:pt x="10963" y="14589"/>
                </a:lnTo>
                <a:lnTo>
                  <a:pt x="10823" y="14495"/>
                </a:lnTo>
                <a:lnTo>
                  <a:pt x="10661" y="14400"/>
                </a:lnTo>
                <a:lnTo>
                  <a:pt x="10498" y="14353"/>
                </a:lnTo>
                <a:lnTo>
                  <a:pt x="10336" y="14305"/>
                </a:lnTo>
                <a:lnTo>
                  <a:pt x="10173" y="14305"/>
                </a:lnTo>
                <a:lnTo>
                  <a:pt x="9987" y="14258"/>
                </a:lnTo>
                <a:lnTo>
                  <a:pt x="9825" y="14258"/>
                </a:lnTo>
                <a:lnTo>
                  <a:pt x="9662" y="14210"/>
                </a:lnTo>
                <a:lnTo>
                  <a:pt x="9476" y="14258"/>
                </a:lnTo>
                <a:lnTo>
                  <a:pt x="9314" y="14258"/>
                </a:lnTo>
                <a:lnTo>
                  <a:pt x="9128" y="14258"/>
                </a:lnTo>
                <a:lnTo>
                  <a:pt x="8965" y="14305"/>
                </a:lnTo>
                <a:lnTo>
                  <a:pt x="8803" y="14353"/>
                </a:lnTo>
                <a:lnTo>
                  <a:pt x="8640" y="14400"/>
                </a:lnTo>
                <a:lnTo>
                  <a:pt x="8501" y="14447"/>
                </a:lnTo>
                <a:lnTo>
                  <a:pt x="8338" y="14495"/>
                </a:lnTo>
                <a:lnTo>
                  <a:pt x="8199" y="14542"/>
                </a:lnTo>
                <a:lnTo>
                  <a:pt x="8059" y="14637"/>
                </a:lnTo>
                <a:lnTo>
                  <a:pt x="7920" y="14731"/>
                </a:lnTo>
                <a:lnTo>
                  <a:pt x="7781" y="14826"/>
                </a:lnTo>
                <a:lnTo>
                  <a:pt x="7665" y="14921"/>
                </a:lnTo>
                <a:lnTo>
                  <a:pt x="7525" y="15016"/>
                </a:lnTo>
                <a:lnTo>
                  <a:pt x="7409" y="15158"/>
                </a:lnTo>
                <a:lnTo>
                  <a:pt x="7293" y="15253"/>
                </a:lnTo>
                <a:lnTo>
                  <a:pt x="7177" y="15395"/>
                </a:lnTo>
                <a:lnTo>
                  <a:pt x="7061" y="15537"/>
                </a:lnTo>
                <a:lnTo>
                  <a:pt x="6968" y="15631"/>
                </a:lnTo>
                <a:lnTo>
                  <a:pt x="6875" y="15774"/>
                </a:lnTo>
                <a:lnTo>
                  <a:pt x="6782" y="15868"/>
                </a:lnTo>
                <a:lnTo>
                  <a:pt x="6712" y="15963"/>
                </a:lnTo>
                <a:lnTo>
                  <a:pt x="6643" y="16058"/>
                </a:lnTo>
                <a:lnTo>
                  <a:pt x="6573" y="16153"/>
                </a:lnTo>
                <a:lnTo>
                  <a:pt x="6503" y="16200"/>
                </a:lnTo>
                <a:lnTo>
                  <a:pt x="6457" y="16295"/>
                </a:lnTo>
                <a:lnTo>
                  <a:pt x="6410" y="16342"/>
                </a:lnTo>
                <a:lnTo>
                  <a:pt x="6387" y="16389"/>
                </a:lnTo>
                <a:lnTo>
                  <a:pt x="6341" y="16389"/>
                </a:lnTo>
                <a:lnTo>
                  <a:pt x="6317" y="16437"/>
                </a:lnTo>
                <a:lnTo>
                  <a:pt x="6294" y="16484"/>
                </a:lnTo>
                <a:lnTo>
                  <a:pt x="6271" y="16437"/>
                </a:lnTo>
                <a:lnTo>
                  <a:pt x="6248" y="16342"/>
                </a:lnTo>
                <a:lnTo>
                  <a:pt x="6225" y="16247"/>
                </a:lnTo>
                <a:lnTo>
                  <a:pt x="6201" y="16153"/>
                </a:lnTo>
                <a:lnTo>
                  <a:pt x="6155" y="15963"/>
                </a:lnTo>
                <a:lnTo>
                  <a:pt x="6085" y="15821"/>
                </a:lnTo>
                <a:lnTo>
                  <a:pt x="6039" y="15584"/>
                </a:lnTo>
                <a:lnTo>
                  <a:pt x="5969" y="15347"/>
                </a:lnTo>
                <a:lnTo>
                  <a:pt x="5899" y="15110"/>
                </a:lnTo>
                <a:lnTo>
                  <a:pt x="5806" y="14779"/>
                </a:lnTo>
                <a:lnTo>
                  <a:pt x="5714" y="14495"/>
                </a:lnTo>
                <a:lnTo>
                  <a:pt x="5621" y="14116"/>
                </a:lnTo>
                <a:lnTo>
                  <a:pt x="5505" y="13784"/>
                </a:lnTo>
                <a:lnTo>
                  <a:pt x="5412" y="13358"/>
                </a:lnTo>
                <a:lnTo>
                  <a:pt x="5272" y="12931"/>
                </a:lnTo>
                <a:lnTo>
                  <a:pt x="5156" y="12505"/>
                </a:lnTo>
                <a:lnTo>
                  <a:pt x="5040" y="12079"/>
                </a:lnTo>
                <a:lnTo>
                  <a:pt x="4924" y="11747"/>
                </a:lnTo>
                <a:lnTo>
                  <a:pt x="4831" y="11368"/>
                </a:lnTo>
                <a:lnTo>
                  <a:pt x="4738" y="11037"/>
                </a:lnTo>
                <a:lnTo>
                  <a:pt x="4668" y="10753"/>
                </a:lnTo>
                <a:lnTo>
                  <a:pt x="4599" y="10516"/>
                </a:lnTo>
                <a:lnTo>
                  <a:pt x="4529" y="10279"/>
                </a:lnTo>
                <a:lnTo>
                  <a:pt x="4459" y="10042"/>
                </a:lnTo>
                <a:lnTo>
                  <a:pt x="4413" y="9900"/>
                </a:lnTo>
                <a:lnTo>
                  <a:pt x="4366" y="9710"/>
                </a:lnTo>
                <a:lnTo>
                  <a:pt x="4320" y="9616"/>
                </a:lnTo>
                <a:lnTo>
                  <a:pt x="4297" y="9521"/>
                </a:lnTo>
                <a:lnTo>
                  <a:pt x="4274" y="9426"/>
                </a:lnTo>
                <a:lnTo>
                  <a:pt x="4274" y="9379"/>
                </a:lnTo>
                <a:lnTo>
                  <a:pt x="4250" y="9379"/>
                </a:lnTo>
                <a:lnTo>
                  <a:pt x="4227" y="9379"/>
                </a:lnTo>
                <a:lnTo>
                  <a:pt x="4204" y="9379"/>
                </a:lnTo>
                <a:lnTo>
                  <a:pt x="4134" y="9379"/>
                </a:lnTo>
                <a:lnTo>
                  <a:pt x="4065" y="9379"/>
                </a:lnTo>
                <a:lnTo>
                  <a:pt x="3972" y="9379"/>
                </a:lnTo>
                <a:lnTo>
                  <a:pt x="3855" y="9379"/>
                </a:lnTo>
                <a:lnTo>
                  <a:pt x="3739" y="9379"/>
                </a:lnTo>
                <a:lnTo>
                  <a:pt x="3600" y="9379"/>
                </a:lnTo>
                <a:lnTo>
                  <a:pt x="3437" y="9379"/>
                </a:lnTo>
                <a:lnTo>
                  <a:pt x="3252" y="9379"/>
                </a:lnTo>
                <a:lnTo>
                  <a:pt x="3066" y="9379"/>
                </a:lnTo>
                <a:lnTo>
                  <a:pt x="2857" y="9379"/>
                </a:lnTo>
                <a:lnTo>
                  <a:pt x="2648" y="9379"/>
                </a:lnTo>
                <a:lnTo>
                  <a:pt x="2392" y="9379"/>
                </a:lnTo>
                <a:lnTo>
                  <a:pt x="2137" y="9379"/>
                </a:lnTo>
                <a:lnTo>
                  <a:pt x="1881" y="9379"/>
                </a:lnTo>
                <a:lnTo>
                  <a:pt x="1649" y="9379"/>
                </a:lnTo>
                <a:lnTo>
                  <a:pt x="1417" y="9379"/>
                </a:lnTo>
                <a:lnTo>
                  <a:pt x="1208" y="9379"/>
                </a:lnTo>
                <a:lnTo>
                  <a:pt x="1022" y="9379"/>
                </a:lnTo>
                <a:lnTo>
                  <a:pt x="836" y="9379"/>
                </a:lnTo>
                <a:lnTo>
                  <a:pt x="673" y="9379"/>
                </a:lnTo>
                <a:lnTo>
                  <a:pt x="534" y="9379"/>
                </a:lnTo>
                <a:lnTo>
                  <a:pt x="418" y="9379"/>
                </a:lnTo>
                <a:lnTo>
                  <a:pt x="302" y="9379"/>
                </a:lnTo>
                <a:lnTo>
                  <a:pt x="209" y="9379"/>
                </a:lnTo>
                <a:lnTo>
                  <a:pt x="139" y="9379"/>
                </a:lnTo>
                <a:lnTo>
                  <a:pt x="93" y="9379"/>
                </a:lnTo>
                <a:lnTo>
                  <a:pt x="46" y="9379"/>
                </a:lnTo>
                <a:lnTo>
                  <a:pt x="23" y="9379"/>
                </a:lnTo>
                <a:lnTo>
                  <a:pt x="0" y="9379"/>
                </a:lnTo>
                <a:lnTo>
                  <a:pt x="23" y="9332"/>
                </a:lnTo>
                <a:lnTo>
                  <a:pt x="46" y="9284"/>
                </a:lnTo>
                <a:lnTo>
                  <a:pt x="93" y="9189"/>
                </a:lnTo>
                <a:lnTo>
                  <a:pt x="116" y="9142"/>
                </a:lnTo>
                <a:lnTo>
                  <a:pt x="163" y="9047"/>
                </a:lnTo>
                <a:lnTo>
                  <a:pt x="209" y="8953"/>
                </a:lnTo>
                <a:lnTo>
                  <a:pt x="255" y="8810"/>
                </a:lnTo>
                <a:lnTo>
                  <a:pt x="302" y="8668"/>
                </a:lnTo>
                <a:lnTo>
                  <a:pt x="372" y="8526"/>
                </a:lnTo>
                <a:lnTo>
                  <a:pt x="441" y="8384"/>
                </a:lnTo>
                <a:lnTo>
                  <a:pt x="511" y="8195"/>
                </a:lnTo>
                <a:lnTo>
                  <a:pt x="581" y="8005"/>
                </a:lnTo>
                <a:lnTo>
                  <a:pt x="673" y="7816"/>
                </a:lnTo>
                <a:lnTo>
                  <a:pt x="766" y="7579"/>
                </a:lnTo>
                <a:lnTo>
                  <a:pt x="859" y="7342"/>
                </a:lnTo>
                <a:lnTo>
                  <a:pt x="976" y="7105"/>
                </a:lnTo>
                <a:lnTo>
                  <a:pt x="1092" y="6868"/>
                </a:lnTo>
                <a:lnTo>
                  <a:pt x="1208" y="6632"/>
                </a:lnTo>
                <a:lnTo>
                  <a:pt x="1347" y="6395"/>
                </a:lnTo>
                <a:lnTo>
                  <a:pt x="1486" y="6158"/>
                </a:lnTo>
                <a:lnTo>
                  <a:pt x="1626" y="5921"/>
                </a:lnTo>
                <a:lnTo>
                  <a:pt x="1788" y="5684"/>
                </a:lnTo>
                <a:lnTo>
                  <a:pt x="1951" y="5400"/>
                </a:lnTo>
                <a:lnTo>
                  <a:pt x="2114" y="5163"/>
                </a:lnTo>
                <a:lnTo>
                  <a:pt x="2299" y="4879"/>
                </a:lnTo>
                <a:lnTo>
                  <a:pt x="2485" y="4642"/>
                </a:lnTo>
                <a:lnTo>
                  <a:pt x="2694" y="4358"/>
                </a:lnTo>
                <a:lnTo>
                  <a:pt x="2903" y="4074"/>
                </a:lnTo>
                <a:lnTo>
                  <a:pt x="3112" y="3790"/>
                </a:lnTo>
                <a:lnTo>
                  <a:pt x="3321" y="3505"/>
                </a:lnTo>
                <a:lnTo>
                  <a:pt x="3554" y="3221"/>
                </a:lnTo>
                <a:lnTo>
                  <a:pt x="3786" y="2984"/>
                </a:lnTo>
                <a:lnTo>
                  <a:pt x="4018" y="2700"/>
                </a:lnTo>
                <a:lnTo>
                  <a:pt x="4274" y="2463"/>
                </a:lnTo>
                <a:lnTo>
                  <a:pt x="4506" y="2226"/>
                </a:lnTo>
                <a:lnTo>
                  <a:pt x="4761" y="1990"/>
                </a:lnTo>
                <a:lnTo>
                  <a:pt x="5017" y="1800"/>
                </a:lnTo>
                <a:lnTo>
                  <a:pt x="5272" y="1610"/>
                </a:lnTo>
                <a:lnTo>
                  <a:pt x="5528" y="1421"/>
                </a:lnTo>
                <a:lnTo>
                  <a:pt x="5806" y="1232"/>
                </a:lnTo>
                <a:lnTo>
                  <a:pt x="6062" y="1042"/>
                </a:lnTo>
                <a:lnTo>
                  <a:pt x="6341" y="900"/>
                </a:lnTo>
                <a:lnTo>
                  <a:pt x="6619" y="758"/>
                </a:lnTo>
                <a:lnTo>
                  <a:pt x="6898" y="616"/>
                </a:lnTo>
                <a:lnTo>
                  <a:pt x="7200" y="474"/>
                </a:lnTo>
                <a:lnTo>
                  <a:pt x="7479" y="379"/>
                </a:lnTo>
                <a:lnTo>
                  <a:pt x="7781" y="237"/>
                </a:lnTo>
                <a:lnTo>
                  <a:pt x="8059" y="190"/>
                </a:lnTo>
                <a:lnTo>
                  <a:pt x="8361" y="95"/>
                </a:lnTo>
                <a:lnTo>
                  <a:pt x="8663" y="47"/>
                </a:lnTo>
                <a:lnTo>
                  <a:pt x="8965" y="0"/>
                </a:lnTo>
                <a:lnTo>
                  <a:pt x="9267" y="0"/>
                </a:lnTo>
                <a:lnTo>
                  <a:pt x="9546" y="0"/>
                </a:lnTo>
                <a:lnTo>
                  <a:pt x="9848" y="0"/>
                </a:lnTo>
                <a:lnTo>
                  <a:pt x="10150" y="0"/>
                </a:lnTo>
                <a:lnTo>
                  <a:pt x="10452" y="47"/>
                </a:lnTo>
                <a:lnTo>
                  <a:pt x="10754" y="142"/>
                </a:lnTo>
                <a:lnTo>
                  <a:pt x="11079" y="190"/>
                </a:lnTo>
                <a:lnTo>
                  <a:pt x="11381" y="284"/>
                </a:lnTo>
                <a:lnTo>
                  <a:pt x="11683" y="379"/>
                </a:lnTo>
                <a:lnTo>
                  <a:pt x="11985" y="521"/>
                </a:lnTo>
                <a:lnTo>
                  <a:pt x="12286" y="663"/>
                </a:lnTo>
                <a:lnTo>
                  <a:pt x="12588" y="805"/>
                </a:lnTo>
                <a:lnTo>
                  <a:pt x="12890" y="995"/>
                </a:lnTo>
                <a:lnTo>
                  <a:pt x="13192" y="1137"/>
                </a:lnTo>
                <a:lnTo>
                  <a:pt x="13494" y="1326"/>
                </a:lnTo>
                <a:lnTo>
                  <a:pt x="13773" y="1563"/>
                </a:lnTo>
                <a:lnTo>
                  <a:pt x="14052" y="1753"/>
                </a:lnTo>
                <a:lnTo>
                  <a:pt x="14330" y="1990"/>
                </a:lnTo>
                <a:lnTo>
                  <a:pt x="14609" y="2226"/>
                </a:lnTo>
                <a:lnTo>
                  <a:pt x="14864" y="2463"/>
                </a:lnTo>
                <a:lnTo>
                  <a:pt x="15120" y="2700"/>
                </a:lnTo>
                <a:lnTo>
                  <a:pt x="15375" y="2984"/>
                </a:lnTo>
                <a:lnTo>
                  <a:pt x="15631" y="3268"/>
                </a:lnTo>
                <a:lnTo>
                  <a:pt x="15886" y="3553"/>
                </a:lnTo>
                <a:lnTo>
                  <a:pt x="16119" y="3837"/>
                </a:lnTo>
                <a:lnTo>
                  <a:pt x="16351" y="4168"/>
                </a:lnTo>
                <a:lnTo>
                  <a:pt x="16583" y="4500"/>
                </a:lnTo>
                <a:lnTo>
                  <a:pt x="16815" y="4832"/>
                </a:lnTo>
                <a:lnTo>
                  <a:pt x="17024" y="5163"/>
                </a:lnTo>
                <a:lnTo>
                  <a:pt x="17234" y="5495"/>
                </a:lnTo>
                <a:lnTo>
                  <a:pt x="17443" y="5826"/>
                </a:lnTo>
                <a:lnTo>
                  <a:pt x="17652" y="6158"/>
                </a:lnTo>
                <a:lnTo>
                  <a:pt x="17837" y="6490"/>
                </a:lnTo>
                <a:lnTo>
                  <a:pt x="18023" y="6868"/>
                </a:lnTo>
                <a:lnTo>
                  <a:pt x="18186" y="7200"/>
                </a:lnTo>
                <a:lnTo>
                  <a:pt x="18372" y="7532"/>
                </a:lnTo>
                <a:lnTo>
                  <a:pt x="18511" y="7863"/>
                </a:lnTo>
                <a:lnTo>
                  <a:pt x="18674" y="8195"/>
                </a:lnTo>
                <a:lnTo>
                  <a:pt x="18836" y="8526"/>
                </a:lnTo>
                <a:lnTo>
                  <a:pt x="18975" y="8905"/>
                </a:lnTo>
                <a:lnTo>
                  <a:pt x="19092" y="9237"/>
                </a:lnTo>
                <a:lnTo>
                  <a:pt x="19231" y="9568"/>
                </a:lnTo>
                <a:lnTo>
                  <a:pt x="19347" y="9900"/>
                </a:lnTo>
                <a:lnTo>
                  <a:pt x="19463" y="10279"/>
                </a:lnTo>
                <a:lnTo>
                  <a:pt x="19556" y="10563"/>
                </a:lnTo>
                <a:lnTo>
                  <a:pt x="19649" y="10847"/>
                </a:lnTo>
                <a:lnTo>
                  <a:pt x="19742" y="11132"/>
                </a:lnTo>
                <a:lnTo>
                  <a:pt x="19835" y="11368"/>
                </a:lnTo>
                <a:lnTo>
                  <a:pt x="19905" y="11605"/>
                </a:lnTo>
                <a:lnTo>
                  <a:pt x="19974" y="11795"/>
                </a:lnTo>
                <a:lnTo>
                  <a:pt x="20044" y="11984"/>
                </a:lnTo>
                <a:lnTo>
                  <a:pt x="20090" y="12174"/>
                </a:lnTo>
                <a:lnTo>
                  <a:pt x="20137" y="12316"/>
                </a:lnTo>
                <a:lnTo>
                  <a:pt x="20183" y="12410"/>
                </a:lnTo>
                <a:lnTo>
                  <a:pt x="20206" y="12505"/>
                </a:lnTo>
                <a:lnTo>
                  <a:pt x="20230" y="12600"/>
                </a:lnTo>
                <a:lnTo>
                  <a:pt x="20253" y="12647"/>
                </a:lnTo>
                <a:lnTo>
                  <a:pt x="20276" y="12695"/>
                </a:lnTo>
                <a:lnTo>
                  <a:pt x="20299" y="12647"/>
                </a:lnTo>
                <a:lnTo>
                  <a:pt x="20323" y="12647"/>
                </a:lnTo>
                <a:lnTo>
                  <a:pt x="20346" y="12600"/>
                </a:lnTo>
                <a:lnTo>
                  <a:pt x="20369" y="12553"/>
                </a:lnTo>
                <a:lnTo>
                  <a:pt x="20392" y="12505"/>
                </a:lnTo>
                <a:lnTo>
                  <a:pt x="20439" y="12458"/>
                </a:lnTo>
                <a:lnTo>
                  <a:pt x="20485" y="12410"/>
                </a:lnTo>
                <a:lnTo>
                  <a:pt x="20532" y="12363"/>
                </a:lnTo>
                <a:lnTo>
                  <a:pt x="20578" y="12316"/>
                </a:lnTo>
                <a:lnTo>
                  <a:pt x="20648" y="12221"/>
                </a:lnTo>
                <a:lnTo>
                  <a:pt x="20717" y="12126"/>
                </a:lnTo>
                <a:lnTo>
                  <a:pt x="20787" y="12079"/>
                </a:lnTo>
                <a:lnTo>
                  <a:pt x="20857" y="11984"/>
                </a:lnTo>
                <a:lnTo>
                  <a:pt x="20927" y="11889"/>
                </a:lnTo>
                <a:lnTo>
                  <a:pt x="21019" y="11795"/>
                </a:lnTo>
                <a:lnTo>
                  <a:pt x="21089" y="11700"/>
                </a:lnTo>
                <a:lnTo>
                  <a:pt x="21159" y="11605"/>
                </a:lnTo>
                <a:lnTo>
                  <a:pt x="21228" y="11510"/>
                </a:lnTo>
                <a:lnTo>
                  <a:pt x="21275" y="11463"/>
                </a:lnTo>
                <a:lnTo>
                  <a:pt x="21345" y="11368"/>
                </a:lnTo>
                <a:lnTo>
                  <a:pt x="21391" y="11321"/>
                </a:lnTo>
                <a:lnTo>
                  <a:pt x="21437" y="11274"/>
                </a:lnTo>
                <a:lnTo>
                  <a:pt x="21461" y="11226"/>
                </a:lnTo>
                <a:lnTo>
                  <a:pt x="21507" y="11179"/>
                </a:lnTo>
                <a:lnTo>
                  <a:pt x="21530" y="11132"/>
                </a:lnTo>
                <a:lnTo>
                  <a:pt x="21554" y="11132"/>
                </a:lnTo>
                <a:lnTo>
                  <a:pt x="21577" y="11084"/>
                </a:lnTo>
                <a:lnTo>
                  <a:pt x="21600" y="11084"/>
                </a:lnTo>
                <a:lnTo>
                  <a:pt x="21600" y="11037"/>
                </a:lnTo>
                <a:lnTo>
                  <a:pt x="21600" y="11084"/>
                </a:lnTo>
                <a:lnTo>
                  <a:pt x="21577" y="11132"/>
                </a:lnTo>
                <a:lnTo>
                  <a:pt x="21554" y="11226"/>
                </a:lnTo>
                <a:lnTo>
                  <a:pt x="21507" y="11368"/>
                </a:lnTo>
                <a:lnTo>
                  <a:pt x="21461" y="11558"/>
                </a:lnTo>
                <a:lnTo>
                  <a:pt x="21391" y="11795"/>
                </a:lnTo>
                <a:lnTo>
                  <a:pt x="21321" y="12079"/>
                </a:lnTo>
                <a:lnTo>
                  <a:pt x="21228" y="12363"/>
                </a:lnTo>
                <a:lnTo>
                  <a:pt x="21135" y="12742"/>
                </a:lnTo>
                <a:lnTo>
                  <a:pt x="21019" y="13121"/>
                </a:lnTo>
                <a:lnTo>
                  <a:pt x="20903" y="13547"/>
                </a:lnTo>
                <a:lnTo>
                  <a:pt x="20764" y="14021"/>
                </a:lnTo>
                <a:lnTo>
                  <a:pt x="20624" y="14542"/>
                </a:lnTo>
                <a:lnTo>
                  <a:pt x="20462" y="15110"/>
                </a:lnTo>
                <a:lnTo>
                  <a:pt x="20299" y="15679"/>
                </a:lnTo>
                <a:cubicBezTo>
                  <a:pt x="20299" y="15679"/>
                  <a:pt x="20137" y="16342"/>
                  <a:pt x="20137" y="16342"/>
                </a:cubicBezTo>
                <a:close/>
                <a:moveTo>
                  <a:pt x="20137" y="16342"/>
                </a:moveTo>
              </a:path>
            </a:pathLst>
          </a:custGeom>
          <a:solidFill>
            <a:srgbClr val="5A1604"/>
          </a:solid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a:p>
        </p:txBody>
      </p:sp>
      <p:sp>
        <p:nvSpPr>
          <p:cNvPr id="12" name="AutoShape 7"/>
          <p:cNvSpPr>
            <a:spLocks/>
          </p:cNvSpPr>
          <p:nvPr/>
        </p:nvSpPr>
        <p:spPr bwMode="auto">
          <a:xfrm rot="19454621">
            <a:off x="4494982" y="2012142"/>
            <a:ext cx="4014177" cy="3516371"/>
          </a:xfrm>
          <a:custGeom>
            <a:avLst/>
            <a:gdLst/>
            <a:ahLst/>
            <a:cxnLst/>
            <a:rect l="0" t="0" r="r" b="b"/>
            <a:pathLst>
              <a:path w="21600" h="21600">
                <a:moveTo>
                  <a:pt x="4228" y="9404"/>
                </a:moveTo>
                <a:lnTo>
                  <a:pt x="4195" y="9431"/>
                </a:lnTo>
                <a:lnTo>
                  <a:pt x="4195" y="9458"/>
                </a:lnTo>
                <a:lnTo>
                  <a:pt x="4130" y="9513"/>
                </a:lnTo>
                <a:lnTo>
                  <a:pt x="4097" y="9594"/>
                </a:lnTo>
                <a:lnTo>
                  <a:pt x="3999" y="9702"/>
                </a:lnTo>
                <a:lnTo>
                  <a:pt x="3933" y="9838"/>
                </a:lnTo>
                <a:lnTo>
                  <a:pt x="3802" y="10001"/>
                </a:lnTo>
                <a:lnTo>
                  <a:pt x="3704" y="10163"/>
                </a:lnTo>
                <a:lnTo>
                  <a:pt x="3540" y="10380"/>
                </a:lnTo>
                <a:lnTo>
                  <a:pt x="3409" y="10597"/>
                </a:lnTo>
                <a:lnTo>
                  <a:pt x="3212" y="10841"/>
                </a:lnTo>
                <a:lnTo>
                  <a:pt x="3048" y="11112"/>
                </a:lnTo>
                <a:lnTo>
                  <a:pt x="2819" y="11410"/>
                </a:lnTo>
                <a:lnTo>
                  <a:pt x="2622" y="11735"/>
                </a:lnTo>
                <a:lnTo>
                  <a:pt x="2360" y="12087"/>
                </a:lnTo>
                <a:lnTo>
                  <a:pt x="2098" y="12467"/>
                </a:lnTo>
                <a:lnTo>
                  <a:pt x="1868" y="12819"/>
                </a:lnTo>
                <a:lnTo>
                  <a:pt x="1606" y="13171"/>
                </a:lnTo>
                <a:lnTo>
                  <a:pt x="1409" y="13497"/>
                </a:lnTo>
                <a:lnTo>
                  <a:pt x="1180" y="13795"/>
                </a:lnTo>
                <a:lnTo>
                  <a:pt x="1016" y="14066"/>
                </a:lnTo>
                <a:lnTo>
                  <a:pt x="819" y="14310"/>
                </a:lnTo>
                <a:lnTo>
                  <a:pt x="688" y="14527"/>
                </a:lnTo>
                <a:lnTo>
                  <a:pt x="525" y="14743"/>
                </a:lnTo>
                <a:lnTo>
                  <a:pt x="426" y="14906"/>
                </a:lnTo>
                <a:lnTo>
                  <a:pt x="295" y="15069"/>
                </a:lnTo>
                <a:lnTo>
                  <a:pt x="230" y="15204"/>
                </a:lnTo>
                <a:lnTo>
                  <a:pt x="131" y="15312"/>
                </a:lnTo>
                <a:lnTo>
                  <a:pt x="98" y="15394"/>
                </a:lnTo>
                <a:lnTo>
                  <a:pt x="33" y="15448"/>
                </a:lnTo>
                <a:lnTo>
                  <a:pt x="0" y="15502"/>
                </a:lnTo>
                <a:lnTo>
                  <a:pt x="33" y="15502"/>
                </a:lnTo>
                <a:lnTo>
                  <a:pt x="33" y="15556"/>
                </a:lnTo>
                <a:lnTo>
                  <a:pt x="98" y="15611"/>
                </a:lnTo>
                <a:lnTo>
                  <a:pt x="131" y="15692"/>
                </a:lnTo>
                <a:lnTo>
                  <a:pt x="230" y="15800"/>
                </a:lnTo>
                <a:lnTo>
                  <a:pt x="295" y="15936"/>
                </a:lnTo>
                <a:lnTo>
                  <a:pt x="426" y="16071"/>
                </a:lnTo>
                <a:lnTo>
                  <a:pt x="525" y="16261"/>
                </a:lnTo>
                <a:lnTo>
                  <a:pt x="688" y="16478"/>
                </a:lnTo>
                <a:lnTo>
                  <a:pt x="819" y="16695"/>
                </a:lnTo>
                <a:lnTo>
                  <a:pt x="1016" y="16938"/>
                </a:lnTo>
                <a:lnTo>
                  <a:pt x="1180" y="17210"/>
                </a:lnTo>
                <a:lnTo>
                  <a:pt x="1409" y="17508"/>
                </a:lnTo>
                <a:lnTo>
                  <a:pt x="1606" y="17833"/>
                </a:lnTo>
                <a:lnTo>
                  <a:pt x="1868" y="18185"/>
                </a:lnTo>
                <a:lnTo>
                  <a:pt x="2098" y="18538"/>
                </a:lnTo>
                <a:lnTo>
                  <a:pt x="2360" y="18917"/>
                </a:lnTo>
                <a:lnTo>
                  <a:pt x="2622" y="19269"/>
                </a:lnTo>
                <a:lnTo>
                  <a:pt x="2819" y="19595"/>
                </a:lnTo>
                <a:lnTo>
                  <a:pt x="3048" y="19893"/>
                </a:lnTo>
                <a:lnTo>
                  <a:pt x="3212" y="20164"/>
                </a:lnTo>
                <a:lnTo>
                  <a:pt x="3409" y="20407"/>
                </a:lnTo>
                <a:lnTo>
                  <a:pt x="3540" y="20624"/>
                </a:lnTo>
                <a:lnTo>
                  <a:pt x="3704" y="20841"/>
                </a:lnTo>
                <a:lnTo>
                  <a:pt x="3802" y="21004"/>
                </a:lnTo>
                <a:lnTo>
                  <a:pt x="3933" y="21166"/>
                </a:lnTo>
                <a:lnTo>
                  <a:pt x="3999" y="21302"/>
                </a:lnTo>
                <a:lnTo>
                  <a:pt x="4097" y="21410"/>
                </a:lnTo>
                <a:lnTo>
                  <a:pt x="4130" y="21492"/>
                </a:lnTo>
                <a:lnTo>
                  <a:pt x="4195" y="21546"/>
                </a:lnTo>
                <a:lnTo>
                  <a:pt x="4195" y="21573"/>
                </a:lnTo>
                <a:lnTo>
                  <a:pt x="4228" y="21600"/>
                </a:lnTo>
                <a:lnTo>
                  <a:pt x="4228" y="21573"/>
                </a:lnTo>
                <a:lnTo>
                  <a:pt x="4228" y="21546"/>
                </a:lnTo>
                <a:lnTo>
                  <a:pt x="4228" y="21492"/>
                </a:lnTo>
                <a:lnTo>
                  <a:pt x="4228" y="21465"/>
                </a:lnTo>
                <a:lnTo>
                  <a:pt x="4228" y="21410"/>
                </a:lnTo>
                <a:lnTo>
                  <a:pt x="4228" y="21356"/>
                </a:lnTo>
                <a:lnTo>
                  <a:pt x="4228" y="21302"/>
                </a:lnTo>
                <a:lnTo>
                  <a:pt x="4228" y="21221"/>
                </a:lnTo>
                <a:lnTo>
                  <a:pt x="4228" y="21139"/>
                </a:lnTo>
                <a:lnTo>
                  <a:pt x="4228" y="21058"/>
                </a:lnTo>
                <a:lnTo>
                  <a:pt x="4228" y="20950"/>
                </a:lnTo>
                <a:lnTo>
                  <a:pt x="4228" y="20868"/>
                </a:lnTo>
                <a:lnTo>
                  <a:pt x="4228" y="20760"/>
                </a:lnTo>
                <a:lnTo>
                  <a:pt x="4228" y="20624"/>
                </a:lnTo>
                <a:lnTo>
                  <a:pt x="4228" y="20516"/>
                </a:lnTo>
                <a:lnTo>
                  <a:pt x="4228" y="20407"/>
                </a:lnTo>
                <a:lnTo>
                  <a:pt x="4228" y="20299"/>
                </a:lnTo>
                <a:lnTo>
                  <a:pt x="4228" y="20218"/>
                </a:lnTo>
                <a:lnTo>
                  <a:pt x="4228" y="20137"/>
                </a:lnTo>
                <a:lnTo>
                  <a:pt x="4228" y="20055"/>
                </a:lnTo>
                <a:lnTo>
                  <a:pt x="4228" y="19974"/>
                </a:lnTo>
                <a:lnTo>
                  <a:pt x="4228" y="19920"/>
                </a:lnTo>
                <a:lnTo>
                  <a:pt x="4228" y="19865"/>
                </a:lnTo>
                <a:lnTo>
                  <a:pt x="4228" y="19811"/>
                </a:lnTo>
                <a:lnTo>
                  <a:pt x="4228" y="19757"/>
                </a:lnTo>
                <a:lnTo>
                  <a:pt x="4228" y="19730"/>
                </a:lnTo>
                <a:lnTo>
                  <a:pt x="4228" y="19703"/>
                </a:lnTo>
                <a:lnTo>
                  <a:pt x="4228" y="19676"/>
                </a:lnTo>
                <a:lnTo>
                  <a:pt x="4261" y="19676"/>
                </a:lnTo>
                <a:lnTo>
                  <a:pt x="4327" y="19676"/>
                </a:lnTo>
                <a:lnTo>
                  <a:pt x="4392" y="19676"/>
                </a:lnTo>
                <a:lnTo>
                  <a:pt x="4458" y="19676"/>
                </a:lnTo>
                <a:lnTo>
                  <a:pt x="4523" y="19676"/>
                </a:lnTo>
                <a:lnTo>
                  <a:pt x="4622" y="19649"/>
                </a:lnTo>
                <a:lnTo>
                  <a:pt x="4720" y="19649"/>
                </a:lnTo>
                <a:lnTo>
                  <a:pt x="4851" y="19649"/>
                </a:lnTo>
                <a:lnTo>
                  <a:pt x="4982" y="19649"/>
                </a:lnTo>
                <a:lnTo>
                  <a:pt x="5146" y="19649"/>
                </a:lnTo>
                <a:lnTo>
                  <a:pt x="5310" y="19649"/>
                </a:lnTo>
                <a:lnTo>
                  <a:pt x="5474" y="19622"/>
                </a:lnTo>
                <a:lnTo>
                  <a:pt x="5638" y="19622"/>
                </a:lnTo>
                <a:lnTo>
                  <a:pt x="5834" y="19622"/>
                </a:lnTo>
                <a:lnTo>
                  <a:pt x="6064" y="19622"/>
                </a:lnTo>
                <a:lnTo>
                  <a:pt x="6293" y="19595"/>
                </a:lnTo>
                <a:lnTo>
                  <a:pt x="6523" y="19567"/>
                </a:lnTo>
                <a:lnTo>
                  <a:pt x="6752" y="19540"/>
                </a:lnTo>
                <a:lnTo>
                  <a:pt x="7014" y="19513"/>
                </a:lnTo>
                <a:lnTo>
                  <a:pt x="7277" y="19459"/>
                </a:lnTo>
                <a:lnTo>
                  <a:pt x="7539" y="19405"/>
                </a:lnTo>
                <a:lnTo>
                  <a:pt x="7834" y="19351"/>
                </a:lnTo>
                <a:lnTo>
                  <a:pt x="8129" y="19296"/>
                </a:lnTo>
                <a:lnTo>
                  <a:pt x="8456" y="19215"/>
                </a:lnTo>
                <a:lnTo>
                  <a:pt x="8784" y="19134"/>
                </a:lnTo>
                <a:lnTo>
                  <a:pt x="9112" y="19052"/>
                </a:lnTo>
                <a:lnTo>
                  <a:pt x="9440" y="18971"/>
                </a:lnTo>
                <a:lnTo>
                  <a:pt x="9800" y="18863"/>
                </a:lnTo>
                <a:lnTo>
                  <a:pt x="10161" y="18781"/>
                </a:lnTo>
                <a:lnTo>
                  <a:pt x="10554" y="18673"/>
                </a:lnTo>
                <a:lnTo>
                  <a:pt x="10947" y="18538"/>
                </a:lnTo>
                <a:lnTo>
                  <a:pt x="11308" y="18402"/>
                </a:lnTo>
                <a:lnTo>
                  <a:pt x="11701" y="18267"/>
                </a:lnTo>
                <a:lnTo>
                  <a:pt x="12062" y="18131"/>
                </a:lnTo>
                <a:lnTo>
                  <a:pt x="12455" y="17968"/>
                </a:lnTo>
                <a:lnTo>
                  <a:pt x="12816" y="17806"/>
                </a:lnTo>
                <a:lnTo>
                  <a:pt x="13176" y="17616"/>
                </a:lnTo>
                <a:lnTo>
                  <a:pt x="13537" y="17426"/>
                </a:lnTo>
                <a:lnTo>
                  <a:pt x="13897" y="17237"/>
                </a:lnTo>
                <a:lnTo>
                  <a:pt x="14258" y="17020"/>
                </a:lnTo>
                <a:lnTo>
                  <a:pt x="14618" y="16803"/>
                </a:lnTo>
                <a:lnTo>
                  <a:pt x="14979" y="16586"/>
                </a:lnTo>
                <a:lnTo>
                  <a:pt x="15340" y="16342"/>
                </a:lnTo>
                <a:lnTo>
                  <a:pt x="15667" y="16098"/>
                </a:lnTo>
                <a:lnTo>
                  <a:pt x="16028" y="15827"/>
                </a:lnTo>
                <a:lnTo>
                  <a:pt x="16356" y="15583"/>
                </a:lnTo>
                <a:lnTo>
                  <a:pt x="16683" y="15285"/>
                </a:lnTo>
                <a:lnTo>
                  <a:pt x="17011" y="15014"/>
                </a:lnTo>
                <a:lnTo>
                  <a:pt x="17339" y="14716"/>
                </a:lnTo>
                <a:lnTo>
                  <a:pt x="17634" y="14445"/>
                </a:lnTo>
                <a:lnTo>
                  <a:pt x="17929" y="14147"/>
                </a:lnTo>
                <a:lnTo>
                  <a:pt x="18224" y="13822"/>
                </a:lnTo>
                <a:lnTo>
                  <a:pt x="18486" y="13524"/>
                </a:lnTo>
                <a:lnTo>
                  <a:pt x="18748" y="13199"/>
                </a:lnTo>
                <a:lnTo>
                  <a:pt x="18978" y="12900"/>
                </a:lnTo>
                <a:lnTo>
                  <a:pt x="19207" y="12575"/>
                </a:lnTo>
                <a:lnTo>
                  <a:pt x="19437" y="12223"/>
                </a:lnTo>
                <a:lnTo>
                  <a:pt x="19633" y="11898"/>
                </a:lnTo>
                <a:lnTo>
                  <a:pt x="19863" y="11545"/>
                </a:lnTo>
                <a:lnTo>
                  <a:pt x="20027" y="11220"/>
                </a:lnTo>
                <a:lnTo>
                  <a:pt x="20223" y="10841"/>
                </a:lnTo>
                <a:lnTo>
                  <a:pt x="20387" y="10488"/>
                </a:lnTo>
                <a:lnTo>
                  <a:pt x="20551" y="10136"/>
                </a:lnTo>
                <a:lnTo>
                  <a:pt x="20682" y="9784"/>
                </a:lnTo>
                <a:lnTo>
                  <a:pt x="20813" y="9431"/>
                </a:lnTo>
                <a:lnTo>
                  <a:pt x="20944" y="9079"/>
                </a:lnTo>
                <a:lnTo>
                  <a:pt x="21043" y="8754"/>
                </a:lnTo>
                <a:lnTo>
                  <a:pt x="21174" y="8402"/>
                </a:lnTo>
                <a:lnTo>
                  <a:pt x="21239" y="8076"/>
                </a:lnTo>
                <a:lnTo>
                  <a:pt x="21338" y="7751"/>
                </a:lnTo>
                <a:lnTo>
                  <a:pt x="21403" y="7399"/>
                </a:lnTo>
                <a:lnTo>
                  <a:pt x="21469" y="7101"/>
                </a:lnTo>
                <a:lnTo>
                  <a:pt x="21502" y="6775"/>
                </a:lnTo>
                <a:lnTo>
                  <a:pt x="21567" y="6450"/>
                </a:lnTo>
                <a:lnTo>
                  <a:pt x="21600" y="6152"/>
                </a:lnTo>
                <a:lnTo>
                  <a:pt x="21600" y="5854"/>
                </a:lnTo>
                <a:lnTo>
                  <a:pt x="21600" y="5556"/>
                </a:lnTo>
                <a:lnTo>
                  <a:pt x="21600" y="5258"/>
                </a:lnTo>
                <a:lnTo>
                  <a:pt x="21600" y="4960"/>
                </a:lnTo>
                <a:lnTo>
                  <a:pt x="21567" y="4661"/>
                </a:lnTo>
                <a:lnTo>
                  <a:pt x="21567" y="4391"/>
                </a:lnTo>
                <a:lnTo>
                  <a:pt x="21534" y="4119"/>
                </a:lnTo>
                <a:lnTo>
                  <a:pt x="21502" y="3875"/>
                </a:lnTo>
                <a:lnTo>
                  <a:pt x="21502" y="3605"/>
                </a:lnTo>
                <a:lnTo>
                  <a:pt x="21469" y="3361"/>
                </a:lnTo>
                <a:lnTo>
                  <a:pt x="21403" y="3117"/>
                </a:lnTo>
                <a:lnTo>
                  <a:pt x="21370" y="2900"/>
                </a:lnTo>
                <a:lnTo>
                  <a:pt x="21338" y="2656"/>
                </a:lnTo>
                <a:lnTo>
                  <a:pt x="21272" y="2439"/>
                </a:lnTo>
                <a:lnTo>
                  <a:pt x="21239" y="2222"/>
                </a:lnTo>
                <a:lnTo>
                  <a:pt x="21174" y="2033"/>
                </a:lnTo>
                <a:lnTo>
                  <a:pt x="21108" y="1816"/>
                </a:lnTo>
                <a:lnTo>
                  <a:pt x="21043" y="1626"/>
                </a:lnTo>
                <a:lnTo>
                  <a:pt x="20977" y="1464"/>
                </a:lnTo>
                <a:lnTo>
                  <a:pt x="20912" y="1274"/>
                </a:lnTo>
                <a:lnTo>
                  <a:pt x="20846" y="1111"/>
                </a:lnTo>
                <a:lnTo>
                  <a:pt x="20781" y="949"/>
                </a:lnTo>
                <a:lnTo>
                  <a:pt x="20748" y="813"/>
                </a:lnTo>
                <a:lnTo>
                  <a:pt x="20682" y="678"/>
                </a:lnTo>
                <a:lnTo>
                  <a:pt x="20649" y="569"/>
                </a:lnTo>
                <a:lnTo>
                  <a:pt x="20617" y="461"/>
                </a:lnTo>
                <a:lnTo>
                  <a:pt x="20584" y="379"/>
                </a:lnTo>
                <a:lnTo>
                  <a:pt x="20551" y="271"/>
                </a:lnTo>
                <a:lnTo>
                  <a:pt x="20518" y="217"/>
                </a:lnTo>
                <a:lnTo>
                  <a:pt x="20485" y="136"/>
                </a:lnTo>
                <a:lnTo>
                  <a:pt x="20453" y="108"/>
                </a:lnTo>
                <a:lnTo>
                  <a:pt x="20453" y="54"/>
                </a:lnTo>
                <a:lnTo>
                  <a:pt x="20453" y="27"/>
                </a:lnTo>
                <a:lnTo>
                  <a:pt x="20420" y="0"/>
                </a:lnTo>
                <a:lnTo>
                  <a:pt x="20420" y="27"/>
                </a:lnTo>
                <a:lnTo>
                  <a:pt x="20387" y="81"/>
                </a:lnTo>
                <a:lnTo>
                  <a:pt x="20354" y="136"/>
                </a:lnTo>
                <a:lnTo>
                  <a:pt x="20289" y="217"/>
                </a:lnTo>
                <a:lnTo>
                  <a:pt x="20223" y="298"/>
                </a:lnTo>
                <a:lnTo>
                  <a:pt x="20158" y="407"/>
                </a:lnTo>
                <a:lnTo>
                  <a:pt x="20059" y="515"/>
                </a:lnTo>
                <a:lnTo>
                  <a:pt x="19994" y="650"/>
                </a:lnTo>
                <a:lnTo>
                  <a:pt x="19863" y="813"/>
                </a:lnTo>
                <a:lnTo>
                  <a:pt x="19764" y="976"/>
                </a:lnTo>
                <a:lnTo>
                  <a:pt x="19633" y="1138"/>
                </a:lnTo>
                <a:lnTo>
                  <a:pt x="19502" y="1355"/>
                </a:lnTo>
                <a:lnTo>
                  <a:pt x="19338" y="1572"/>
                </a:lnTo>
                <a:lnTo>
                  <a:pt x="19175" y="1789"/>
                </a:lnTo>
                <a:lnTo>
                  <a:pt x="19011" y="2033"/>
                </a:lnTo>
                <a:lnTo>
                  <a:pt x="18847" y="2277"/>
                </a:lnTo>
                <a:lnTo>
                  <a:pt x="18683" y="2520"/>
                </a:lnTo>
                <a:lnTo>
                  <a:pt x="18519" y="2737"/>
                </a:lnTo>
                <a:lnTo>
                  <a:pt x="18388" y="2927"/>
                </a:lnTo>
                <a:lnTo>
                  <a:pt x="18257" y="3117"/>
                </a:lnTo>
                <a:lnTo>
                  <a:pt x="18126" y="3279"/>
                </a:lnTo>
                <a:lnTo>
                  <a:pt x="18027" y="3415"/>
                </a:lnTo>
                <a:lnTo>
                  <a:pt x="17929" y="3550"/>
                </a:lnTo>
                <a:lnTo>
                  <a:pt x="17863" y="3686"/>
                </a:lnTo>
                <a:lnTo>
                  <a:pt x="17765" y="3794"/>
                </a:lnTo>
                <a:lnTo>
                  <a:pt x="17732" y="3875"/>
                </a:lnTo>
                <a:lnTo>
                  <a:pt x="17667" y="3930"/>
                </a:lnTo>
                <a:lnTo>
                  <a:pt x="17634" y="4011"/>
                </a:lnTo>
                <a:lnTo>
                  <a:pt x="17601" y="4038"/>
                </a:lnTo>
                <a:lnTo>
                  <a:pt x="17568" y="4065"/>
                </a:lnTo>
                <a:lnTo>
                  <a:pt x="17536" y="4065"/>
                </a:lnTo>
                <a:lnTo>
                  <a:pt x="17470" y="4065"/>
                </a:lnTo>
                <a:lnTo>
                  <a:pt x="17405" y="4065"/>
                </a:lnTo>
                <a:lnTo>
                  <a:pt x="17306" y="4065"/>
                </a:lnTo>
                <a:lnTo>
                  <a:pt x="17175" y="4065"/>
                </a:lnTo>
                <a:lnTo>
                  <a:pt x="17011" y="4065"/>
                </a:lnTo>
                <a:lnTo>
                  <a:pt x="16847" y="4065"/>
                </a:lnTo>
                <a:lnTo>
                  <a:pt x="16651" y="4065"/>
                </a:lnTo>
                <a:lnTo>
                  <a:pt x="16421" y="4065"/>
                </a:lnTo>
                <a:lnTo>
                  <a:pt x="16192" y="4065"/>
                </a:lnTo>
                <a:lnTo>
                  <a:pt x="15929" y="4065"/>
                </a:lnTo>
                <a:lnTo>
                  <a:pt x="15635" y="4065"/>
                </a:lnTo>
                <a:lnTo>
                  <a:pt x="15340" y="4065"/>
                </a:lnTo>
                <a:lnTo>
                  <a:pt x="15012" y="4065"/>
                </a:lnTo>
                <a:lnTo>
                  <a:pt x="14651" y="4065"/>
                </a:lnTo>
                <a:lnTo>
                  <a:pt x="14291" y="4065"/>
                </a:lnTo>
                <a:lnTo>
                  <a:pt x="13963" y="4065"/>
                </a:lnTo>
                <a:lnTo>
                  <a:pt x="13668" y="4065"/>
                </a:lnTo>
                <a:lnTo>
                  <a:pt x="13373" y="4065"/>
                </a:lnTo>
                <a:lnTo>
                  <a:pt x="13111" y="4065"/>
                </a:lnTo>
                <a:lnTo>
                  <a:pt x="12881" y="4065"/>
                </a:lnTo>
                <a:lnTo>
                  <a:pt x="12652" y="4065"/>
                </a:lnTo>
                <a:lnTo>
                  <a:pt x="12455" y="4065"/>
                </a:lnTo>
                <a:lnTo>
                  <a:pt x="12291" y="4065"/>
                </a:lnTo>
                <a:lnTo>
                  <a:pt x="12160" y="4065"/>
                </a:lnTo>
                <a:lnTo>
                  <a:pt x="12029" y="4065"/>
                </a:lnTo>
                <a:lnTo>
                  <a:pt x="11931" y="4065"/>
                </a:lnTo>
                <a:lnTo>
                  <a:pt x="11832" y="4065"/>
                </a:lnTo>
                <a:lnTo>
                  <a:pt x="11767" y="4065"/>
                </a:lnTo>
                <a:lnTo>
                  <a:pt x="11734" y="4065"/>
                </a:lnTo>
                <a:lnTo>
                  <a:pt x="11734" y="4092"/>
                </a:lnTo>
                <a:lnTo>
                  <a:pt x="11734" y="4119"/>
                </a:lnTo>
                <a:lnTo>
                  <a:pt x="11734" y="4147"/>
                </a:lnTo>
                <a:lnTo>
                  <a:pt x="11734" y="4201"/>
                </a:lnTo>
                <a:lnTo>
                  <a:pt x="11767" y="4255"/>
                </a:lnTo>
                <a:lnTo>
                  <a:pt x="11767" y="4309"/>
                </a:lnTo>
                <a:lnTo>
                  <a:pt x="11767" y="4363"/>
                </a:lnTo>
                <a:lnTo>
                  <a:pt x="11767" y="4418"/>
                </a:lnTo>
                <a:lnTo>
                  <a:pt x="11767" y="4499"/>
                </a:lnTo>
                <a:lnTo>
                  <a:pt x="11800" y="4580"/>
                </a:lnTo>
                <a:lnTo>
                  <a:pt x="11800" y="4661"/>
                </a:lnTo>
                <a:lnTo>
                  <a:pt x="11800" y="4770"/>
                </a:lnTo>
                <a:lnTo>
                  <a:pt x="11832" y="4878"/>
                </a:lnTo>
                <a:lnTo>
                  <a:pt x="11832" y="4987"/>
                </a:lnTo>
                <a:lnTo>
                  <a:pt x="11832" y="5095"/>
                </a:lnTo>
                <a:lnTo>
                  <a:pt x="11832" y="5203"/>
                </a:lnTo>
                <a:lnTo>
                  <a:pt x="11832" y="5339"/>
                </a:lnTo>
                <a:lnTo>
                  <a:pt x="11832" y="5447"/>
                </a:lnTo>
                <a:lnTo>
                  <a:pt x="11832" y="5583"/>
                </a:lnTo>
                <a:lnTo>
                  <a:pt x="11832" y="5718"/>
                </a:lnTo>
                <a:lnTo>
                  <a:pt x="11800" y="5854"/>
                </a:lnTo>
                <a:lnTo>
                  <a:pt x="11767" y="5989"/>
                </a:lnTo>
                <a:lnTo>
                  <a:pt x="11734" y="6125"/>
                </a:lnTo>
                <a:lnTo>
                  <a:pt x="11701" y="6288"/>
                </a:lnTo>
                <a:lnTo>
                  <a:pt x="11669" y="6423"/>
                </a:lnTo>
                <a:lnTo>
                  <a:pt x="11636" y="6586"/>
                </a:lnTo>
                <a:lnTo>
                  <a:pt x="11603" y="6748"/>
                </a:lnTo>
                <a:lnTo>
                  <a:pt x="11538" y="6911"/>
                </a:lnTo>
                <a:lnTo>
                  <a:pt x="11472" y="7074"/>
                </a:lnTo>
                <a:lnTo>
                  <a:pt x="11406" y="7236"/>
                </a:lnTo>
                <a:lnTo>
                  <a:pt x="11341" y="7399"/>
                </a:lnTo>
                <a:lnTo>
                  <a:pt x="11275" y="7561"/>
                </a:lnTo>
                <a:lnTo>
                  <a:pt x="11210" y="7724"/>
                </a:lnTo>
                <a:lnTo>
                  <a:pt x="11144" y="7887"/>
                </a:lnTo>
                <a:lnTo>
                  <a:pt x="11046" y="8049"/>
                </a:lnTo>
                <a:lnTo>
                  <a:pt x="10947" y="8185"/>
                </a:lnTo>
                <a:lnTo>
                  <a:pt x="10882" y="8347"/>
                </a:lnTo>
                <a:lnTo>
                  <a:pt x="10784" y="8483"/>
                </a:lnTo>
                <a:lnTo>
                  <a:pt x="10653" y="8618"/>
                </a:lnTo>
                <a:lnTo>
                  <a:pt x="10554" y="8754"/>
                </a:lnTo>
                <a:lnTo>
                  <a:pt x="10456" y="8889"/>
                </a:lnTo>
                <a:lnTo>
                  <a:pt x="10325" y="9025"/>
                </a:lnTo>
                <a:lnTo>
                  <a:pt x="10226" y="9160"/>
                </a:lnTo>
                <a:lnTo>
                  <a:pt x="10095" y="9296"/>
                </a:lnTo>
                <a:lnTo>
                  <a:pt x="9964" y="9404"/>
                </a:lnTo>
                <a:lnTo>
                  <a:pt x="9833" y="9513"/>
                </a:lnTo>
                <a:lnTo>
                  <a:pt x="9702" y="9648"/>
                </a:lnTo>
                <a:lnTo>
                  <a:pt x="9571" y="9757"/>
                </a:lnTo>
                <a:lnTo>
                  <a:pt x="9440" y="9865"/>
                </a:lnTo>
                <a:lnTo>
                  <a:pt x="9276" y="9946"/>
                </a:lnTo>
                <a:lnTo>
                  <a:pt x="9145" y="10055"/>
                </a:lnTo>
                <a:lnTo>
                  <a:pt x="9014" y="10163"/>
                </a:lnTo>
                <a:lnTo>
                  <a:pt x="8850" y="10244"/>
                </a:lnTo>
                <a:lnTo>
                  <a:pt x="8719" y="10353"/>
                </a:lnTo>
                <a:lnTo>
                  <a:pt x="8555" y="10434"/>
                </a:lnTo>
                <a:lnTo>
                  <a:pt x="8391" y="10515"/>
                </a:lnTo>
                <a:lnTo>
                  <a:pt x="8260" y="10597"/>
                </a:lnTo>
                <a:lnTo>
                  <a:pt x="8096" y="10678"/>
                </a:lnTo>
                <a:lnTo>
                  <a:pt x="7932" y="10732"/>
                </a:lnTo>
                <a:lnTo>
                  <a:pt x="7768" y="10814"/>
                </a:lnTo>
                <a:lnTo>
                  <a:pt x="7604" y="10895"/>
                </a:lnTo>
                <a:lnTo>
                  <a:pt x="7440" y="10949"/>
                </a:lnTo>
                <a:lnTo>
                  <a:pt x="7277" y="11003"/>
                </a:lnTo>
                <a:lnTo>
                  <a:pt x="7113" y="11057"/>
                </a:lnTo>
                <a:lnTo>
                  <a:pt x="6949" y="11112"/>
                </a:lnTo>
                <a:lnTo>
                  <a:pt x="6818" y="11166"/>
                </a:lnTo>
                <a:lnTo>
                  <a:pt x="6654" y="11220"/>
                </a:lnTo>
                <a:lnTo>
                  <a:pt x="6490" y="11247"/>
                </a:lnTo>
                <a:lnTo>
                  <a:pt x="6359" y="11301"/>
                </a:lnTo>
                <a:lnTo>
                  <a:pt x="6228" y="11329"/>
                </a:lnTo>
                <a:lnTo>
                  <a:pt x="6064" y="11356"/>
                </a:lnTo>
                <a:lnTo>
                  <a:pt x="5933" y="11383"/>
                </a:lnTo>
                <a:lnTo>
                  <a:pt x="5801" y="11410"/>
                </a:lnTo>
                <a:lnTo>
                  <a:pt x="5670" y="11437"/>
                </a:lnTo>
                <a:lnTo>
                  <a:pt x="5539" y="11464"/>
                </a:lnTo>
                <a:lnTo>
                  <a:pt x="5408" y="11464"/>
                </a:lnTo>
                <a:lnTo>
                  <a:pt x="5277" y="11491"/>
                </a:lnTo>
                <a:lnTo>
                  <a:pt x="5179" y="11491"/>
                </a:lnTo>
                <a:lnTo>
                  <a:pt x="5048" y="11491"/>
                </a:lnTo>
                <a:lnTo>
                  <a:pt x="4949" y="11518"/>
                </a:lnTo>
                <a:lnTo>
                  <a:pt x="4851" y="11518"/>
                </a:lnTo>
                <a:lnTo>
                  <a:pt x="4753" y="11518"/>
                </a:lnTo>
                <a:lnTo>
                  <a:pt x="4654" y="11518"/>
                </a:lnTo>
                <a:lnTo>
                  <a:pt x="4589" y="11518"/>
                </a:lnTo>
                <a:lnTo>
                  <a:pt x="4523" y="11545"/>
                </a:lnTo>
                <a:lnTo>
                  <a:pt x="4458" y="11545"/>
                </a:lnTo>
                <a:lnTo>
                  <a:pt x="4392" y="11545"/>
                </a:lnTo>
                <a:lnTo>
                  <a:pt x="4359" y="11545"/>
                </a:lnTo>
                <a:lnTo>
                  <a:pt x="4327" y="11545"/>
                </a:lnTo>
                <a:lnTo>
                  <a:pt x="4294" y="11545"/>
                </a:lnTo>
                <a:lnTo>
                  <a:pt x="4261" y="11545"/>
                </a:lnTo>
                <a:lnTo>
                  <a:pt x="4228" y="11545"/>
                </a:lnTo>
                <a:lnTo>
                  <a:pt x="4228" y="11518"/>
                </a:lnTo>
                <a:lnTo>
                  <a:pt x="4228" y="11491"/>
                </a:lnTo>
                <a:lnTo>
                  <a:pt x="4228" y="11437"/>
                </a:lnTo>
                <a:lnTo>
                  <a:pt x="4228" y="11410"/>
                </a:lnTo>
                <a:lnTo>
                  <a:pt x="4228" y="11356"/>
                </a:lnTo>
                <a:lnTo>
                  <a:pt x="4228" y="11274"/>
                </a:lnTo>
                <a:lnTo>
                  <a:pt x="4228" y="11220"/>
                </a:lnTo>
                <a:lnTo>
                  <a:pt x="4228" y="11139"/>
                </a:lnTo>
                <a:lnTo>
                  <a:pt x="4228" y="11057"/>
                </a:lnTo>
                <a:lnTo>
                  <a:pt x="4228" y="10949"/>
                </a:lnTo>
                <a:lnTo>
                  <a:pt x="4228" y="10841"/>
                </a:lnTo>
                <a:lnTo>
                  <a:pt x="4228" y="10732"/>
                </a:lnTo>
                <a:lnTo>
                  <a:pt x="4228" y="10624"/>
                </a:lnTo>
                <a:lnTo>
                  <a:pt x="4228" y="10488"/>
                </a:lnTo>
                <a:lnTo>
                  <a:pt x="4228" y="10353"/>
                </a:lnTo>
                <a:lnTo>
                  <a:pt x="4228" y="10217"/>
                </a:lnTo>
                <a:lnTo>
                  <a:pt x="4228" y="10109"/>
                </a:lnTo>
                <a:lnTo>
                  <a:pt x="4228" y="10001"/>
                </a:lnTo>
                <a:lnTo>
                  <a:pt x="4228" y="9919"/>
                </a:lnTo>
                <a:lnTo>
                  <a:pt x="4228" y="9838"/>
                </a:lnTo>
                <a:lnTo>
                  <a:pt x="4228" y="9757"/>
                </a:lnTo>
                <a:lnTo>
                  <a:pt x="4228" y="9675"/>
                </a:lnTo>
                <a:lnTo>
                  <a:pt x="4228" y="9621"/>
                </a:lnTo>
                <a:lnTo>
                  <a:pt x="4228" y="9567"/>
                </a:lnTo>
                <a:lnTo>
                  <a:pt x="4228" y="9513"/>
                </a:lnTo>
                <a:lnTo>
                  <a:pt x="4228" y="9486"/>
                </a:lnTo>
                <a:lnTo>
                  <a:pt x="4228" y="9458"/>
                </a:lnTo>
                <a:lnTo>
                  <a:pt x="4228" y="9431"/>
                </a:lnTo>
                <a:cubicBezTo>
                  <a:pt x="4228" y="9431"/>
                  <a:pt x="4228" y="9404"/>
                  <a:pt x="4228" y="9404"/>
                </a:cubicBezTo>
                <a:close/>
                <a:moveTo>
                  <a:pt x="4228" y="9404"/>
                </a:moveTo>
              </a:path>
            </a:pathLst>
          </a:custGeom>
          <a:solidFill>
            <a:srgbClr val="A1A169"/>
          </a:solid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2200"/>
          </a:p>
        </p:txBody>
      </p:sp>
      <p:sp>
        <p:nvSpPr>
          <p:cNvPr id="13" name="AutoShape 8"/>
          <p:cNvSpPr>
            <a:spLocks/>
          </p:cNvSpPr>
          <p:nvPr/>
        </p:nvSpPr>
        <p:spPr bwMode="auto">
          <a:xfrm rot="19454621">
            <a:off x="2406348" y="3435452"/>
            <a:ext cx="2715371" cy="3644788"/>
          </a:xfrm>
          <a:custGeom>
            <a:avLst/>
            <a:gdLst/>
            <a:ahLst/>
            <a:cxnLst/>
            <a:rect l="0" t="0" r="r" b="b"/>
            <a:pathLst>
              <a:path w="21600" h="21600">
                <a:moveTo>
                  <a:pt x="16164" y="2929"/>
                </a:moveTo>
                <a:lnTo>
                  <a:pt x="15775" y="2563"/>
                </a:lnTo>
                <a:lnTo>
                  <a:pt x="15436" y="2249"/>
                </a:lnTo>
                <a:lnTo>
                  <a:pt x="15144" y="1935"/>
                </a:lnTo>
                <a:lnTo>
                  <a:pt x="14805" y="1647"/>
                </a:lnTo>
                <a:lnTo>
                  <a:pt x="14562" y="1386"/>
                </a:lnTo>
                <a:lnTo>
                  <a:pt x="14271" y="1151"/>
                </a:lnTo>
                <a:lnTo>
                  <a:pt x="14076" y="915"/>
                </a:lnTo>
                <a:lnTo>
                  <a:pt x="13882" y="732"/>
                </a:lnTo>
                <a:lnTo>
                  <a:pt x="13688" y="549"/>
                </a:lnTo>
                <a:lnTo>
                  <a:pt x="13543" y="418"/>
                </a:lnTo>
                <a:lnTo>
                  <a:pt x="13397" y="288"/>
                </a:lnTo>
                <a:lnTo>
                  <a:pt x="13300" y="183"/>
                </a:lnTo>
                <a:lnTo>
                  <a:pt x="13203" y="105"/>
                </a:lnTo>
                <a:lnTo>
                  <a:pt x="13154" y="52"/>
                </a:lnTo>
                <a:lnTo>
                  <a:pt x="13106" y="0"/>
                </a:lnTo>
                <a:lnTo>
                  <a:pt x="13057" y="0"/>
                </a:lnTo>
                <a:lnTo>
                  <a:pt x="13009" y="0"/>
                </a:lnTo>
                <a:lnTo>
                  <a:pt x="12863" y="0"/>
                </a:lnTo>
                <a:lnTo>
                  <a:pt x="12717" y="0"/>
                </a:lnTo>
                <a:lnTo>
                  <a:pt x="12475" y="0"/>
                </a:lnTo>
                <a:lnTo>
                  <a:pt x="12183" y="0"/>
                </a:lnTo>
                <a:lnTo>
                  <a:pt x="11892" y="0"/>
                </a:lnTo>
                <a:lnTo>
                  <a:pt x="11504" y="0"/>
                </a:lnTo>
                <a:lnTo>
                  <a:pt x="11115" y="0"/>
                </a:lnTo>
                <a:lnTo>
                  <a:pt x="10630" y="0"/>
                </a:lnTo>
                <a:lnTo>
                  <a:pt x="10145" y="0"/>
                </a:lnTo>
                <a:lnTo>
                  <a:pt x="9562" y="0"/>
                </a:lnTo>
                <a:lnTo>
                  <a:pt x="8931" y="0"/>
                </a:lnTo>
                <a:lnTo>
                  <a:pt x="8300" y="0"/>
                </a:lnTo>
                <a:lnTo>
                  <a:pt x="7572" y="0"/>
                </a:lnTo>
                <a:lnTo>
                  <a:pt x="6796" y="0"/>
                </a:lnTo>
                <a:lnTo>
                  <a:pt x="6067" y="0"/>
                </a:lnTo>
                <a:lnTo>
                  <a:pt x="5339" y="0"/>
                </a:lnTo>
                <a:lnTo>
                  <a:pt x="4708" y="0"/>
                </a:lnTo>
                <a:lnTo>
                  <a:pt x="4077" y="0"/>
                </a:lnTo>
                <a:lnTo>
                  <a:pt x="3495" y="0"/>
                </a:lnTo>
                <a:lnTo>
                  <a:pt x="3010" y="0"/>
                </a:lnTo>
                <a:lnTo>
                  <a:pt x="2524" y="0"/>
                </a:lnTo>
                <a:lnTo>
                  <a:pt x="2136" y="0"/>
                </a:lnTo>
                <a:lnTo>
                  <a:pt x="1747" y="0"/>
                </a:lnTo>
                <a:lnTo>
                  <a:pt x="1408" y="0"/>
                </a:lnTo>
                <a:lnTo>
                  <a:pt x="1165" y="0"/>
                </a:lnTo>
                <a:lnTo>
                  <a:pt x="922" y="0"/>
                </a:lnTo>
                <a:lnTo>
                  <a:pt x="777" y="0"/>
                </a:lnTo>
                <a:lnTo>
                  <a:pt x="631" y="0"/>
                </a:lnTo>
                <a:lnTo>
                  <a:pt x="583" y="0"/>
                </a:lnTo>
                <a:lnTo>
                  <a:pt x="534" y="0"/>
                </a:lnTo>
                <a:lnTo>
                  <a:pt x="583" y="0"/>
                </a:lnTo>
                <a:lnTo>
                  <a:pt x="583" y="26"/>
                </a:lnTo>
                <a:lnTo>
                  <a:pt x="631" y="26"/>
                </a:lnTo>
                <a:lnTo>
                  <a:pt x="679" y="52"/>
                </a:lnTo>
                <a:lnTo>
                  <a:pt x="728" y="52"/>
                </a:lnTo>
                <a:lnTo>
                  <a:pt x="825" y="78"/>
                </a:lnTo>
                <a:lnTo>
                  <a:pt x="922" y="105"/>
                </a:lnTo>
                <a:lnTo>
                  <a:pt x="1019" y="157"/>
                </a:lnTo>
                <a:lnTo>
                  <a:pt x="1116" y="183"/>
                </a:lnTo>
                <a:lnTo>
                  <a:pt x="1213" y="209"/>
                </a:lnTo>
                <a:lnTo>
                  <a:pt x="1359" y="261"/>
                </a:lnTo>
                <a:lnTo>
                  <a:pt x="1505" y="288"/>
                </a:lnTo>
                <a:lnTo>
                  <a:pt x="1650" y="340"/>
                </a:lnTo>
                <a:lnTo>
                  <a:pt x="1796" y="392"/>
                </a:lnTo>
                <a:lnTo>
                  <a:pt x="1990" y="445"/>
                </a:lnTo>
                <a:lnTo>
                  <a:pt x="2184" y="497"/>
                </a:lnTo>
                <a:lnTo>
                  <a:pt x="2330" y="549"/>
                </a:lnTo>
                <a:lnTo>
                  <a:pt x="2475" y="601"/>
                </a:lnTo>
                <a:lnTo>
                  <a:pt x="2621" y="654"/>
                </a:lnTo>
                <a:lnTo>
                  <a:pt x="2767" y="706"/>
                </a:lnTo>
                <a:lnTo>
                  <a:pt x="2864" y="732"/>
                </a:lnTo>
                <a:lnTo>
                  <a:pt x="2961" y="758"/>
                </a:lnTo>
                <a:lnTo>
                  <a:pt x="3058" y="784"/>
                </a:lnTo>
                <a:lnTo>
                  <a:pt x="3155" y="811"/>
                </a:lnTo>
                <a:lnTo>
                  <a:pt x="3252" y="837"/>
                </a:lnTo>
                <a:lnTo>
                  <a:pt x="3301" y="863"/>
                </a:lnTo>
                <a:lnTo>
                  <a:pt x="3349" y="889"/>
                </a:lnTo>
                <a:lnTo>
                  <a:pt x="3398" y="889"/>
                </a:lnTo>
                <a:lnTo>
                  <a:pt x="3446" y="915"/>
                </a:lnTo>
                <a:lnTo>
                  <a:pt x="3398" y="941"/>
                </a:lnTo>
                <a:lnTo>
                  <a:pt x="3398" y="968"/>
                </a:lnTo>
                <a:lnTo>
                  <a:pt x="3349" y="1020"/>
                </a:lnTo>
                <a:lnTo>
                  <a:pt x="3301" y="1072"/>
                </a:lnTo>
                <a:lnTo>
                  <a:pt x="3204" y="1151"/>
                </a:lnTo>
                <a:lnTo>
                  <a:pt x="3155" y="1229"/>
                </a:lnTo>
                <a:lnTo>
                  <a:pt x="3058" y="1334"/>
                </a:lnTo>
                <a:lnTo>
                  <a:pt x="2961" y="1438"/>
                </a:lnTo>
                <a:lnTo>
                  <a:pt x="2864" y="1569"/>
                </a:lnTo>
                <a:lnTo>
                  <a:pt x="2718" y="1700"/>
                </a:lnTo>
                <a:lnTo>
                  <a:pt x="2621" y="1831"/>
                </a:lnTo>
                <a:lnTo>
                  <a:pt x="2475" y="2014"/>
                </a:lnTo>
                <a:lnTo>
                  <a:pt x="2330" y="2170"/>
                </a:lnTo>
                <a:lnTo>
                  <a:pt x="2136" y="2380"/>
                </a:lnTo>
                <a:lnTo>
                  <a:pt x="1990" y="2563"/>
                </a:lnTo>
                <a:lnTo>
                  <a:pt x="1796" y="2772"/>
                </a:lnTo>
                <a:lnTo>
                  <a:pt x="1602" y="3007"/>
                </a:lnTo>
                <a:lnTo>
                  <a:pt x="1456" y="3243"/>
                </a:lnTo>
                <a:lnTo>
                  <a:pt x="1311" y="3478"/>
                </a:lnTo>
                <a:lnTo>
                  <a:pt x="1165" y="3740"/>
                </a:lnTo>
                <a:lnTo>
                  <a:pt x="1019" y="4001"/>
                </a:lnTo>
                <a:lnTo>
                  <a:pt x="874" y="4289"/>
                </a:lnTo>
                <a:lnTo>
                  <a:pt x="777" y="4576"/>
                </a:lnTo>
                <a:lnTo>
                  <a:pt x="631" y="4890"/>
                </a:lnTo>
                <a:lnTo>
                  <a:pt x="534" y="5204"/>
                </a:lnTo>
                <a:lnTo>
                  <a:pt x="437" y="5518"/>
                </a:lnTo>
                <a:lnTo>
                  <a:pt x="340" y="5858"/>
                </a:lnTo>
                <a:lnTo>
                  <a:pt x="243" y="6198"/>
                </a:lnTo>
                <a:lnTo>
                  <a:pt x="194" y="6564"/>
                </a:lnTo>
                <a:lnTo>
                  <a:pt x="146" y="6930"/>
                </a:lnTo>
                <a:lnTo>
                  <a:pt x="49" y="7296"/>
                </a:lnTo>
                <a:lnTo>
                  <a:pt x="0" y="7688"/>
                </a:lnTo>
                <a:lnTo>
                  <a:pt x="0" y="8080"/>
                </a:lnTo>
                <a:lnTo>
                  <a:pt x="0" y="8473"/>
                </a:lnTo>
                <a:lnTo>
                  <a:pt x="49" y="8865"/>
                </a:lnTo>
                <a:lnTo>
                  <a:pt x="97" y="9257"/>
                </a:lnTo>
                <a:lnTo>
                  <a:pt x="194" y="9649"/>
                </a:lnTo>
                <a:lnTo>
                  <a:pt x="291" y="10042"/>
                </a:lnTo>
                <a:lnTo>
                  <a:pt x="437" y="10434"/>
                </a:lnTo>
                <a:lnTo>
                  <a:pt x="583" y="10852"/>
                </a:lnTo>
                <a:lnTo>
                  <a:pt x="777" y="11245"/>
                </a:lnTo>
                <a:lnTo>
                  <a:pt x="971" y="11663"/>
                </a:lnTo>
                <a:lnTo>
                  <a:pt x="1213" y="12081"/>
                </a:lnTo>
                <a:lnTo>
                  <a:pt x="1456" y="12474"/>
                </a:lnTo>
                <a:lnTo>
                  <a:pt x="1747" y="12892"/>
                </a:lnTo>
                <a:lnTo>
                  <a:pt x="2039" y="13310"/>
                </a:lnTo>
                <a:lnTo>
                  <a:pt x="2378" y="13729"/>
                </a:lnTo>
                <a:lnTo>
                  <a:pt x="2718" y="14147"/>
                </a:lnTo>
                <a:lnTo>
                  <a:pt x="3107" y="14539"/>
                </a:lnTo>
                <a:lnTo>
                  <a:pt x="3495" y="14932"/>
                </a:lnTo>
                <a:lnTo>
                  <a:pt x="3883" y="15298"/>
                </a:lnTo>
                <a:lnTo>
                  <a:pt x="4320" y="15664"/>
                </a:lnTo>
                <a:lnTo>
                  <a:pt x="4757" y="16030"/>
                </a:lnTo>
                <a:lnTo>
                  <a:pt x="5242" y="16370"/>
                </a:lnTo>
                <a:lnTo>
                  <a:pt x="5679" y="16710"/>
                </a:lnTo>
                <a:lnTo>
                  <a:pt x="6164" y="17024"/>
                </a:lnTo>
                <a:lnTo>
                  <a:pt x="6698" y="17338"/>
                </a:lnTo>
                <a:lnTo>
                  <a:pt x="7232" y="17625"/>
                </a:lnTo>
                <a:lnTo>
                  <a:pt x="7766" y="17913"/>
                </a:lnTo>
                <a:lnTo>
                  <a:pt x="8349" y="18174"/>
                </a:lnTo>
                <a:lnTo>
                  <a:pt x="8931" y="18436"/>
                </a:lnTo>
                <a:lnTo>
                  <a:pt x="9514" y="18697"/>
                </a:lnTo>
                <a:lnTo>
                  <a:pt x="10096" y="18933"/>
                </a:lnTo>
                <a:lnTo>
                  <a:pt x="10727" y="19142"/>
                </a:lnTo>
                <a:lnTo>
                  <a:pt x="11358" y="19377"/>
                </a:lnTo>
                <a:lnTo>
                  <a:pt x="11941" y="19560"/>
                </a:lnTo>
                <a:lnTo>
                  <a:pt x="12475" y="19770"/>
                </a:lnTo>
                <a:lnTo>
                  <a:pt x="13057" y="19953"/>
                </a:lnTo>
                <a:lnTo>
                  <a:pt x="13591" y="20110"/>
                </a:lnTo>
                <a:lnTo>
                  <a:pt x="14125" y="20266"/>
                </a:lnTo>
                <a:lnTo>
                  <a:pt x="14610" y="20423"/>
                </a:lnTo>
                <a:lnTo>
                  <a:pt x="15096" y="20554"/>
                </a:lnTo>
                <a:lnTo>
                  <a:pt x="15581" y="20685"/>
                </a:lnTo>
                <a:lnTo>
                  <a:pt x="16018" y="20789"/>
                </a:lnTo>
                <a:lnTo>
                  <a:pt x="16504" y="20894"/>
                </a:lnTo>
                <a:lnTo>
                  <a:pt x="16940" y="20972"/>
                </a:lnTo>
                <a:lnTo>
                  <a:pt x="17329" y="21051"/>
                </a:lnTo>
                <a:lnTo>
                  <a:pt x="17717" y="21129"/>
                </a:lnTo>
                <a:lnTo>
                  <a:pt x="18105" y="21182"/>
                </a:lnTo>
                <a:lnTo>
                  <a:pt x="18494" y="21234"/>
                </a:lnTo>
                <a:lnTo>
                  <a:pt x="18833" y="21286"/>
                </a:lnTo>
                <a:lnTo>
                  <a:pt x="19125" y="21312"/>
                </a:lnTo>
                <a:lnTo>
                  <a:pt x="19416" y="21365"/>
                </a:lnTo>
                <a:lnTo>
                  <a:pt x="19707" y="21391"/>
                </a:lnTo>
                <a:lnTo>
                  <a:pt x="19950" y="21443"/>
                </a:lnTo>
                <a:lnTo>
                  <a:pt x="20193" y="21469"/>
                </a:lnTo>
                <a:lnTo>
                  <a:pt x="20387" y="21496"/>
                </a:lnTo>
                <a:lnTo>
                  <a:pt x="20581" y="21522"/>
                </a:lnTo>
                <a:lnTo>
                  <a:pt x="20726" y="21522"/>
                </a:lnTo>
                <a:lnTo>
                  <a:pt x="20823" y="21548"/>
                </a:lnTo>
                <a:lnTo>
                  <a:pt x="20969" y="21574"/>
                </a:lnTo>
                <a:lnTo>
                  <a:pt x="21018" y="21574"/>
                </a:lnTo>
                <a:lnTo>
                  <a:pt x="21066" y="21574"/>
                </a:lnTo>
                <a:lnTo>
                  <a:pt x="21115" y="21600"/>
                </a:lnTo>
                <a:lnTo>
                  <a:pt x="21115" y="21574"/>
                </a:lnTo>
                <a:lnTo>
                  <a:pt x="21066" y="21522"/>
                </a:lnTo>
                <a:lnTo>
                  <a:pt x="21018" y="21469"/>
                </a:lnTo>
                <a:lnTo>
                  <a:pt x="20921" y="21391"/>
                </a:lnTo>
                <a:lnTo>
                  <a:pt x="20872" y="21312"/>
                </a:lnTo>
                <a:lnTo>
                  <a:pt x="20726" y="21234"/>
                </a:lnTo>
                <a:lnTo>
                  <a:pt x="20629" y="21103"/>
                </a:lnTo>
                <a:lnTo>
                  <a:pt x="20484" y="20972"/>
                </a:lnTo>
                <a:lnTo>
                  <a:pt x="20338" y="20842"/>
                </a:lnTo>
                <a:lnTo>
                  <a:pt x="20193" y="20685"/>
                </a:lnTo>
                <a:lnTo>
                  <a:pt x="19998" y="20502"/>
                </a:lnTo>
                <a:lnTo>
                  <a:pt x="19804" y="20319"/>
                </a:lnTo>
                <a:lnTo>
                  <a:pt x="19610" y="20110"/>
                </a:lnTo>
                <a:lnTo>
                  <a:pt x="19367" y="19900"/>
                </a:lnTo>
                <a:lnTo>
                  <a:pt x="19125" y="19665"/>
                </a:lnTo>
                <a:lnTo>
                  <a:pt x="18882" y="19430"/>
                </a:lnTo>
                <a:lnTo>
                  <a:pt x="18639" y="19220"/>
                </a:lnTo>
                <a:lnTo>
                  <a:pt x="18445" y="19011"/>
                </a:lnTo>
                <a:lnTo>
                  <a:pt x="18251" y="18828"/>
                </a:lnTo>
                <a:lnTo>
                  <a:pt x="18057" y="18645"/>
                </a:lnTo>
                <a:lnTo>
                  <a:pt x="17911" y="18488"/>
                </a:lnTo>
                <a:lnTo>
                  <a:pt x="17766" y="18357"/>
                </a:lnTo>
                <a:lnTo>
                  <a:pt x="17620" y="18227"/>
                </a:lnTo>
                <a:lnTo>
                  <a:pt x="17474" y="18122"/>
                </a:lnTo>
                <a:lnTo>
                  <a:pt x="17377" y="18017"/>
                </a:lnTo>
                <a:lnTo>
                  <a:pt x="17329" y="17939"/>
                </a:lnTo>
                <a:lnTo>
                  <a:pt x="17232" y="17860"/>
                </a:lnTo>
                <a:lnTo>
                  <a:pt x="17183" y="17808"/>
                </a:lnTo>
                <a:lnTo>
                  <a:pt x="17134" y="17782"/>
                </a:lnTo>
                <a:lnTo>
                  <a:pt x="17134" y="17756"/>
                </a:lnTo>
                <a:lnTo>
                  <a:pt x="17134" y="17730"/>
                </a:lnTo>
                <a:lnTo>
                  <a:pt x="17134" y="17704"/>
                </a:lnTo>
                <a:lnTo>
                  <a:pt x="17183" y="17678"/>
                </a:lnTo>
                <a:lnTo>
                  <a:pt x="17232" y="17625"/>
                </a:lnTo>
                <a:lnTo>
                  <a:pt x="17329" y="17547"/>
                </a:lnTo>
                <a:lnTo>
                  <a:pt x="17426" y="17442"/>
                </a:lnTo>
                <a:lnTo>
                  <a:pt x="17523" y="17338"/>
                </a:lnTo>
                <a:lnTo>
                  <a:pt x="17668" y="17207"/>
                </a:lnTo>
                <a:lnTo>
                  <a:pt x="17814" y="17076"/>
                </a:lnTo>
                <a:lnTo>
                  <a:pt x="18008" y="16919"/>
                </a:lnTo>
                <a:lnTo>
                  <a:pt x="18154" y="16762"/>
                </a:lnTo>
                <a:lnTo>
                  <a:pt x="18396" y="16553"/>
                </a:lnTo>
                <a:lnTo>
                  <a:pt x="18591" y="16344"/>
                </a:lnTo>
                <a:lnTo>
                  <a:pt x="18833" y="16135"/>
                </a:lnTo>
                <a:lnTo>
                  <a:pt x="19076" y="15899"/>
                </a:lnTo>
                <a:lnTo>
                  <a:pt x="19367" y="15638"/>
                </a:lnTo>
                <a:lnTo>
                  <a:pt x="19610" y="15376"/>
                </a:lnTo>
                <a:lnTo>
                  <a:pt x="19901" y="15141"/>
                </a:lnTo>
                <a:lnTo>
                  <a:pt x="20144" y="14932"/>
                </a:lnTo>
                <a:lnTo>
                  <a:pt x="20338" y="14723"/>
                </a:lnTo>
                <a:lnTo>
                  <a:pt x="20532" y="14539"/>
                </a:lnTo>
                <a:lnTo>
                  <a:pt x="20726" y="14356"/>
                </a:lnTo>
                <a:lnTo>
                  <a:pt x="20872" y="14199"/>
                </a:lnTo>
                <a:lnTo>
                  <a:pt x="21066" y="14069"/>
                </a:lnTo>
                <a:lnTo>
                  <a:pt x="21163" y="13938"/>
                </a:lnTo>
                <a:lnTo>
                  <a:pt x="21309" y="13833"/>
                </a:lnTo>
                <a:lnTo>
                  <a:pt x="21406" y="13729"/>
                </a:lnTo>
                <a:lnTo>
                  <a:pt x="21455" y="13677"/>
                </a:lnTo>
                <a:lnTo>
                  <a:pt x="21503" y="13598"/>
                </a:lnTo>
                <a:lnTo>
                  <a:pt x="21552" y="13572"/>
                </a:lnTo>
                <a:lnTo>
                  <a:pt x="21600" y="13546"/>
                </a:lnTo>
                <a:lnTo>
                  <a:pt x="21600" y="13520"/>
                </a:lnTo>
                <a:lnTo>
                  <a:pt x="21552" y="13520"/>
                </a:lnTo>
                <a:lnTo>
                  <a:pt x="21503" y="13493"/>
                </a:lnTo>
                <a:lnTo>
                  <a:pt x="21455" y="13493"/>
                </a:lnTo>
                <a:lnTo>
                  <a:pt x="21357" y="13467"/>
                </a:lnTo>
                <a:lnTo>
                  <a:pt x="21260" y="13441"/>
                </a:lnTo>
                <a:lnTo>
                  <a:pt x="21163" y="13415"/>
                </a:lnTo>
                <a:lnTo>
                  <a:pt x="21066" y="13389"/>
                </a:lnTo>
                <a:lnTo>
                  <a:pt x="20921" y="13337"/>
                </a:lnTo>
                <a:lnTo>
                  <a:pt x="20775" y="13310"/>
                </a:lnTo>
                <a:lnTo>
                  <a:pt x="20629" y="13258"/>
                </a:lnTo>
                <a:lnTo>
                  <a:pt x="20435" y="13206"/>
                </a:lnTo>
                <a:lnTo>
                  <a:pt x="20290" y="13154"/>
                </a:lnTo>
                <a:lnTo>
                  <a:pt x="20095" y="13101"/>
                </a:lnTo>
                <a:lnTo>
                  <a:pt x="19853" y="13049"/>
                </a:lnTo>
                <a:lnTo>
                  <a:pt x="19659" y="12970"/>
                </a:lnTo>
                <a:lnTo>
                  <a:pt x="19416" y="12918"/>
                </a:lnTo>
                <a:lnTo>
                  <a:pt x="19222" y="12840"/>
                </a:lnTo>
                <a:lnTo>
                  <a:pt x="18979" y="12761"/>
                </a:lnTo>
                <a:lnTo>
                  <a:pt x="18785" y="12657"/>
                </a:lnTo>
                <a:lnTo>
                  <a:pt x="18542" y="12578"/>
                </a:lnTo>
                <a:lnTo>
                  <a:pt x="18348" y="12474"/>
                </a:lnTo>
                <a:lnTo>
                  <a:pt x="18154" y="12369"/>
                </a:lnTo>
                <a:lnTo>
                  <a:pt x="17911" y="12238"/>
                </a:lnTo>
                <a:lnTo>
                  <a:pt x="17717" y="12134"/>
                </a:lnTo>
                <a:lnTo>
                  <a:pt x="17474" y="12003"/>
                </a:lnTo>
                <a:lnTo>
                  <a:pt x="17280" y="11872"/>
                </a:lnTo>
                <a:lnTo>
                  <a:pt x="17086" y="11715"/>
                </a:lnTo>
                <a:lnTo>
                  <a:pt x="16843" y="11584"/>
                </a:lnTo>
                <a:lnTo>
                  <a:pt x="16649" y="11428"/>
                </a:lnTo>
                <a:lnTo>
                  <a:pt x="16455" y="11271"/>
                </a:lnTo>
                <a:lnTo>
                  <a:pt x="16212" y="11114"/>
                </a:lnTo>
                <a:lnTo>
                  <a:pt x="16067" y="10931"/>
                </a:lnTo>
                <a:lnTo>
                  <a:pt x="15872" y="10774"/>
                </a:lnTo>
                <a:lnTo>
                  <a:pt x="15678" y="10617"/>
                </a:lnTo>
                <a:lnTo>
                  <a:pt x="15533" y="10434"/>
                </a:lnTo>
                <a:lnTo>
                  <a:pt x="15387" y="10277"/>
                </a:lnTo>
                <a:lnTo>
                  <a:pt x="15242" y="10094"/>
                </a:lnTo>
                <a:lnTo>
                  <a:pt x="15144" y="9911"/>
                </a:lnTo>
                <a:lnTo>
                  <a:pt x="14999" y="9754"/>
                </a:lnTo>
                <a:lnTo>
                  <a:pt x="14902" y="9571"/>
                </a:lnTo>
                <a:lnTo>
                  <a:pt x="14805" y="9388"/>
                </a:lnTo>
                <a:lnTo>
                  <a:pt x="14756" y="9205"/>
                </a:lnTo>
                <a:lnTo>
                  <a:pt x="14659" y="9022"/>
                </a:lnTo>
                <a:lnTo>
                  <a:pt x="14610" y="8839"/>
                </a:lnTo>
                <a:lnTo>
                  <a:pt x="14562" y="8656"/>
                </a:lnTo>
                <a:lnTo>
                  <a:pt x="14513" y="8447"/>
                </a:lnTo>
                <a:lnTo>
                  <a:pt x="14513" y="8263"/>
                </a:lnTo>
                <a:lnTo>
                  <a:pt x="14465" y="8080"/>
                </a:lnTo>
                <a:lnTo>
                  <a:pt x="14465" y="7897"/>
                </a:lnTo>
                <a:lnTo>
                  <a:pt x="14465" y="7714"/>
                </a:lnTo>
                <a:lnTo>
                  <a:pt x="14465" y="7557"/>
                </a:lnTo>
                <a:lnTo>
                  <a:pt x="14513" y="7374"/>
                </a:lnTo>
                <a:lnTo>
                  <a:pt x="14513" y="7217"/>
                </a:lnTo>
                <a:lnTo>
                  <a:pt x="14562" y="7061"/>
                </a:lnTo>
                <a:lnTo>
                  <a:pt x="14610" y="6877"/>
                </a:lnTo>
                <a:lnTo>
                  <a:pt x="14659" y="6747"/>
                </a:lnTo>
                <a:lnTo>
                  <a:pt x="14708" y="6590"/>
                </a:lnTo>
                <a:lnTo>
                  <a:pt x="14805" y="6433"/>
                </a:lnTo>
                <a:lnTo>
                  <a:pt x="14853" y="6302"/>
                </a:lnTo>
                <a:lnTo>
                  <a:pt x="14950" y="6145"/>
                </a:lnTo>
                <a:lnTo>
                  <a:pt x="15047" y="6015"/>
                </a:lnTo>
                <a:lnTo>
                  <a:pt x="15144" y="5884"/>
                </a:lnTo>
                <a:lnTo>
                  <a:pt x="15242" y="5753"/>
                </a:lnTo>
                <a:lnTo>
                  <a:pt x="15338" y="5622"/>
                </a:lnTo>
                <a:lnTo>
                  <a:pt x="15436" y="5518"/>
                </a:lnTo>
                <a:lnTo>
                  <a:pt x="15484" y="5413"/>
                </a:lnTo>
                <a:lnTo>
                  <a:pt x="15581" y="5335"/>
                </a:lnTo>
                <a:lnTo>
                  <a:pt x="15630" y="5230"/>
                </a:lnTo>
                <a:lnTo>
                  <a:pt x="15727" y="5151"/>
                </a:lnTo>
                <a:lnTo>
                  <a:pt x="15775" y="5099"/>
                </a:lnTo>
                <a:lnTo>
                  <a:pt x="15824" y="5021"/>
                </a:lnTo>
                <a:lnTo>
                  <a:pt x="15872" y="4969"/>
                </a:lnTo>
                <a:lnTo>
                  <a:pt x="15872" y="4942"/>
                </a:lnTo>
                <a:lnTo>
                  <a:pt x="15921" y="4890"/>
                </a:lnTo>
                <a:lnTo>
                  <a:pt x="15921" y="4864"/>
                </a:lnTo>
                <a:lnTo>
                  <a:pt x="15970" y="4838"/>
                </a:lnTo>
                <a:lnTo>
                  <a:pt x="16018" y="4838"/>
                </a:lnTo>
                <a:lnTo>
                  <a:pt x="16067" y="4864"/>
                </a:lnTo>
                <a:lnTo>
                  <a:pt x="16115" y="4864"/>
                </a:lnTo>
                <a:lnTo>
                  <a:pt x="16212" y="4890"/>
                </a:lnTo>
                <a:lnTo>
                  <a:pt x="16309" y="4916"/>
                </a:lnTo>
                <a:lnTo>
                  <a:pt x="16358" y="4942"/>
                </a:lnTo>
                <a:lnTo>
                  <a:pt x="16504" y="4995"/>
                </a:lnTo>
                <a:lnTo>
                  <a:pt x="16600" y="5021"/>
                </a:lnTo>
                <a:lnTo>
                  <a:pt x="16746" y="5073"/>
                </a:lnTo>
                <a:lnTo>
                  <a:pt x="16892" y="5125"/>
                </a:lnTo>
                <a:lnTo>
                  <a:pt x="17037" y="5151"/>
                </a:lnTo>
                <a:lnTo>
                  <a:pt x="17232" y="5204"/>
                </a:lnTo>
                <a:lnTo>
                  <a:pt x="17426" y="5282"/>
                </a:lnTo>
                <a:lnTo>
                  <a:pt x="17620" y="5335"/>
                </a:lnTo>
                <a:lnTo>
                  <a:pt x="17814" y="5387"/>
                </a:lnTo>
                <a:lnTo>
                  <a:pt x="18008" y="5465"/>
                </a:lnTo>
                <a:lnTo>
                  <a:pt x="18154" y="5518"/>
                </a:lnTo>
                <a:lnTo>
                  <a:pt x="18348" y="5570"/>
                </a:lnTo>
                <a:lnTo>
                  <a:pt x="18494" y="5596"/>
                </a:lnTo>
                <a:lnTo>
                  <a:pt x="18639" y="5648"/>
                </a:lnTo>
                <a:lnTo>
                  <a:pt x="18736" y="5675"/>
                </a:lnTo>
                <a:lnTo>
                  <a:pt x="18833" y="5727"/>
                </a:lnTo>
                <a:lnTo>
                  <a:pt x="18931" y="5753"/>
                </a:lnTo>
                <a:lnTo>
                  <a:pt x="19028" y="5779"/>
                </a:lnTo>
                <a:lnTo>
                  <a:pt x="19076" y="5805"/>
                </a:lnTo>
                <a:lnTo>
                  <a:pt x="19173" y="5805"/>
                </a:lnTo>
                <a:lnTo>
                  <a:pt x="19222" y="5831"/>
                </a:lnTo>
                <a:lnTo>
                  <a:pt x="19270" y="5831"/>
                </a:lnTo>
                <a:lnTo>
                  <a:pt x="19222" y="5831"/>
                </a:lnTo>
                <a:lnTo>
                  <a:pt x="19222" y="5805"/>
                </a:lnTo>
                <a:lnTo>
                  <a:pt x="19125" y="5753"/>
                </a:lnTo>
                <a:lnTo>
                  <a:pt x="19076" y="5648"/>
                </a:lnTo>
                <a:lnTo>
                  <a:pt x="18979" y="5570"/>
                </a:lnTo>
                <a:lnTo>
                  <a:pt x="18833" y="5439"/>
                </a:lnTo>
                <a:lnTo>
                  <a:pt x="18688" y="5282"/>
                </a:lnTo>
                <a:lnTo>
                  <a:pt x="18494" y="5125"/>
                </a:lnTo>
                <a:lnTo>
                  <a:pt x="18299" y="4916"/>
                </a:lnTo>
                <a:lnTo>
                  <a:pt x="18057" y="4707"/>
                </a:lnTo>
                <a:lnTo>
                  <a:pt x="17814" y="4472"/>
                </a:lnTo>
                <a:lnTo>
                  <a:pt x="17523" y="4210"/>
                </a:lnTo>
                <a:lnTo>
                  <a:pt x="17232" y="3922"/>
                </a:lnTo>
                <a:lnTo>
                  <a:pt x="16892" y="3609"/>
                </a:lnTo>
                <a:lnTo>
                  <a:pt x="16552" y="3269"/>
                </a:lnTo>
                <a:cubicBezTo>
                  <a:pt x="16552" y="3269"/>
                  <a:pt x="16164" y="2929"/>
                  <a:pt x="16164" y="2929"/>
                </a:cubicBezTo>
                <a:close/>
                <a:moveTo>
                  <a:pt x="16164" y="2929"/>
                </a:moveTo>
              </a:path>
            </a:pathLst>
          </a:custGeom>
          <a:solidFill>
            <a:schemeClr val="accent5">
              <a:lumMod val="75000"/>
            </a:schemeClr>
          </a:solid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a:p>
        </p:txBody>
      </p:sp>
      <p:sp>
        <p:nvSpPr>
          <p:cNvPr id="8" name="Rectangle 7"/>
          <p:cNvSpPr>
            <a:spLocks/>
          </p:cNvSpPr>
          <p:nvPr/>
        </p:nvSpPr>
        <p:spPr bwMode="auto">
          <a:xfrm rot="20060530">
            <a:off x="2297550" y="1599802"/>
            <a:ext cx="443985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Model</a:t>
            </a:r>
          </a:p>
          <a:p>
            <a:r>
              <a:rPr lang="en-US" sz="2200" i="1" dirty="0" smtClean="0">
                <a:solidFill>
                  <a:srgbClr val="CCFFCC"/>
                </a:solidFill>
                <a:latin typeface="+mj-lt"/>
                <a:ea typeface="ＭＳ Ｐゴシック" charset="0"/>
                <a:cs typeface="Helvetica Neue Bold Condensed" charset="0"/>
              </a:rPr>
              <a:t>(New Computational Model/Simulation, Massive Compute)</a:t>
            </a:r>
            <a:endParaRPr lang="en-US" sz="2200" i="1" dirty="0">
              <a:solidFill>
                <a:srgbClr val="CCFFCC"/>
              </a:solidFill>
              <a:latin typeface="+mj-lt"/>
              <a:ea typeface="ＭＳ Ｐゴシック" charset="0"/>
              <a:cs typeface="Helvetica Neue Bold Condensed" charset="0"/>
            </a:endParaRPr>
          </a:p>
        </p:txBody>
      </p:sp>
      <p:sp>
        <p:nvSpPr>
          <p:cNvPr id="9" name="Rectangle 8"/>
          <p:cNvSpPr>
            <a:spLocks/>
          </p:cNvSpPr>
          <p:nvPr/>
        </p:nvSpPr>
        <p:spPr bwMode="auto">
          <a:xfrm rot="17670608">
            <a:off x="5502227" y="3351724"/>
            <a:ext cx="27414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Fabricate</a:t>
            </a:r>
          </a:p>
          <a:p>
            <a:r>
              <a:rPr lang="en-US" sz="2200" i="1" dirty="0" smtClean="0">
                <a:solidFill>
                  <a:srgbClr val="CCFFCC"/>
                </a:solidFill>
                <a:latin typeface="+mj-lt"/>
                <a:ea typeface="ＭＳ Ｐゴシック" charset="0"/>
                <a:cs typeface="Helvetica Neue Bold Condensed" charset="0"/>
              </a:rPr>
              <a:t>(EUV/EUREKA, e-Beam </a:t>
            </a:r>
            <a:r>
              <a:rPr lang="en-US" sz="2200" i="1" dirty="0" err="1" smtClean="0">
                <a:solidFill>
                  <a:srgbClr val="CCFFCC"/>
                </a:solidFill>
                <a:latin typeface="+mj-lt"/>
                <a:ea typeface="ＭＳ Ｐゴシック" charset="0"/>
                <a:cs typeface="Helvetica Neue Bold Condensed" charset="0"/>
              </a:rPr>
              <a:t>MESAFab</a:t>
            </a:r>
            <a:r>
              <a:rPr lang="en-US" sz="2200" i="1" dirty="0" smtClean="0">
                <a:solidFill>
                  <a:srgbClr val="CCFFCC"/>
                </a:solidFill>
                <a:latin typeface="+mj-lt"/>
                <a:ea typeface="ＭＳ Ｐゴシック" charset="0"/>
                <a:cs typeface="Helvetica Neue Bold Condensed" charset="0"/>
              </a:rPr>
              <a:t>, …)</a:t>
            </a:r>
            <a:endParaRPr lang="en-US" sz="2200" i="1" dirty="0">
              <a:solidFill>
                <a:srgbClr val="CCFFCC"/>
              </a:solidFill>
              <a:latin typeface="+mj-lt"/>
              <a:ea typeface="ＭＳ Ｐゴシック" charset="0"/>
              <a:cs typeface="Helvetica Neue Bold Condensed" charset="0"/>
            </a:endParaRPr>
          </a:p>
        </p:txBody>
      </p:sp>
      <p:sp>
        <p:nvSpPr>
          <p:cNvPr id="10" name="Rectangle 9"/>
          <p:cNvSpPr>
            <a:spLocks/>
          </p:cNvSpPr>
          <p:nvPr/>
        </p:nvSpPr>
        <p:spPr bwMode="auto">
          <a:xfrm rot="1440916">
            <a:off x="1254458" y="4631612"/>
            <a:ext cx="483716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Test</a:t>
            </a:r>
          </a:p>
          <a:p>
            <a:r>
              <a:rPr lang="en-US" sz="2200" i="1" dirty="0" smtClean="0">
                <a:solidFill>
                  <a:srgbClr val="CCFFCC"/>
                </a:solidFill>
                <a:latin typeface="+mj-lt"/>
                <a:ea typeface="ＭＳ Ｐゴシック" charset="0"/>
                <a:cs typeface="Helvetica Neue Bold Condensed" charset="0"/>
              </a:rPr>
              <a:t>(3D Tomography, Ion-beam </a:t>
            </a:r>
          </a:p>
          <a:p>
            <a:r>
              <a:rPr lang="en-US" sz="2200" i="1" dirty="0" smtClean="0">
                <a:solidFill>
                  <a:srgbClr val="CCFFCC"/>
                </a:solidFill>
                <a:latin typeface="+mj-lt"/>
                <a:ea typeface="ＭＳ Ｐゴシック" charset="0"/>
                <a:cs typeface="Helvetica Neue Bold Condensed" charset="0"/>
              </a:rPr>
              <a:t>Spectroscopy, </a:t>
            </a:r>
            <a:r>
              <a:rPr lang="en-US" sz="2200" i="1" dirty="0" err="1" smtClean="0">
                <a:solidFill>
                  <a:srgbClr val="CCFFCC"/>
                </a:solidFill>
                <a:latin typeface="+mj-lt"/>
                <a:ea typeface="ＭＳ Ｐゴシック" charset="0"/>
                <a:cs typeface="Helvetica Neue Bold Condensed" charset="0"/>
              </a:rPr>
              <a:t>etc</a:t>
            </a:r>
            <a:r>
              <a:rPr lang="is-IS" sz="2200" i="1" dirty="0" smtClean="0">
                <a:solidFill>
                  <a:srgbClr val="CCFFCC"/>
                </a:solidFill>
                <a:latin typeface="+mj-lt"/>
                <a:ea typeface="ＭＳ Ｐゴシック" charset="0"/>
                <a:cs typeface="Helvetica Neue Bold Condensed" charset="0"/>
              </a:rPr>
              <a:t>…)</a:t>
            </a:r>
            <a:endParaRPr lang="en-US" sz="2200" i="1" dirty="0" smtClean="0">
              <a:solidFill>
                <a:srgbClr val="CCFFCC"/>
              </a:solidFill>
              <a:latin typeface="+mj-lt"/>
              <a:ea typeface="ＭＳ Ｐゴシック" charset="0"/>
              <a:cs typeface="Helvetica Neue Bold Condensed" charset="0"/>
            </a:endParaRPr>
          </a:p>
        </p:txBody>
      </p:sp>
      <p:pic>
        <p:nvPicPr>
          <p:cNvPr id="3074" name="Picture 2" descr="C:\Users\pnaulleau\AppData\Local\Temp\C0FD3A44-1115-479D-B41E-2A351C10AF73.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53943" y="5407211"/>
            <a:ext cx="1982334" cy="13534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1500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dissolv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dissolve">
                                      <p:cBhvr>
                                        <p:cTn id="26" dur="500"/>
                                        <p:tgtEl>
                                          <p:spTgt spid="307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par>
                          <p:cTn id="35" fill="hold">
                            <p:stCondLst>
                              <p:cond delay="500"/>
                            </p:stCondLst>
                            <p:childTnLst>
                              <p:par>
                                <p:cTn id="36" presetID="9"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510" y="5184093"/>
            <a:ext cx="2404275" cy="1600335"/>
          </a:xfrm>
          <a:prstGeom prst="rect">
            <a:avLst/>
          </a:prstGeom>
        </p:spPr>
      </p:pic>
      <p:pic>
        <p:nvPicPr>
          <p:cNvPr id="20" name="Picture 19"/>
          <p:cNvPicPr>
            <a:picLocks noChangeAspect="1"/>
          </p:cNvPicPr>
          <p:nvPr/>
        </p:nvPicPr>
        <p:blipFill rotWithShape="1">
          <a:blip r:embed="rId4" cstate="print">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a:xfrm>
            <a:off x="311467" y="895277"/>
            <a:ext cx="2649448" cy="1488998"/>
          </a:xfrm>
          <a:prstGeom prst="rect">
            <a:avLst/>
          </a:prstGeom>
        </p:spPr>
      </p:pic>
      <p:sp>
        <p:nvSpPr>
          <p:cNvPr id="4" name="Title 3"/>
          <p:cNvSpPr>
            <a:spLocks noGrp="1"/>
          </p:cNvSpPr>
          <p:nvPr>
            <p:ph type="title"/>
          </p:nvPr>
        </p:nvSpPr>
        <p:spPr>
          <a:xfrm>
            <a:off x="-20242" y="0"/>
            <a:ext cx="9164242" cy="822491"/>
          </a:xfrm>
        </p:spPr>
        <p:txBody>
          <a:bodyPr>
            <a:noAutofit/>
          </a:bodyPr>
          <a:lstStyle/>
          <a:p>
            <a:pPr>
              <a:lnSpc>
                <a:spcPct val="80000"/>
              </a:lnSpc>
            </a:pPr>
            <a:r>
              <a:rPr lang="en-US" sz="3700" b="1" dirty="0"/>
              <a:t>Advanced Devices and </a:t>
            </a:r>
            <a:r>
              <a:rPr lang="en-US" sz="3700" b="1" dirty="0" smtClean="0"/>
              <a:t>Manufacturing</a:t>
            </a:r>
            <a:endParaRPr lang="en-US" sz="3700" b="1" dirty="0">
              <a:solidFill>
                <a:srgbClr val="0000FF"/>
              </a:solidFill>
            </a:endParaRPr>
          </a:p>
        </p:txBody>
      </p:sp>
      <p:sp>
        <p:nvSpPr>
          <p:cNvPr id="11" name="AutoShape 6"/>
          <p:cNvSpPr>
            <a:spLocks/>
          </p:cNvSpPr>
          <p:nvPr/>
        </p:nvSpPr>
        <p:spPr bwMode="auto">
          <a:xfrm rot="19454621">
            <a:off x="1624301" y="1487867"/>
            <a:ext cx="5662795" cy="2010614"/>
          </a:xfrm>
          <a:custGeom>
            <a:avLst/>
            <a:gdLst/>
            <a:ahLst/>
            <a:cxnLst/>
            <a:rect l="0" t="0" r="r" b="b"/>
            <a:pathLst>
              <a:path w="21600" h="21600">
                <a:moveTo>
                  <a:pt x="20137" y="16342"/>
                </a:moveTo>
                <a:lnTo>
                  <a:pt x="19951" y="16958"/>
                </a:lnTo>
                <a:lnTo>
                  <a:pt x="19788" y="17574"/>
                </a:lnTo>
                <a:lnTo>
                  <a:pt x="19626" y="18142"/>
                </a:lnTo>
                <a:lnTo>
                  <a:pt x="19486" y="18663"/>
                </a:lnTo>
                <a:lnTo>
                  <a:pt x="19347" y="19137"/>
                </a:lnTo>
                <a:lnTo>
                  <a:pt x="19231" y="19563"/>
                </a:lnTo>
                <a:lnTo>
                  <a:pt x="19115" y="19942"/>
                </a:lnTo>
                <a:lnTo>
                  <a:pt x="19022" y="20274"/>
                </a:lnTo>
                <a:lnTo>
                  <a:pt x="18929" y="20605"/>
                </a:lnTo>
                <a:lnTo>
                  <a:pt x="18859" y="20842"/>
                </a:lnTo>
                <a:lnTo>
                  <a:pt x="18813" y="21079"/>
                </a:lnTo>
                <a:lnTo>
                  <a:pt x="18743" y="21268"/>
                </a:lnTo>
                <a:lnTo>
                  <a:pt x="18720" y="21410"/>
                </a:lnTo>
                <a:lnTo>
                  <a:pt x="18674" y="21505"/>
                </a:lnTo>
                <a:lnTo>
                  <a:pt x="18674" y="21600"/>
                </a:lnTo>
                <a:lnTo>
                  <a:pt x="18650" y="21600"/>
                </a:lnTo>
                <a:lnTo>
                  <a:pt x="18604" y="21600"/>
                </a:lnTo>
                <a:lnTo>
                  <a:pt x="18557" y="21600"/>
                </a:lnTo>
                <a:lnTo>
                  <a:pt x="18465" y="21600"/>
                </a:lnTo>
                <a:lnTo>
                  <a:pt x="18372" y="21600"/>
                </a:lnTo>
                <a:lnTo>
                  <a:pt x="18232" y="21600"/>
                </a:lnTo>
                <a:lnTo>
                  <a:pt x="18093" y="21600"/>
                </a:lnTo>
                <a:lnTo>
                  <a:pt x="17907" y="21600"/>
                </a:lnTo>
                <a:lnTo>
                  <a:pt x="17721" y="21600"/>
                </a:lnTo>
                <a:lnTo>
                  <a:pt x="17489" y="21600"/>
                </a:lnTo>
                <a:lnTo>
                  <a:pt x="17234" y="21600"/>
                </a:lnTo>
                <a:lnTo>
                  <a:pt x="16978" y="21600"/>
                </a:lnTo>
                <a:lnTo>
                  <a:pt x="16676" y="21600"/>
                </a:lnTo>
                <a:lnTo>
                  <a:pt x="16374" y="21600"/>
                </a:lnTo>
                <a:lnTo>
                  <a:pt x="16026" y="21600"/>
                </a:lnTo>
                <a:lnTo>
                  <a:pt x="15654" y="21600"/>
                </a:lnTo>
                <a:lnTo>
                  <a:pt x="15306" y="21600"/>
                </a:lnTo>
                <a:lnTo>
                  <a:pt x="14957" y="21600"/>
                </a:lnTo>
                <a:lnTo>
                  <a:pt x="14656" y="21600"/>
                </a:lnTo>
                <a:lnTo>
                  <a:pt x="14354" y="21600"/>
                </a:lnTo>
                <a:lnTo>
                  <a:pt x="14075" y="21600"/>
                </a:lnTo>
                <a:lnTo>
                  <a:pt x="13843" y="21600"/>
                </a:lnTo>
                <a:lnTo>
                  <a:pt x="13610" y="21600"/>
                </a:lnTo>
                <a:lnTo>
                  <a:pt x="13425" y="21600"/>
                </a:lnTo>
                <a:lnTo>
                  <a:pt x="13239" y="21600"/>
                </a:lnTo>
                <a:lnTo>
                  <a:pt x="13076" y="21600"/>
                </a:lnTo>
                <a:lnTo>
                  <a:pt x="12960" y="21600"/>
                </a:lnTo>
                <a:lnTo>
                  <a:pt x="12844" y="21600"/>
                </a:lnTo>
                <a:lnTo>
                  <a:pt x="12774" y="21600"/>
                </a:lnTo>
                <a:lnTo>
                  <a:pt x="12704" y="21600"/>
                </a:lnTo>
                <a:lnTo>
                  <a:pt x="12681" y="21600"/>
                </a:lnTo>
                <a:lnTo>
                  <a:pt x="12658" y="21600"/>
                </a:lnTo>
                <a:lnTo>
                  <a:pt x="12681" y="21600"/>
                </a:lnTo>
                <a:lnTo>
                  <a:pt x="12704" y="21553"/>
                </a:lnTo>
                <a:lnTo>
                  <a:pt x="12751" y="21505"/>
                </a:lnTo>
                <a:lnTo>
                  <a:pt x="12774" y="21458"/>
                </a:lnTo>
                <a:lnTo>
                  <a:pt x="12821" y="21410"/>
                </a:lnTo>
                <a:lnTo>
                  <a:pt x="12867" y="21363"/>
                </a:lnTo>
                <a:lnTo>
                  <a:pt x="12914" y="21316"/>
                </a:lnTo>
                <a:lnTo>
                  <a:pt x="12983" y="21221"/>
                </a:lnTo>
                <a:lnTo>
                  <a:pt x="13053" y="21174"/>
                </a:lnTo>
                <a:lnTo>
                  <a:pt x="13123" y="21079"/>
                </a:lnTo>
                <a:lnTo>
                  <a:pt x="13192" y="20984"/>
                </a:lnTo>
                <a:lnTo>
                  <a:pt x="13285" y="20889"/>
                </a:lnTo>
                <a:lnTo>
                  <a:pt x="13355" y="20795"/>
                </a:lnTo>
                <a:lnTo>
                  <a:pt x="13471" y="20653"/>
                </a:lnTo>
                <a:lnTo>
                  <a:pt x="13564" y="20558"/>
                </a:lnTo>
                <a:lnTo>
                  <a:pt x="13657" y="20463"/>
                </a:lnTo>
                <a:lnTo>
                  <a:pt x="13726" y="20368"/>
                </a:lnTo>
                <a:lnTo>
                  <a:pt x="13819" y="20274"/>
                </a:lnTo>
                <a:lnTo>
                  <a:pt x="13889" y="20179"/>
                </a:lnTo>
                <a:lnTo>
                  <a:pt x="13935" y="20084"/>
                </a:lnTo>
                <a:lnTo>
                  <a:pt x="14005" y="20037"/>
                </a:lnTo>
                <a:lnTo>
                  <a:pt x="14052" y="19989"/>
                </a:lnTo>
                <a:lnTo>
                  <a:pt x="14098" y="19895"/>
                </a:lnTo>
                <a:lnTo>
                  <a:pt x="14145" y="19847"/>
                </a:lnTo>
                <a:lnTo>
                  <a:pt x="14168" y="19847"/>
                </a:lnTo>
                <a:lnTo>
                  <a:pt x="14214" y="19800"/>
                </a:lnTo>
                <a:lnTo>
                  <a:pt x="14237" y="19753"/>
                </a:lnTo>
                <a:lnTo>
                  <a:pt x="14261" y="19753"/>
                </a:lnTo>
                <a:lnTo>
                  <a:pt x="14261" y="19705"/>
                </a:lnTo>
                <a:lnTo>
                  <a:pt x="14237" y="19705"/>
                </a:lnTo>
                <a:lnTo>
                  <a:pt x="14237" y="19658"/>
                </a:lnTo>
                <a:lnTo>
                  <a:pt x="14214" y="19658"/>
                </a:lnTo>
                <a:lnTo>
                  <a:pt x="14191" y="19563"/>
                </a:lnTo>
                <a:lnTo>
                  <a:pt x="14168" y="19516"/>
                </a:lnTo>
                <a:lnTo>
                  <a:pt x="14145" y="19421"/>
                </a:lnTo>
                <a:lnTo>
                  <a:pt x="14121" y="19326"/>
                </a:lnTo>
                <a:lnTo>
                  <a:pt x="14075" y="19232"/>
                </a:lnTo>
                <a:lnTo>
                  <a:pt x="14028" y="19137"/>
                </a:lnTo>
                <a:lnTo>
                  <a:pt x="13982" y="18995"/>
                </a:lnTo>
                <a:lnTo>
                  <a:pt x="13935" y="18853"/>
                </a:lnTo>
                <a:lnTo>
                  <a:pt x="13889" y="18710"/>
                </a:lnTo>
                <a:lnTo>
                  <a:pt x="13819" y="18521"/>
                </a:lnTo>
                <a:lnTo>
                  <a:pt x="13773" y="18379"/>
                </a:lnTo>
                <a:lnTo>
                  <a:pt x="13703" y="18189"/>
                </a:lnTo>
                <a:lnTo>
                  <a:pt x="13634" y="18000"/>
                </a:lnTo>
                <a:lnTo>
                  <a:pt x="13564" y="17810"/>
                </a:lnTo>
                <a:lnTo>
                  <a:pt x="13471" y="17621"/>
                </a:lnTo>
                <a:lnTo>
                  <a:pt x="13378" y="17432"/>
                </a:lnTo>
                <a:lnTo>
                  <a:pt x="13308" y="17242"/>
                </a:lnTo>
                <a:lnTo>
                  <a:pt x="13215" y="17053"/>
                </a:lnTo>
                <a:lnTo>
                  <a:pt x="13099" y="16863"/>
                </a:lnTo>
                <a:lnTo>
                  <a:pt x="13007" y="16721"/>
                </a:lnTo>
                <a:lnTo>
                  <a:pt x="12890" y="16531"/>
                </a:lnTo>
                <a:lnTo>
                  <a:pt x="12774" y="16342"/>
                </a:lnTo>
                <a:lnTo>
                  <a:pt x="12658" y="16200"/>
                </a:lnTo>
                <a:lnTo>
                  <a:pt x="12542" y="16010"/>
                </a:lnTo>
                <a:lnTo>
                  <a:pt x="12426" y="15868"/>
                </a:lnTo>
                <a:lnTo>
                  <a:pt x="12286" y="15726"/>
                </a:lnTo>
                <a:lnTo>
                  <a:pt x="12147" y="15537"/>
                </a:lnTo>
                <a:lnTo>
                  <a:pt x="12008" y="15395"/>
                </a:lnTo>
                <a:lnTo>
                  <a:pt x="11868" y="15253"/>
                </a:lnTo>
                <a:lnTo>
                  <a:pt x="11729" y="15110"/>
                </a:lnTo>
                <a:lnTo>
                  <a:pt x="11590" y="14968"/>
                </a:lnTo>
                <a:lnTo>
                  <a:pt x="11427" y="14874"/>
                </a:lnTo>
                <a:lnTo>
                  <a:pt x="11288" y="14731"/>
                </a:lnTo>
                <a:lnTo>
                  <a:pt x="11125" y="14637"/>
                </a:lnTo>
                <a:lnTo>
                  <a:pt x="10963" y="14589"/>
                </a:lnTo>
                <a:lnTo>
                  <a:pt x="10823" y="14495"/>
                </a:lnTo>
                <a:lnTo>
                  <a:pt x="10661" y="14400"/>
                </a:lnTo>
                <a:lnTo>
                  <a:pt x="10498" y="14353"/>
                </a:lnTo>
                <a:lnTo>
                  <a:pt x="10336" y="14305"/>
                </a:lnTo>
                <a:lnTo>
                  <a:pt x="10173" y="14305"/>
                </a:lnTo>
                <a:lnTo>
                  <a:pt x="9987" y="14258"/>
                </a:lnTo>
                <a:lnTo>
                  <a:pt x="9825" y="14258"/>
                </a:lnTo>
                <a:lnTo>
                  <a:pt x="9662" y="14210"/>
                </a:lnTo>
                <a:lnTo>
                  <a:pt x="9476" y="14258"/>
                </a:lnTo>
                <a:lnTo>
                  <a:pt x="9314" y="14258"/>
                </a:lnTo>
                <a:lnTo>
                  <a:pt x="9128" y="14258"/>
                </a:lnTo>
                <a:lnTo>
                  <a:pt x="8965" y="14305"/>
                </a:lnTo>
                <a:lnTo>
                  <a:pt x="8803" y="14353"/>
                </a:lnTo>
                <a:lnTo>
                  <a:pt x="8640" y="14400"/>
                </a:lnTo>
                <a:lnTo>
                  <a:pt x="8501" y="14447"/>
                </a:lnTo>
                <a:lnTo>
                  <a:pt x="8338" y="14495"/>
                </a:lnTo>
                <a:lnTo>
                  <a:pt x="8199" y="14542"/>
                </a:lnTo>
                <a:lnTo>
                  <a:pt x="8059" y="14637"/>
                </a:lnTo>
                <a:lnTo>
                  <a:pt x="7920" y="14731"/>
                </a:lnTo>
                <a:lnTo>
                  <a:pt x="7781" y="14826"/>
                </a:lnTo>
                <a:lnTo>
                  <a:pt x="7665" y="14921"/>
                </a:lnTo>
                <a:lnTo>
                  <a:pt x="7525" y="15016"/>
                </a:lnTo>
                <a:lnTo>
                  <a:pt x="7409" y="15158"/>
                </a:lnTo>
                <a:lnTo>
                  <a:pt x="7293" y="15253"/>
                </a:lnTo>
                <a:lnTo>
                  <a:pt x="7177" y="15395"/>
                </a:lnTo>
                <a:lnTo>
                  <a:pt x="7061" y="15537"/>
                </a:lnTo>
                <a:lnTo>
                  <a:pt x="6968" y="15631"/>
                </a:lnTo>
                <a:lnTo>
                  <a:pt x="6875" y="15774"/>
                </a:lnTo>
                <a:lnTo>
                  <a:pt x="6782" y="15868"/>
                </a:lnTo>
                <a:lnTo>
                  <a:pt x="6712" y="15963"/>
                </a:lnTo>
                <a:lnTo>
                  <a:pt x="6643" y="16058"/>
                </a:lnTo>
                <a:lnTo>
                  <a:pt x="6573" y="16153"/>
                </a:lnTo>
                <a:lnTo>
                  <a:pt x="6503" y="16200"/>
                </a:lnTo>
                <a:lnTo>
                  <a:pt x="6457" y="16295"/>
                </a:lnTo>
                <a:lnTo>
                  <a:pt x="6410" y="16342"/>
                </a:lnTo>
                <a:lnTo>
                  <a:pt x="6387" y="16389"/>
                </a:lnTo>
                <a:lnTo>
                  <a:pt x="6341" y="16389"/>
                </a:lnTo>
                <a:lnTo>
                  <a:pt x="6317" y="16437"/>
                </a:lnTo>
                <a:lnTo>
                  <a:pt x="6294" y="16484"/>
                </a:lnTo>
                <a:lnTo>
                  <a:pt x="6271" y="16437"/>
                </a:lnTo>
                <a:lnTo>
                  <a:pt x="6248" y="16342"/>
                </a:lnTo>
                <a:lnTo>
                  <a:pt x="6225" y="16247"/>
                </a:lnTo>
                <a:lnTo>
                  <a:pt x="6201" y="16153"/>
                </a:lnTo>
                <a:lnTo>
                  <a:pt x="6155" y="15963"/>
                </a:lnTo>
                <a:lnTo>
                  <a:pt x="6085" y="15821"/>
                </a:lnTo>
                <a:lnTo>
                  <a:pt x="6039" y="15584"/>
                </a:lnTo>
                <a:lnTo>
                  <a:pt x="5969" y="15347"/>
                </a:lnTo>
                <a:lnTo>
                  <a:pt x="5899" y="15110"/>
                </a:lnTo>
                <a:lnTo>
                  <a:pt x="5806" y="14779"/>
                </a:lnTo>
                <a:lnTo>
                  <a:pt x="5714" y="14495"/>
                </a:lnTo>
                <a:lnTo>
                  <a:pt x="5621" y="14116"/>
                </a:lnTo>
                <a:lnTo>
                  <a:pt x="5505" y="13784"/>
                </a:lnTo>
                <a:lnTo>
                  <a:pt x="5412" y="13358"/>
                </a:lnTo>
                <a:lnTo>
                  <a:pt x="5272" y="12931"/>
                </a:lnTo>
                <a:lnTo>
                  <a:pt x="5156" y="12505"/>
                </a:lnTo>
                <a:lnTo>
                  <a:pt x="5040" y="12079"/>
                </a:lnTo>
                <a:lnTo>
                  <a:pt x="4924" y="11747"/>
                </a:lnTo>
                <a:lnTo>
                  <a:pt x="4831" y="11368"/>
                </a:lnTo>
                <a:lnTo>
                  <a:pt x="4738" y="11037"/>
                </a:lnTo>
                <a:lnTo>
                  <a:pt x="4668" y="10753"/>
                </a:lnTo>
                <a:lnTo>
                  <a:pt x="4599" y="10516"/>
                </a:lnTo>
                <a:lnTo>
                  <a:pt x="4529" y="10279"/>
                </a:lnTo>
                <a:lnTo>
                  <a:pt x="4459" y="10042"/>
                </a:lnTo>
                <a:lnTo>
                  <a:pt x="4413" y="9900"/>
                </a:lnTo>
                <a:lnTo>
                  <a:pt x="4366" y="9710"/>
                </a:lnTo>
                <a:lnTo>
                  <a:pt x="4320" y="9616"/>
                </a:lnTo>
                <a:lnTo>
                  <a:pt x="4297" y="9521"/>
                </a:lnTo>
                <a:lnTo>
                  <a:pt x="4274" y="9426"/>
                </a:lnTo>
                <a:lnTo>
                  <a:pt x="4274" y="9379"/>
                </a:lnTo>
                <a:lnTo>
                  <a:pt x="4250" y="9379"/>
                </a:lnTo>
                <a:lnTo>
                  <a:pt x="4227" y="9379"/>
                </a:lnTo>
                <a:lnTo>
                  <a:pt x="4204" y="9379"/>
                </a:lnTo>
                <a:lnTo>
                  <a:pt x="4134" y="9379"/>
                </a:lnTo>
                <a:lnTo>
                  <a:pt x="4065" y="9379"/>
                </a:lnTo>
                <a:lnTo>
                  <a:pt x="3972" y="9379"/>
                </a:lnTo>
                <a:lnTo>
                  <a:pt x="3855" y="9379"/>
                </a:lnTo>
                <a:lnTo>
                  <a:pt x="3739" y="9379"/>
                </a:lnTo>
                <a:lnTo>
                  <a:pt x="3600" y="9379"/>
                </a:lnTo>
                <a:lnTo>
                  <a:pt x="3437" y="9379"/>
                </a:lnTo>
                <a:lnTo>
                  <a:pt x="3252" y="9379"/>
                </a:lnTo>
                <a:lnTo>
                  <a:pt x="3066" y="9379"/>
                </a:lnTo>
                <a:lnTo>
                  <a:pt x="2857" y="9379"/>
                </a:lnTo>
                <a:lnTo>
                  <a:pt x="2648" y="9379"/>
                </a:lnTo>
                <a:lnTo>
                  <a:pt x="2392" y="9379"/>
                </a:lnTo>
                <a:lnTo>
                  <a:pt x="2137" y="9379"/>
                </a:lnTo>
                <a:lnTo>
                  <a:pt x="1881" y="9379"/>
                </a:lnTo>
                <a:lnTo>
                  <a:pt x="1649" y="9379"/>
                </a:lnTo>
                <a:lnTo>
                  <a:pt x="1417" y="9379"/>
                </a:lnTo>
                <a:lnTo>
                  <a:pt x="1208" y="9379"/>
                </a:lnTo>
                <a:lnTo>
                  <a:pt x="1022" y="9379"/>
                </a:lnTo>
                <a:lnTo>
                  <a:pt x="836" y="9379"/>
                </a:lnTo>
                <a:lnTo>
                  <a:pt x="673" y="9379"/>
                </a:lnTo>
                <a:lnTo>
                  <a:pt x="534" y="9379"/>
                </a:lnTo>
                <a:lnTo>
                  <a:pt x="418" y="9379"/>
                </a:lnTo>
                <a:lnTo>
                  <a:pt x="302" y="9379"/>
                </a:lnTo>
                <a:lnTo>
                  <a:pt x="209" y="9379"/>
                </a:lnTo>
                <a:lnTo>
                  <a:pt x="139" y="9379"/>
                </a:lnTo>
                <a:lnTo>
                  <a:pt x="93" y="9379"/>
                </a:lnTo>
                <a:lnTo>
                  <a:pt x="46" y="9379"/>
                </a:lnTo>
                <a:lnTo>
                  <a:pt x="23" y="9379"/>
                </a:lnTo>
                <a:lnTo>
                  <a:pt x="0" y="9379"/>
                </a:lnTo>
                <a:lnTo>
                  <a:pt x="23" y="9332"/>
                </a:lnTo>
                <a:lnTo>
                  <a:pt x="46" y="9284"/>
                </a:lnTo>
                <a:lnTo>
                  <a:pt x="93" y="9189"/>
                </a:lnTo>
                <a:lnTo>
                  <a:pt x="116" y="9142"/>
                </a:lnTo>
                <a:lnTo>
                  <a:pt x="163" y="9047"/>
                </a:lnTo>
                <a:lnTo>
                  <a:pt x="209" y="8953"/>
                </a:lnTo>
                <a:lnTo>
                  <a:pt x="255" y="8810"/>
                </a:lnTo>
                <a:lnTo>
                  <a:pt x="302" y="8668"/>
                </a:lnTo>
                <a:lnTo>
                  <a:pt x="372" y="8526"/>
                </a:lnTo>
                <a:lnTo>
                  <a:pt x="441" y="8384"/>
                </a:lnTo>
                <a:lnTo>
                  <a:pt x="511" y="8195"/>
                </a:lnTo>
                <a:lnTo>
                  <a:pt x="581" y="8005"/>
                </a:lnTo>
                <a:lnTo>
                  <a:pt x="673" y="7816"/>
                </a:lnTo>
                <a:lnTo>
                  <a:pt x="766" y="7579"/>
                </a:lnTo>
                <a:lnTo>
                  <a:pt x="859" y="7342"/>
                </a:lnTo>
                <a:lnTo>
                  <a:pt x="976" y="7105"/>
                </a:lnTo>
                <a:lnTo>
                  <a:pt x="1092" y="6868"/>
                </a:lnTo>
                <a:lnTo>
                  <a:pt x="1208" y="6632"/>
                </a:lnTo>
                <a:lnTo>
                  <a:pt x="1347" y="6395"/>
                </a:lnTo>
                <a:lnTo>
                  <a:pt x="1486" y="6158"/>
                </a:lnTo>
                <a:lnTo>
                  <a:pt x="1626" y="5921"/>
                </a:lnTo>
                <a:lnTo>
                  <a:pt x="1788" y="5684"/>
                </a:lnTo>
                <a:lnTo>
                  <a:pt x="1951" y="5400"/>
                </a:lnTo>
                <a:lnTo>
                  <a:pt x="2114" y="5163"/>
                </a:lnTo>
                <a:lnTo>
                  <a:pt x="2299" y="4879"/>
                </a:lnTo>
                <a:lnTo>
                  <a:pt x="2485" y="4642"/>
                </a:lnTo>
                <a:lnTo>
                  <a:pt x="2694" y="4358"/>
                </a:lnTo>
                <a:lnTo>
                  <a:pt x="2903" y="4074"/>
                </a:lnTo>
                <a:lnTo>
                  <a:pt x="3112" y="3790"/>
                </a:lnTo>
                <a:lnTo>
                  <a:pt x="3321" y="3505"/>
                </a:lnTo>
                <a:lnTo>
                  <a:pt x="3554" y="3221"/>
                </a:lnTo>
                <a:lnTo>
                  <a:pt x="3786" y="2984"/>
                </a:lnTo>
                <a:lnTo>
                  <a:pt x="4018" y="2700"/>
                </a:lnTo>
                <a:lnTo>
                  <a:pt x="4274" y="2463"/>
                </a:lnTo>
                <a:lnTo>
                  <a:pt x="4506" y="2226"/>
                </a:lnTo>
                <a:lnTo>
                  <a:pt x="4761" y="1990"/>
                </a:lnTo>
                <a:lnTo>
                  <a:pt x="5017" y="1800"/>
                </a:lnTo>
                <a:lnTo>
                  <a:pt x="5272" y="1610"/>
                </a:lnTo>
                <a:lnTo>
                  <a:pt x="5528" y="1421"/>
                </a:lnTo>
                <a:lnTo>
                  <a:pt x="5806" y="1232"/>
                </a:lnTo>
                <a:lnTo>
                  <a:pt x="6062" y="1042"/>
                </a:lnTo>
                <a:lnTo>
                  <a:pt x="6341" y="900"/>
                </a:lnTo>
                <a:lnTo>
                  <a:pt x="6619" y="758"/>
                </a:lnTo>
                <a:lnTo>
                  <a:pt x="6898" y="616"/>
                </a:lnTo>
                <a:lnTo>
                  <a:pt x="7200" y="474"/>
                </a:lnTo>
                <a:lnTo>
                  <a:pt x="7479" y="379"/>
                </a:lnTo>
                <a:lnTo>
                  <a:pt x="7781" y="237"/>
                </a:lnTo>
                <a:lnTo>
                  <a:pt x="8059" y="190"/>
                </a:lnTo>
                <a:lnTo>
                  <a:pt x="8361" y="95"/>
                </a:lnTo>
                <a:lnTo>
                  <a:pt x="8663" y="47"/>
                </a:lnTo>
                <a:lnTo>
                  <a:pt x="8965" y="0"/>
                </a:lnTo>
                <a:lnTo>
                  <a:pt x="9267" y="0"/>
                </a:lnTo>
                <a:lnTo>
                  <a:pt x="9546" y="0"/>
                </a:lnTo>
                <a:lnTo>
                  <a:pt x="9848" y="0"/>
                </a:lnTo>
                <a:lnTo>
                  <a:pt x="10150" y="0"/>
                </a:lnTo>
                <a:lnTo>
                  <a:pt x="10452" y="47"/>
                </a:lnTo>
                <a:lnTo>
                  <a:pt x="10754" y="142"/>
                </a:lnTo>
                <a:lnTo>
                  <a:pt x="11079" y="190"/>
                </a:lnTo>
                <a:lnTo>
                  <a:pt x="11381" y="284"/>
                </a:lnTo>
                <a:lnTo>
                  <a:pt x="11683" y="379"/>
                </a:lnTo>
                <a:lnTo>
                  <a:pt x="11985" y="521"/>
                </a:lnTo>
                <a:lnTo>
                  <a:pt x="12286" y="663"/>
                </a:lnTo>
                <a:lnTo>
                  <a:pt x="12588" y="805"/>
                </a:lnTo>
                <a:lnTo>
                  <a:pt x="12890" y="995"/>
                </a:lnTo>
                <a:lnTo>
                  <a:pt x="13192" y="1137"/>
                </a:lnTo>
                <a:lnTo>
                  <a:pt x="13494" y="1326"/>
                </a:lnTo>
                <a:lnTo>
                  <a:pt x="13773" y="1563"/>
                </a:lnTo>
                <a:lnTo>
                  <a:pt x="14052" y="1753"/>
                </a:lnTo>
                <a:lnTo>
                  <a:pt x="14330" y="1990"/>
                </a:lnTo>
                <a:lnTo>
                  <a:pt x="14609" y="2226"/>
                </a:lnTo>
                <a:lnTo>
                  <a:pt x="14864" y="2463"/>
                </a:lnTo>
                <a:lnTo>
                  <a:pt x="15120" y="2700"/>
                </a:lnTo>
                <a:lnTo>
                  <a:pt x="15375" y="2984"/>
                </a:lnTo>
                <a:lnTo>
                  <a:pt x="15631" y="3268"/>
                </a:lnTo>
                <a:lnTo>
                  <a:pt x="15886" y="3553"/>
                </a:lnTo>
                <a:lnTo>
                  <a:pt x="16119" y="3837"/>
                </a:lnTo>
                <a:lnTo>
                  <a:pt x="16351" y="4168"/>
                </a:lnTo>
                <a:lnTo>
                  <a:pt x="16583" y="4500"/>
                </a:lnTo>
                <a:lnTo>
                  <a:pt x="16815" y="4832"/>
                </a:lnTo>
                <a:lnTo>
                  <a:pt x="17024" y="5163"/>
                </a:lnTo>
                <a:lnTo>
                  <a:pt x="17234" y="5495"/>
                </a:lnTo>
                <a:lnTo>
                  <a:pt x="17443" y="5826"/>
                </a:lnTo>
                <a:lnTo>
                  <a:pt x="17652" y="6158"/>
                </a:lnTo>
                <a:lnTo>
                  <a:pt x="17837" y="6490"/>
                </a:lnTo>
                <a:lnTo>
                  <a:pt x="18023" y="6868"/>
                </a:lnTo>
                <a:lnTo>
                  <a:pt x="18186" y="7200"/>
                </a:lnTo>
                <a:lnTo>
                  <a:pt x="18372" y="7532"/>
                </a:lnTo>
                <a:lnTo>
                  <a:pt x="18511" y="7863"/>
                </a:lnTo>
                <a:lnTo>
                  <a:pt x="18674" y="8195"/>
                </a:lnTo>
                <a:lnTo>
                  <a:pt x="18836" y="8526"/>
                </a:lnTo>
                <a:lnTo>
                  <a:pt x="18975" y="8905"/>
                </a:lnTo>
                <a:lnTo>
                  <a:pt x="19092" y="9237"/>
                </a:lnTo>
                <a:lnTo>
                  <a:pt x="19231" y="9568"/>
                </a:lnTo>
                <a:lnTo>
                  <a:pt x="19347" y="9900"/>
                </a:lnTo>
                <a:lnTo>
                  <a:pt x="19463" y="10279"/>
                </a:lnTo>
                <a:lnTo>
                  <a:pt x="19556" y="10563"/>
                </a:lnTo>
                <a:lnTo>
                  <a:pt x="19649" y="10847"/>
                </a:lnTo>
                <a:lnTo>
                  <a:pt x="19742" y="11132"/>
                </a:lnTo>
                <a:lnTo>
                  <a:pt x="19835" y="11368"/>
                </a:lnTo>
                <a:lnTo>
                  <a:pt x="19905" y="11605"/>
                </a:lnTo>
                <a:lnTo>
                  <a:pt x="19974" y="11795"/>
                </a:lnTo>
                <a:lnTo>
                  <a:pt x="20044" y="11984"/>
                </a:lnTo>
                <a:lnTo>
                  <a:pt x="20090" y="12174"/>
                </a:lnTo>
                <a:lnTo>
                  <a:pt x="20137" y="12316"/>
                </a:lnTo>
                <a:lnTo>
                  <a:pt x="20183" y="12410"/>
                </a:lnTo>
                <a:lnTo>
                  <a:pt x="20206" y="12505"/>
                </a:lnTo>
                <a:lnTo>
                  <a:pt x="20230" y="12600"/>
                </a:lnTo>
                <a:lnTo>
                  <a:pt x="20253" y="12647"/>
                </a:lnTo>
                <a:lnTo>
                  <a:pt x="20276" y="12695"/>
                </a:lnTo>
                <a:lnTo>
                  <a:pt x="20299" y="12647"/>
                </a:lnTo>
                <a:lnTo>
                  <a:pt x="20323" y="12647"/>
                </a:lnTo>
                <a:lnTo>
                  <a:pt x="20346" y="12600"/>
                </a:lnTo>
                <a:lnTo>
                  <a:pt x="20369" y="12553"/>
                </a:lnTo>
                <a:lnTo>
                  <a:pt x="20392" y="12505"/>
                </a:lnTo>
                <a:lnTo>
                  <a:pt x="20439" y="12458"/>
                </a:lnTo>
                <a:lnTo>
                  <a:pt x="20485" y="12410"/>
                </a:lnTo>
                <a:lnTo>
                  <a:pt x="20532" y="12363"/>
                </a:lnTo>
                <a:lnTo>
                  <a:pt x="20578" y="12316"/>
                </a:lnTo>
                <a:lnTo>
                  <a:pt x="20648" y="12221"/>
                </a:lnTo>
                <a:lnTo>
                  <a:pt x="20717" y="12126"/>
                </a:lnTo>
                <a:lnTo>
                  <a:pt x="20787" y="12079"/>
                </a:lnTo>
                <a:lnTo>
                  <a:pt x="20857" y="11984"/>
                </a:lnTo>
                <a:lnTo>
                  <a:pt x="20927" y="11889"/>
                </a:lnTo>
                <a:lnTo>
                  <a:pt x="21019" y="11795"/>
                </a:lnTo>
                <a:lnTo>
                  <a:pt x="21089" y="11700"/>
                </a:lnTo>
                <a:lnTo>
                  <a:pt x="21159" y="11605"/>
                </a:lnTo>
                <a:lnTo>
                  <a:pt x="21228" y="11510"/>
                </a:lnTo>
                <a:lnTo>
                  <a:pt x="21275" y="11463"/>
                </a:lnTo>
                <a:lnTo>
                  <a:pt x="21345" y="11368"/>
                </a:lnTo>
                <a:lnTo>
                  <a:pt x="21391" y="11321"/>
                </a:lnTo>
                <a:lnTo>
                  <a:pt x="21437" y="11274"/>
                </a:lnTo>
                <a:lnTo>
                  <a:pt x="21461" y="11226"/>
                </a:lnTo>
                <a:lnTo>
                  <a:pt x="21507" y="11179"/>
                </a:lnTo>
                <a:lnTo>
                  <a:pt x="21530" y="11132"/>
                </a:lnTo>
                <a:lnTo>
                  <a:pt x="21554" y="11132"/>
                </a:lnTo>
                <a:lnTo>
                  <a:pt x="21577" y="11084"/>
                </a:lnTo>
                <a:lnTo>
                  <a:pt x="21600" y="11084"/>
                </a:lnTo>
                <a:lnTo>
                  <a:pt x="21600" y="11037"/>
                </a:lnTo>
                <a:lnTo>
                  <a:pt x="21600" y="11084"/>
                </a:lnTo>
                <a:lnTo>
                  <a:pt x="21577" y="11132"/>
                </a:lnTo>
                <a:lnTo>
                  <a:pt x="21554" y="11226"/>
                </a:lnTo>
                <a:lnTo>
                  <a:pt x="21507" y="11368"/>
                </a:lnTo>
                <a:lnTo>
                  <a:pt x="21461" y="11558"/>
                </a:lnTo>
                <a:lnTo>
                  <a:pt x="21391" y="11795"/>
                </a:lnTo>
                <a:lnTo>
                  <a:pt x="21321" y="12079"/>
                </a:lnTo>
                <a:lnTo>
                  <a:pt x="21228" y="12363"/>
                </a:lnTo>
                <a:lnTo>
                  <a:pt x="21135" y="12742"/>
                </a:lnTo>
                <a:lnTo>
                  <a:pt x="21019" y="13121"/>
                </a:lnTo>
                <a:lnTo>
                  <a:pt x="20903" y="13547"/>
                </a:lnTo>
                <a:lnTo>
                  <a:pt x="20764" y="14021"/>
                </a:lnTo>
                <a:lnTo>
                  <a:pt x="20624" y="14542"/>
                </a:lnTo>
                <a:lnTo>
                  <a:pt x="20462" y="15110"/>
                </a:lnTo>
                <a:lnTo>
                  <a:pt x="20299" y="15679"/>
                </a:lnTo>
                <a:cubicBezTo>
                  <a:pt x="20299" y="15679"/>
                  <a:pt x="20137" y="16342"/>
                  <a:pt x="20137" y="16342"/>
                </a:cubicBezTo>
                <a:close/>
                <a:moveTo>
                  <a:pt x="20137" y="16342"/>
                </a:moveTo>
              </a:path>
            </a:pathLst>
          </a:custGeom>
          <a:solidFill>
            <a:srgbClr val="5A1604"/>
          </a:solid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a:p>
        </p:txBody>
      </p:sp>
      <p:sp>
        <p:nvSpPr>
          <p:cNvPr id="12" name="AutoShape 7"/>
          <p:cNvSpPr>
            <a:spLocks/>
          </p:cNvSpPr>
          <p:nvPr/>
        </p:nvSpPr>
        <p:spPr bwMode="auto">
          <a:xfrm rot="19454621">
            <a:off x="4494982" y="2012142"/>
            <a:ext cx="4014177" cy="3516371"/>
          </a:xfrm>
          <a:custGeom>
            <a:avLst/>
            <a:gdLst/>
            <a:ahLst/>
            <a:cxnLst/>
            <a:rect l="0" t="0" r="r" b="b"/>
            <a:pathLst>
              <a:path w="21600" h="21600">
                <a:moveTo>
                  <a:pt x="4228" y="9404"/>
                </a:moveTo>
                <a:lnTo>
                  <a:pt x="4195" y="9431"/>
                </a:lnTo>
                <a:lnTo>
                  <a:pt x="4195" y="9458"/>
                </a:lnTo>
                <a:lnTo>
                  <a:pt x="4130" y="9513"/>
                </a:lnTo>
                <a:lnTo>
                  <a:pt x="4097" y="9594"/>
                </a:lnTo>
                <a:lnTo>
                  <a:pt x="3999" y="9702"/>
                </a:lnTo>
                <a:lnTo>
                  <a:pt x="3933" y="9838"/>
                </a:lnTo>
                <a:lnTo>
                  <a:pt x="3802" y="10001"/>
                </a:lnTo>
                <a:lnTo>
                  <a:pt x="3704" y="10163"/>
                </a:lnTo>
                <a:lnTo>
                  <a:pt x="3540" y="10380"/>
                </a:lnTo>
                <a:lnTo>
                  <a:pt x="3409" y="10597"/>
                </a:lnTo>
                <a:lnTo>
                  <a:pt x="3212" y="10841"/>
                </a:lnTo>
                <a:lnTo>
                  <a:pt x="3048" y="11112"/>
                </a:lnTo>
                <a:lnTo>
                  <a:pt x="2819" y="11410"/>
                </a:lnTo>
                <a:lnTo>
                  <a:pt x="2622" y="11735"/>
                </a:lnTo>
                <a:lnTo>
                  <a:pt x="2360" y="12087"/>
                </a:lnTo>
                <a:lnTo>
                  <a:pt x="2098" y="12467"/>
                </a:lnTo>
                <a:lnTo>
                  <a:pt x="1868" y="12819"/>
                </a:lnTo>
                <a:lnTo>
                  <a:pt x="1606" y="13171"/>
                </a:lnTo>
                <a:lnTo>
                  <a:pt x="1409" y="13497"/>
                </a:lnTo>
                <a:lnTo>
                  <a:pt x="1180" y="13795"/>
                </a:lnTo>
                <a:lnTo>
                  <a:pt x="1016" y="14066"/>
                </a:lnTo>
                <a:lnTo>
                  <a:pt x="819" y="14310"/>
                </a:lnTo>
                <a:lnTo>
                  <a:pt x="688" y="14527"/>
                </a:lnTo>
                <a:lnTo>
                  <a:pt x="525" y="14743"/>
                </a:lnTo>
                <a:lnTo>
                  <a:pt x="426" y="14906"/>
                </a:lnTo>
                <a:lnTo>
                  <a:pt x="295" y="15069"/>
                </a:lnTo>
                <a:lnTo>
                  <a:pt x="230" y="15204"/>
                </a:lnTo>
                <a:lnTo>
                  <a:pt x="131" y="15312"/>
                </a:lnTo>
                <a:lnTo>
                  <a:pt x="98" y="15394"/>
                </a:lnTo>
                <a:lnTo>
                  <a:pt x="33" y="15448"/>
                </a:lnTo>
                <a:lnTo>
                  <a:pt x="0" y="15502"/>
                </a:lnTo>
                <a:lnTo>
                  <a:pt x="33" y="15502"/>
                </a:lnTo>
                <a:lnTo>
                  <a:pt x="33" y="15556"/>
                </a:lnTo>
                <a:lnTo>
                  <a:pt x="98" y="15611"/>
                </a:lnTo>
                <a:lnTo>
                  <a:pt x="131" y="15692"/>
                </a:lnTo>
                <a:lnTo>
                  <a:pt x="230" y="15800"/>
                </a:lnTo>
                <a:lnTo>
                  <a:pt x="295" y="15936"/>
                </a:lnTo>
                <a:lnTo>
                  <a:pt x="426" y="16071"/>
                </a:lnTo>
                <a:lnTo>
                  <a:pt x="525" y="16261"/>
                </a:lnTo>
                <a:lnTo>
                  <a:pt x="688" y="16478"/>
                </a:lnTo>
                <a:lnTo>
                  <a:pt x="819" y="16695"/>
                </a:lnTo>
                <a:lnTo>
                  <a:pt x="1016" y="16938"/>
                </a:lnTo>
                <a:lnTo>
                  <a:pt x="1180" y="17210"/>
                </a:lnTo>
                <a:lnTo>
                  <a:pt x="1409" y="17508"/>
                </a:lnTo>
                <a:lnTo>
                  <a:pt x="1606" y="17833"/>
                </a:lnTo>
                <a:lnTo>
                  <a:pt x="1868" y="18185"/>
                </a:lnTo>
                <a:lnTo>
                  <a:pt x="2098" y="18538"/>
                </a:lnTo>
                <a:lnTo>
                  <a:pt x="2360" y="18917"/>
                </a:lnTo>
                <a:lnTo>
                  <a:pt x="2622" y="19269"/>
                </a:lnTo>
                <a:lnTo>
                  <a:pt x="2819" y="19595"/>
                </a:lnTo>
                <a:lnTo>
                  <a:pt x="3048" y="19893"/>
                </a:lnTo>
                <a:lnTo>
                  <a:pt x="3212" y="20164"/>
                </a:lnTo>
                <a:lnTo>
                  <a:pt x="3409" y="20407"/>
                </a:lnTo>
                <a:lnTo>
                  <a:pt x="3540" y="20624"/>
                </a:lnTo>
                <a:lnTo>
                  <a:pt x="3704" y="20841"/>
                </a:lnTo>
                <a:lnTo>
                  <a:pt x="3802" y="21004"/>
                </a:lnTo>
                <a:lnTo>
                  <a:pt x="3933" y="21166"/>
                </a:lnTo>
                <a:lnTo>
                  <a:pt x="3999" y="21302"/>
                </a:lnTo>
                <a:lnTo>
                  <a:pt x="4097" y="21410"/>
                </a:lnTo>
                <a:lnTo>
                  <a:pt x="4130" y="21492"/>
                </a:lnTo>
                <a:lnTo>
                  <a:pt x="4195" y="21546"/>
                </a:lnTo>
                <a:lnTo>
                  <a:pt x="4195" y="21573"/>
                </a:lnTo>
                <a:lnTo>
                  <a:pt x="4228" y="21600"/>
                </a:lnTo>
                <a:lnTo>
                  <a:pt x="4228" y="21573"/>
                </a:lnTo>
                <a:lnTo>
                  <a:pt x="4228" y="21546"/>
                </a:lnTo>
                <a:lnTo>
                  <a:pt x="4228" y="21492"/>
                </a:lnTo>
                <a:lnTo>
                  <a:pt x="4228" y="21465"/>
                </a:lnTo>
                <a:lnTo>
                  <a:pt x="4228" y="21410"/>
                </a:lnTo>
                <a:lnTo>
                  <a:pt x="4228" y="21356"/>
                </a:lnTo>
                <a:lnTo>
                  <a:pt x="4228" y="21302"/>
                </a:lnTo>
                <a:lnTo>
                  <a:pt x="4228" y="21221"/>
                </a:lnTo>
                <a:lnTo>
                  <a:pt x="4228" y="21139"/>
                </a:lnTo>
                <a:lnTo>
                  <a:pt x="4228" y="21058"/>
                </a:lnTo>
                <a:lnTo>
                  <a:pt x="4228" y="20950"/>
                </a:lnTo>
                <a:lnTo>
                  <a:pt x="4228" y="20868"/>
                </a:lnTo>
                <a:lnTo>
                  <a:pt x="4228" y="20760"/>
                </a:lnTo>
                <a:lnTo>
                  <a:pt x="4228" y="20624"/>
                </a:lnTo>
                <a:lnTo>
                  <a:pt x="4228" y="20516"/>
                </a:lnTo>
                <a:lnTo>
                  <a:pt x="4228" y="20407"/>
                </a:lnTo>
                <a:lnTo>
                  <a:pt x="4228" y="20299"/>
                </a:lnTo>
                <a:lnTo>
                  <a:pt x="4228" y="20218"/>
                </a:lnTo>
                <a:lnTo>
                  <a:pt x="4228" y="20137"/>
                </a:lnTo>
                <a:lnTo>
                  <a:pt x="4228" y="20055"/>
                </a:lnTo>
                <a:lnTo>
                  <a:pt x="4228" y="19974"/>
                </a:lnTo>
                <a:lnTo>
                  <a:pt x="4228" y="19920"/>
                </a:lnTo>
                <a:lnTo>
                  <a:pt x="4228" y="19865"/>
                </a:lnTo>
                <a:lnTo>
                  <a:pt x="4228" y="19811"/>
                </a:lnTo>
                <a:lnTo>
                  <a:pt x="4228" y="19757"/>
                </a:lnTo>
                <a:lnTo>
                  <a:pt x="4228" y="19730"/>
                </a:lnTo>
                <a:lnTo>
                  <a:pt x="4228" y="19703"/>
                </a:lnTo>
                <a:lnTo>
                  <a:pt x="4228" y="19676"/>
                </a:lnTo>
                <a:lnTo>
                  <a:pt x="4261" y="19676"/>
                </a:lnTo>
                <a:lnTo>
                  <a:pt x="4327" y="19676"/>
                </a:lnTo>
                <a:lnTo>
                  <a:pt x="4392" y="19676"/>
                </a:lnTo>
                <a:lnTo>
                  <a:pt x="4458" y="19676"/>
                </a:lnTo>
                <a:lnTo>
                  <a:pt x="4523" y="19676"/>
                </a:lnTo>
                <a:lnTo>
                  <a:pt x="4622" y="19649"/>
                </a:lnTo>
                <a:lnTo>
                  <a:pt x="4720" y="19649"/>
                </a:lnTo>
                <a:lnTo>
                  <a:pt x="4851" y="19649"/>
                </a:lnTo>
                <a:lnTo>
                  <a:pt x="4982" y="19649"/>
                </a:lnTo>
                <a:lnTo>
                  <a:pt x="5146" y="19649"/>
                </a:lnTo>
                <a:lnTo>
                  <a:pt x="5310" y="19649"/>
                </a:lnTo>
                <a:lnTo>
                  <a:pt x="5474" y="19622"/>
                </a:lnTo>
                <a:lnTo>
                  <a:pt x="5638" y="19622"/>
                </a:lnTo>
                <a:lnTo>
                  <a:pt x="5834" y="19622"/>
                </a:lnTo>
                <a:lnTo>
                  <a:pt x="6064" y="19622"/>
                </a:lnTo>
                <a:lnTo>
                  <a:pt x="6293" y="19595"/>
                </a:lnTo>
                <a:lnTo>
                  <a:pt x="6523" y="19567"/>
                </a:lnTo>
                <a:lnTo>
                  <a:pt x="6752" y="19540"/>
                </a:lnTo>
                <a:lnTo>
                  <a:pt x="7014" y="19513"/>
                </a:lnTo>
                <a:lnTo>
                  <a:pt x="7277" y="19459"/>
                </a:lnTo>
                <a:lnTo>
                  <a:pt x="7539" y="19405"/>
                </a:lnTo>
                <a:lnTo>
                  <a:pt x="7834" y="19351"/>
                </a:lnTo>
                <a:lnTo>
                  <a:pt x="8129" y="19296"/>
                </a:lnTo>
                <a:lnTo>
                  <a:pt x="8456" y="19215"/>
                </a:lnTo>
                <a:lnTo>
                  <a:pt x="8784" y="19134"/>
                </a:lnTo>
                <a:lnTo>
                  <a:pt x="9112" y="19052"/>
                </a:lnTo>
                <a:lnTo>
                  <a:pt x="9440" y="18971"/>
                </a:lnTo>
                <a:lnTo>
                  <a:pt x="9800" y="18863"/>
                </a:lnTo>
                <a:lnTo>
                  <a:pt x="10161" y="18781"/>
                </a:lnTo>
                <a:lnTo>
                  <a:pt x="10554" y="18673"/>
                </a:lnTo>
                <a:lnTo>
                  <a:pt x="10947" y="18538"/>
                </a:lnTo>
                <a:lnTo>
                  <a:pt x="11308" y="18402"/>
                </a:lnTo>
                <a:lnTo>
                  <a:pt x="11701" y="18267"/>
                </a:lnTo>
                <a:lnTo>
                  <a:pt x="12062" y="18131"/>
                </a:lnTo>
                <a:lnTo>
                  <a:pt x="12455" y="17968"/>
                </a:lnTo>
                <a:lnTo>
                  <a:pt x="12816" y="17806"/>
                </a:lnTo>
                <a:lnTo>
                  <a:pt x="13176" y="17616"/>
                </a:lnTo>
                <a:lnTo>
                  <a:pt x="13537" y="17426"/>
                </a:lnTo>
                <a:lnTo>
                  <a:pt x="13897" y="17237"/>
                </a:lnTo>
                <a:lnTo>
                  <a:pt x="14258" y="17020"/>
                </a:lnTo>
                <a:lnTo>
                  <a:pt x="14618" y="16803"/>
                </a:lnTo>
                <a:lnTo>
                  <a:pt x="14979" y="16586"/>
                </a:lnTo>
                <a:lnTo>
                  <a:pt x="15340" y="16342"/>
                </a:lnTo>
                <a:lnTo>
                  <a:pt x="15667" y="16098"/>
                </a:lnTo>
                <a:lnTo>
                  <a:pt x="16028" y="15827"/>
                </a:lnTo>
                <a:lnTo>
                  <a:pt x="16356" y="15583"/>
                </a:lnTo>
                <a:lnTo>
                  <a:pt x="16683" y="15285"/>
                </a:lnTo>
                <a:lnTo>
                  <a:pt x="17011" y="15014"/>
                </a:lnTo>
                <a:lnTo>
                  <a:pt x="17339" y="14716"/>
                </a:lnTo>
                <a:lnTo>
                  <a:pt x="17634" y="14445"/>
                </a:lnTo>
                <a:lnTo>
                  <a:pt x="17929" y="14147"/>
                </a:lnTo>
                <a:lnTo>
                  <a:pt x="18224" y="13822"/>
                </a:lnTo>
                <a:lnTo>
                  <a:pt x="18486" y="13524"/>
                </a:lnTo>
                <a:lnTo>
                  <a:pt x="18748" y="13199"/>
                </a:lnTo>
                <a:lnTo>
                  <a:pt x="18978" y="12900"/>
                </a:lnTo>
                <a:lnTo>
                  <a:pt x="19207" y="12575"/>
                </a:lnTo>
                <a:lnTo>
                  <a:pt x="19437" y="12223"/>
                </a:lnTo>
                <a:lnTo>
                  <a:pt x="19633" y="11898"/>
                </a:lnTo>
                <a:lnTo>
                  <a:pt x="19863" y="11545"/>
                </a:lnTo>
                <a:lnTo>
                  <a:pt x="20027" y="11220"/>
                </a:lnTo>
                <a:lnTo>
                  <a:pt x="20223" y="10841"/>
                </a:lnTo>
                <a:lnTo>
                  <a:pt x="20387" y="10488"/>
                </a:lnTo>
                <a:lnTo>
                  <a:pt x="20551" y="10136"/>
                </a:lnTo>
                <a:lnTo>
                  <a:pt x="20682" y="9784"/>
                </a:lnTo>
                <a:lnTo>
                  <a:pt x="20813" y="9431"/>
                </a:lnTo>
                <a:lnTo>
                  <a:pt x="20944" y="9079"/>
                </a:lnTo>
                <a:lnTo>
                  <a:pt x="21043" y="8754"/>
                </a:lnTo>
                <a:lnTo>
                  <a:pt x="21174" y="8402"/>
                </a:lnTo>
                <a:lnTo>
                  <a:pt x="21239" y="8076"/>
                </a:lnTo>
                <a:lnTo>
                  <a:pt x="21338" y="7751"/>
                </a:lnTo>
                <a:lnTo>
                  <a:pt x="21403" y="7399"/>
                </a:lnTo>
                <a:lnTo>
                  <a:pt x="21469" y="7101"/>
                </a:lnTo>
                <a:lnTo>
                  <a:pt x="21502" y="6775"/>
                </a:lnTo>
                <a:lnTo>
                  <a:pt x="21567" y="6450"/>
                </a:lnTo>
                <a:lnTo>
                  <a:pt x="21600" y="6152"/>
                </a:lnTo>
                <a:lnTo>
                  <a:pt x="21600" y="5854"/>
                </a:lnTo>
                <a:lnTo>
                  <a:pt x="21600" y="5556"/>
                </a:lnTo>
                <a:lnTo>
                  <a:pt x="21600" y="5258"/>
                </a:lnTo>
                <a:lnTo>
                  <a:pt x="21600" y="4960"/>
                </a:lnTo>
                <a:lnTo>
                  <a:pt x="21567" y="4661"/>
                </a:lnTo>
                <a:lnTo>
                  <a:pt x="21567" y="4391"/>
                </a:lnTo>
                <a:lnTo>
                  <a:pt x="21534" y="4119"/>
                </a:lnTo>
                <a:lnTo>
                  <a:pt x="21502" y="3875"/>
                </a:lnTo>
                <a:lnTo>
                  <a:pt x="21502" y="3605"/>
                </a:lnTo>
                <a:lnTo>
                  <a:pt x="21469" y="3361"/>
                </a:lnTo>
                <a:lnTo>
                  <a:pt x="21403" y="3117"/>
                </a:lnTo>
                <a:lnTo>
                  <a:pt x="21370" y="2900"/>
                </a:lnTo>
                <a:lnTo>
                  <a:pt x="21338" y="2656"/>
                </a:lnTo>
                <a:lnTo>
                  <a:pt x="21272" y="2439"/>
                </a:lnTo>
                <a:lnTo>
                  <a:pt x="21239" y="2222"/>
                </a:lnTo>
                <a:lnTo>
                  <a:pt x="21174" y="2033"/>
                </a:lnTo>
                <a:lnTo>
                  <a:pt x="21108" y="1816"/>
                </a:lnTo>
                <a:lnTo>
                  <a:pt x="21043" y="1626"/>
                </a:lnTo>
                <a:lnTo>
                  <a:pt x="20977" y="1464"/>
                </a:lnTo>
                <a:lnTo>
                  <a:pt x="20912" y="1274"/>
                </a:lnTo>
                <a:lnTo>
                  <a:pt x="20846" y="1111"/>
                </a:lnTo>
                <a:lnTo>
                  <a:pt x="20781" y="949"/>
                </a:lnTo>
                <a:lnTo>
                  <a:pt x="20748" y="813"/>
                </a:lnTo>
                <a:lnTo>
                  <a:pt x="20682" y="678"/>
                </a:lnTo>
                <a:lnTo>
                  <a:pt x="20649" y="569"/>
                </a:lnTo>
                <a:lnTo>
                  <a:pt x="20617" y="461"/>
                </a:lnTo>
                <a:lnTo>
                  <a:pt x="20584" y="379"/>
                </a:lnTo>
                <a:lnTo>
                  <a:pt x="20551" y="271"/>
                </a:lnTo>
                <a:lnTo>
                  <a:pt x="20518" y="217"/>
                </a:lnTo>
                <a:lnTo>
                  <a:pt x="20485" y="136"/>
                </a:lnTo>
                <a:lnTo>
                  <a:pt x="20453" y="108"/>
                </a:lnTo>
                <a:lnTo>
                  <a:pt x="20453" y="54"/>
                </a:lnTo>
                <a:lnTo>
                  <a:pt x="20453" y="27"/>
                </a:lnTo>
                <a:lnTo>
                  <a:pt x="20420" y="0"/>
                </a:lnTo>
                <a:lnTo>
                  <a:pt x="20420" y="27"/>
                </a:lnTo>
                <a:lnTo>
                  <a:pt x="20387" y="81"/>
                </a:lnTo>
                <a:lnTo>
                  <a:pt x="20354" y="136"/>
                </a:lnTo>
                <a:lnTo>
                  <a:pt x="20289" y="217"/>
                </a:lnTo>
                <a:lnTo>
                  <a:pt x="20223" y="298"/>
                </a:lnTo>
                <a:lnTo>
                  <a:pt x="20158" y="407"/>
                </a:lnTo>
                <a:lnTo>
                  <a:pt x="20059" y="515"/>
                </a:lnTo>
                <a:lnTo>
                  <a:pt x="19994" y="650"/>
                </a:lnTo>
                <a:lnTo>
                  <a:pt x="19863" y="813"/>
                </a:lnTo>
                <a:lnTo>
                  <a:pt x="19764" y="976"/>
                </a:lnTo>
                <a:lnTo>
                  <a:pt x="19633" y="1138"/>
                </a:lnTo>
                <a:lnTo>
                  <a:pt x="19502" y="1355"/>
                </a:lnTo>
                <a:lnTo>
                  <a:pt x="19338" y="1572"/>
                </a:lnTo>
                <a:lnTo>
                  <a:pt x="19175" y="1789"/>
                </a:lnTo>
                <a:lnTo>
                  <a:pt x="19011" y="2033"/>
                </a:lnTo>
                <a:lnTo>
                  <a:pt x="18847" y="2277"/>
                </a:lnTo>
                <a:lnTo>
                  <a:pt x="18683" y="2520"/>
                </a:lnTo>
                <a:lnTo>
                  <a:pt x="18519" y="2737"/>
                </a:lnTo>
                <a:lnTo>
                  <a:pt x="18388" y="2927"/>
                </a:lnTo>
                <a:lnTo>
                  <a:pt x="18257" y="3117"/>
                </a:lnTo>
                <a:lnTo>
                  <a:pt x="18126" y="3279"/>
                </a:lnTo>
                <a:lnTo>
                  <a:pt x="18027" y="3415"/>
                </a:lnTo>
                <a:lnTo>
                  <a:pt x="17929" y="3550"/>
                </a:lnTo>
                <a:lnTo>
                  <a:pt x="17863" y="3686"/>
                </a:lnTo>
                <a:lnTo>
                  <a:pt x="17765" y="3794"/>
                </a:lnTo>
                <a:lnTo>
                  <a:pt x="17732" y="3875"/>
                </a:lnTo>
                <a:lnTo>
                  <a:pt x="17667" y="3930"/>
                </a:lnTo>
                <a:lnTo>
                  <a:pt x="17634" y="4011"/>
                </a:lnTo>
                <a:lnTo>
                  <a:pt x="17601" y="4038"/>
                </a:lnTo>
                <a:lnTo>
                  <a:pt x="17568" y="4065"/>
                </a:lnTo>
                <a:lnTo>
                  <a:pt x="17536" y="4065"/>
                </a:lnTo>
                <a:lnTo>
                  <a:pt x="17470" y="4065"/>
                </a:lnTo>
                <a:lnTo>
                  <a:pt x="17405" y="4065"/>
                </a:lnTo>
                <a:lnTo>
                  <a:pt x="17306" y="4065"/>
                </a:lnTo>
                <a:lnTo>
                  <a:pt x="17175" y="4065"/>
                </a:lnTo>
                <a:lnTo>
                  <a:pt x="17011" y="4065"/>
                </a:lnTo>
                <a:lnTo>
                  <a:pt x="16847" y="4065"/>
                </a:lnTo>
                <a:lnTo>
                  <a:pt x="16651" y="4065"/>
                </a:lnTo>
                <a:lnTo>
                  <a:pt x="16421" y="4065"/>
                </a:lnTo>
                <a:lnTo>
                  <a:pt x="16192" y="4065"/>
                </a:lnTo>
                <a:lnTo>
                  <a:pt x="15929" y="4065"/>
                </a:lnTo>
                <a:lnTo>
                  <a:pt x="15635" y="4065"/>
                </a:lnTo>
                <a:lnTo>
                  <a:pt x="15340" y="4065"/>
                </a:lnTo>
                <a:lnTo>
                  <a:pt x="15012" y="4065"/>
                </a:lnTo>
                <a:lnTo>
                  <a:pt x="14651" y="4065"/>
                </a:lnTo>
                <a:lnTo>
                  <a:pt x="14291" y="4065"/>
                </a:lnTo>
                <a:lnTo>
                  <a:pt x="13963" y="4065"/>
                </a:lnTo>
                <a:lnTo>
                  <a:pt x="13668" y="4065"/>
                </a:lnTo>
                <a:lnTo>
                  <a:pt x="13373" y="4065"/>
                </a:lnTo>
                <a:lnTo>
                  <a:pt x="13111" y="4065"/>
                </a:lnTo>
                <a:lnTo>
                  <a:pt x="12881" y="4065"/>
                </a:lnTo>
                <a:lnTo>
                  <a:pt x="12652" y="4065"/>
                </a:lnTo>
                <a:lnTo>
                  <a:pt x="12455" y="4065"/>
                </a:lnTo>
                <a:lnTo>
                  <a:pt x="12291" y="4065"/>
                </a:lnTo>
                <a:lnTo>
                  <a:pt x="12160" y="4065"/>
                </a:lnTo>
                <a:lnTo>
                  <a:pt x="12029" y="4065"/>
                </a:lnTo>
                <a:lnTo>
                  <a:pt x="11931" y="4065"/>
                </a:lnTo>
                <a:lnTo>
                  <a:pt x="11832" y="4065"/>
                </a:lnTo>
                <a:lnTo>
                  <a:pt x="11767" y="4065"/>
                </a:lnTo>
                <a:lnTo>
                  <a:pt x="11734" y="4065"/>
                </a:lnTo>
                <a:lnTo>
                  <a:pt x="11734" y="4092"/>
                </a:lnTo>
                <a:lnTo>
                  <a:pt x="11734" y="4119"/>
                </a:lnTo>
                <a:lnTo>
                  <a:pt x="11734" y="4147"/>
                </a:lnTo>
                <a:lnTo>
                  <a:pt x="11734" y="4201"/>
                </a:lnTo>
                <a:lnTo>
                  <a:pt x="11767" y="4255"/>
                </a:lnTo>
                <a:lnTo>
                  <a:pt x="11767" y="4309"/>
                </a:lnTo>
                <a:lnTo>
                  <a:pt x="11767" y="4363"/>
                </a:lnTo>
                <a:lnTo>
                  <a:pt x="11767" y="4418"/>
                </a:lnTo>
                <a:lnTo>
                  <a:pt x="11767" y="4499"/>
                </a:lnTo>
                <a:lnTo>
                  <a:pt x="11800" y="4580"/>
                </a:lnTo>
                <a:lnTo>
                  <a:pt x="11800" y="4661"/>
                </a:lnTo>
                <a:lnTo>
                  <a:pt x="11800" y="4770"/>
                </a:lnTo>
                <a:lnTo>
                  <a:pt x="11832" y="4878"/>
                </a:lnTo>
                <a:lnTo>
                  <a:pt x="11832" y="4987"/>
                </a:lnTo>
                <a:lnTo>
                  <a:pt x="11832" y="5095"/>
                </a:lnTo>
                <a:lnTo>
                  <a:pt x="11832" y="5203"/>
                </a:lnTo>
                <a:lnTo>
                  <a:pt x="11832" y="5339"/>
                </a:lnTo>
                <a:lnTo>
                  <a:pt x="11832" y="5447"/>
                </a:lnTo>
                <a:lnTo>
                  <a:pt x="11832" y="5583"/>
                </a:lnTo>
                <a:lnTo>
                  <a:pt x="11832" y="5718"/>
                </a:lnTo>
                <a:lnTo>
                  <a:pt x="11800" y="5854"/>
                </a:lnTo>
                <a:lnTo>
                  <a:pt x="11767" y="5989"/>
                </a:lnTo>
                <a:lnTo>
                  <a:pt x="11734" y="6125"/>
                </a:lnTo>
                <a:lnTo>
                  <a:pt x="11701" y="6288"/>
                </a:lnTo>
                <a:lnTo>
                  <a:pt x="11669" y="6423"/>
                </a:lnTo>
                <a:lnTo>
                  <a:pt x="11636" y="6586"/>
                </a:lnTo>
                <a:lnTo>
                  <a:pt x="11603" y="6748"/>
                </a:lnTo>
                <a:lnTo>
                  <a:pt x="11538" y="6911"/>
                </a:lnTo>
                <a:lnTo>
                  <a:pt x="11472" y="7074"/>
                </a:lnTo>
                <a:lnTo>
                  <a:pt x="11406" y="7236"/>
                </a:lnTo>
                <a:lnTo>
                  <a:pt x="11341" y="7399"/>
                </a:lnTo>
                <a:lnTo>
                  <a:pt x="11275" y="7561"/>
                </a:lnTo>
                <a:lnTo>
                  <a:pt x="11210" y="7724"/>
                </a:lnTo>
                <a:lnTo>
                  <a:pt x="11144" y="7887"/>
                </a:lnTo>
                <a:lnTo>
                  <a:pt x="11046" y="8049"/>
                </a:lnTo>
                <a:lnTo>
                  <a:pt x="10947" y="8185"/>
                </a:lnTo>
                <a:lnTo>
                  <a:pt x="10882" y="8347"/>
                </a:lnTo>
                <a:lnTo>
                  <a:pt x="10784" y="8483"/>
                </a:lnTo>
                <a:lnTo>
                  <a:pt x="10653" y="8618"/>
                </a:lnTo>
                <a:lnTo>
                  <a:pt x="10554" y="8754"/>
                </a:lnTo>
                <a:lnTo>
                  <a:pt x="10456" y="8889"/>
                </a:lnTo>
                <a:lnTo>
                  <a:pt x="10325" y="9025"/>
                </a:lnTo>
                <a:lnTo>
                  <a:pt x="10226" y="9160"/>
                </a:lnTo>
                <a:lnTo>
                  <a:pt x="10095" y="9296"/>
                </a:lnTo>
                <a:lnTo>
                  <a:pt x="9964" y="9404"/>
                </a:lnTo>
                <a:lnTo>
                  <a:pt x="9833" y="9513"/>
                </a:lnTo>
                <a:lnTo>
                  <a:pt x="9702" y="9648"/>
                </a:lnTo>
                <a:lnTo>
                  <a:pt x="9571" y="9757"/>
                </a:lnTo>
                <a:lnTo>
                  <a:pt x="9440" y="9865"/>
                </a:lnTo>
                <a:lnTo>
                  <a:pt x="9276" y="9946"/>
                </a:lnTo>
                <a:lnTo>
                  <a:pt x="9145" y="10055"/>
                </a:lnTo>
                <a:lnTo>
                  <a:pt x="9014" y="10163"/>
                </a:lnTo>
                <a:lnTo>
                  <a:pt x="8850" y="10244"/>
                </a:lnTo>
                <a:lnTo>
                  <a:pt x="8719" y="10353"/>
                </a:lnTo>
                <a:lnTo>
                  <a:pt x="8555" y="10434"/>
                </a:lnTo>
                <a:lnTo>
                  <a:pt x="8391" y="10515"/>
                </a:lnTo>
                <a:lnTo>
                  <a:pt x="8260" y="10597"/>
                </a:lnTo>
                <a:lnTo>
                  <a:pt x="8096" y="10678"/>
                </a:lnTo>
                <a:lnTo>
                  <a:pt x="7932" y="10732"/>
                </a:lnTo>
                <a:lnTo>
                  <a:pt x="7768" y="10814"/>
                </a:lnTo>
                <a:lnTo>
                  <a:pt x="7604" y="10895"/>
                </a:lnTo>
                <a:lnTo>
                  <a:pt x="7440" y="10949"/>
                </a:lnTo>
                <a:lnTo>
                  <a:pt x="7277" y="11003"/>
                </a:lnTo>
                <a:lnTo>
                  <a:pt x="7113" y="11057"/>
                </a:lnTo>
                <a:lnTo>
                  <a:pt x="6949" y="11112"/>
                </a:lnTo>
                <a:lnTo>
                  <a:pt x="6818" y="11166"/>
                </a:lnTo>
                <a:lnTo>
                  <a:pt x="6654" y="11220"/>
                </a:lnTo>
                <a:lnTo>
                  <a:pt x="6490" y="11247"/>
                </a:lnTo>
                <a:lnTo>
                  <a:pt x="6359" y="11301"/>
                </a:lnTo>
                <a:lnTo>
                  <a:pt x="6228" y="11329"/>
                </a:lnTo>
                <a:lnTo>
                  <a:pt x="6064" y="11356"/>
                </a:lnTo>
                <a:lnTo>
                  <a:pt x="5933" y="11383"/>
                </a:lnTo>
                <a:lnTo>
                  <a:pt x="5801" y="11410"/>
                </a:lnTo>
                <a:lnTo>
                  <a:pt x="5670" y="11437"/>
                </a:lnTo>
                <a:lnTo>
                  <a:pt x="5539" y="11464"/>
                </a:lnTo>
                <a:lnTo>
                  <a:pt x="5408" y="11464"/>
                </a:lnTo>
                <a:lnTo>
                  <a:pt x="5277" y="11491"/>
                </a:lnTo>
                <a:lnTo>
                  <a:pt x="5179" y="11491"/>
                </a:lnTo>
                <a:lnTo>
                  <a:pt x="5048" y="11491"/>
                </a:lnTo>
                <a:lnTo>
                  <a:pt x="4949" y="11518"/>
                </a:lnTo>
                <a:lnTo>
                  <a:pt x="4851" y="11518"/>
                </a:lnTo>
                <a:lnTo>
                  <a:pt x="4753" y="11518"/>
                </a:lnTo>
                <a:lnTo>
                  <a:pt x="4654" y="11518"/>
                </a:lnTo>
                <a:lnTo>
                  <a:pt x="4589" y="11518"/>
                </a:lnTo>
                <a:lnTo>
                  <a:pt x="4523" y="11545"/>
                </a:lnTo>
                <a:lnTo>
                  <a:pt x="4458" y="11545"/>
                </a:lnTo>
                <a:lnTo>
                  <a:pt x="4392" y="11545"/>
                </a:lnTo>
                <a:lnTo>
                  <a:pt x="4359" y="11545"/>
                </a:lnTo>
                <a:lnTo>
                  <a:pt x="4327" y="11545"/>
                </a:lnTo>
                <a:lnTo>
                  <a:pt x="4294" y="11545"/>
                </a:lnTo>
                <a:lnTo>
                  <a:pt x="4261" y="11545"/>
                </a:lnTo>
                <a:lnTo>
                  <a:pt x="4228" y="11545"/>
                </a:lnTo>
                <a:lnTo>
                  <a:pt x="4228" y="11518"/>
                </a:lnTo>
                <a:lnTo>
                  <a:pt x="4228" y="11491"/>
                </a:lnTo>
                <a:lnTo>
                  <a:pt x="4228" y="11437"/>
                </a:lnTo>
                <a:lnTo>
                  <a:pt x="4228" y="11410"/>
                </a:lnTo>
                <a:lnTo>
                  <a:pt x="4228" y="11356"/>
                </a:lnTo>
                <a:lnTo>
                  <a:pt x="4228" y="11274"/>
                </a:lnTo>
                <a:lnTo>
                  <a:pt x="4228" y="11220"/>
                </a:lnTo>
                <a:lnTo>
                  <a:pt x="4228" y="11139"/>
                </a:lnTo>
                <a:lnTo>
                  <a:pt x="4228" y="11057"/>
                </a:lnTo>
                <a:lnTo>
                  <a:pt x="4228" y="10949"/>
                </a:lnTo>
                <a:lnTo>
                  <a:pt x="4228" y="10841"/>
                </a:lnTo>
                <a:lnTo>
                  <a:pt x="4228" y="10732"/>
                </a:lnTo>
                <a:lnTo>
                  <a:pt x="4228" y="10624"/>
                </a:lnTo>
                <a:lnTo>
                  <a:pt x="4228" y="10488"/>
                </a:lnTo>
                <a:lnTo>
                  <a:pt x="4228" y="10353"/>
                </a:lnTo>
                <a:lnTo>
                  <a:pt x="4228" y="10217"/>
                </a:lnTo>
                <a:lnTo>
                  <a:pt x="4228" y="10109"/>
                </a:lnTo>
                <a:lnTo>
                  <a:pt x="4228" y="10001"/>
                </a:lnTo>
                <a:lnTo>
                  <a:pt x="4228" y="9919"/>
                </a:lnTo>
                <a:lnTo>
                  <a:pt x="4228" y="9838"/>
                </a:lnTo>
                <a:lnTo>
                  <a:pt x="4228" y="9757"/>
                </a:lnTo>
                <a:lnTo>
                  <a:pt x="4228" y="9675"/>
                </a:lnTo>
                <a:lnTo>
                  <a:pt x="4228" y="9621"/>
                </a:lnTo>
                <a:lnTo>
                  <a:pt x="4228" y="9567"/>
                </a:lnTo>
                <a:lnTo>
                  <a:pt x="4228" y="9513"/>
                </a:lnTo>
                <a:lnTo>
                  <a:pt x="4228" y="9486"/>
                </a:lnTo>
                <a:lnTo>
                  <a:pt x="4228" y="9458"/>
                </a:lnTo>
                <a:lnTo>
                  <a:pt x="4228" y="9431"/>
                </a:lnTo>
                <a:cubicBezTo>
                  <a:pt x="4228" y="9431"/>
                  <a:pt x="4228" y="9404"/>
                  <a:pt x="4228" y="9404"/>
                </a:cubicBezTo>
                <a:close/>
                <a:moveTo>
                  <a:pt x="4228" y="9404"/>
                </a:moveTo>
              </a:path>
            </a:pathLst>
          </a:custGeom>
          <a:solidFill>
            <a:srgbClr val="A1A169"/>
          </a:solid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2200"/>
          </a:p>
        </p:txBody>
      </p:sp>
      <p:sp>
        <p:nvSpPr>
          <p:cNvPr id="13" name="AutoShape 8"/>
          <p:cNvSpPr>
            <a:spLocks/>
          </p:cNvSpPr>
          <p:nvPr/>
        </p:nvSpPr>
        <p:spPr bwMode="auto">
          <a:xfrm rot="19454621">
            <a:off x="2406348" y="3435452"/>
            <a:ext cx="2715371" cy="3644788"/>
          </a:xfrm>
          <a:custGeom>
            <a:avLst/>
            <a:gdLst/>
            <a:ahLst/>
            <a:cxnLst/>
            <a:rect l="0" t="0" r="r" b="b"/>
            <a:pathLst>
              <a:path w="21600" h="21600">
                <a:moveTo>
                  <a:pt x="16164" y="2929"/>
                </a:moveTo>
                <a:lnTo>
                  <a:pt x="15775" y="2563"/>
                </a:lnTo>
                <a:lnTo>
                  <a:pt x="15436" y="2249"/>
                </a:lnTo>
                <a:lnTo>
                  <a:pt x="15144" y="1935"/>
                </a:lnTo>
                <a:lnTo>
                  <a:pt x="14805" y="1647"/>
                </a:lnTo>
                <a:lnTo>
                  <a:pt x="14562" y="1386"/>
                </a:lnTo>
                <a:lnTo>
                  <a:pt x="14271" y="1151"/>
                </a:lnTo>
                <a:lnTo>
                  <a:pt x="14076" y="915"/>
                </a:lnTo>
                <a:lnTo>
                  <a:pt x="13882" y="732"/>
                </a:lnTo>
                <a:lnTo>
                  <a:pt x="13688" y="549"/>
                </a:lnTo>
                <a:lnTo>
                  <a:pt x="13543" y="418"/>
                </a:lnTo>
                <a:lnTo>
                  <a:pt x="13397" y="288"/>
                </a:lnTo>
                <a:lnTo>
                  <a:pt x="13300" y="183"/>
                </a:lnTo>
                <a:lnTo>
                  <a:pt x="13203" y="105"/>
                </a:lnTo>
                <a:lnTo>
                  <a:pt x="13154" y="52"/>
                </a:lnTo>
                <a:lnTo>
                  <a:pt x="13106" y="0"/>
                </a:lnTo>
                <a:lnTo>
                  <a:pt x="13057" y="0"/>
                </a:lnTo>
                <a:lnTo>
                  <a:pt x="13009" y="0"/>
                </a:lnTo>
                <a:lnTo>
                  <a:pt x="12863" y="0"/>
                </a:lnTo>
                <a:lnTo>
                  <a:pt x="12717" y="0"/>
                </a:lnTo>
                <a:lnTo>
                  <a:pt x="12475" y="0"/>
                </a:lnTo>
                <a:lnTo>
                  <a:pt x="12183" y="0"/>
                </a:lnTo>
                <a:lnTo>
                  <a:pt x="11892" y="0"/>
                </a:lnTo>
                <a:lnTo>
                  <a:pt x="11504" y="0"/>
                </a:lnTo>
                <a:lnTo>
                  <a:pt x="11115" y="0"/>
                </a:lnTo>
                <a:lnTo>
                  <a:pt x="10630" y="0"/>
                </a:lnTo>
                <a:lnTo>
                  <a:pt x="10145" y="0"/>
                </a:lnTo>
                <a:lnTo>
                  <a:pt x="9562" y="0"/>
                </a:lnTo>
                <a:lnTo>
                  <a:pt x="8931" y="0"/>
                </a:lnTo>
                <a:lnTo>
                  <a:pt x="8300" y="0"/>
                </a:lnTo>
                <a:lnTo>
                  <a:pt x="7572" y="0"/>
                </a:lnTo>
                <a:lnTo>
                  <a:pt x="6796" y="0"/>
                </a:lnTo>
                <a:lnTo>
                  <a:pt x="6067" y="0"/>
                </a:lnTo>
                <a:lnTo>
                  <a:pt x="5339" y="0"/>
                </a:lnTo>
                <a:lnTo>
                  <a:pt x="4708" y="0"/>
                </a:lnTo>
                <a:lnTo>
                  <a:pt x="4077" y="0"/>
                </a:lnTo>
                <a:lnTo>
                  <a:pt x="3495" y="0"/>
                </a:lnTo>
                <a:lnTo>
                  <a:pt x="3010" y="0"/>
                </a:lnTo>
                <a:lnTo>
                  <a:pt x="2524" y="0"/>
                </a:lnTo>
                <a:lnTo>
                  <a:pt x="2136" y="0"/>
                </a:lnTo>
                <a:lnTo>
                  <a:pt x="1747" y="0"/>
                </a:lnTo>
                <a:lnTo>
                  <a:pt x="1408" y="0"/>
                </a:lnTo>
                <a:lnTo>
                  <a:pt x="1165" y="0"/>
                </a:lnTo>
                <a:lnTo>
                  <a:pt x="922" y="0"/>
                </a:lnTo>
                <a:lnTo>
                  <a:pt x="777" y="0"/>
                </a:lnTo>
                <a:lnTo>
                  <a:pt x="631" y="0"/>
                </a:lnTo>
                <a:lnTo>
                  <a:pt x="583" y="0"/>
                </a:lnTo>
                <a:lnTo>
                  <a:pt x="534" y="0"/>
                </a:lnTo>
                <a:lnTo>
                  <a:pt x="583" y="0"/>
                </a:lnTo>
                <a:lnTo>
                  <a:pt x="583" y="26"/>
                </a:lnTo>
                <a:lnTo>
                  <a:pt x="631" y="26"/>
                </a:lnTo>
                <a:lnTo>
                  <a:pt x="679" y="52"/>
                </a:lnTo>
                <a:lnTo>
                  <a:pt x="728" y="52"/>
                </a:lnTo>
                <a:lnTo>
                  <a:pt x="825" y="78"/>
                </a:lnTo>
                <a:lnTo>
                  <a:pt x="922" y="105"/>
                </a:lnTo>
                <a:lnTo>
                  <a:pt x="1019" y="157"/>
                </a:lnTo>
                <a:lnTo>
                  <a:pt x="1116" y="183"/>
                </a:lnTo>
                <a:lnTo>
                  <a:pt x="1213" y="209"/>
                </a:lnTo>
                <a:lnTo>
                  <a:pt x="1359" y="261"/>
                </a:lnTo>
                <a:lnTo>
                  <a:pt x="1505" y="288"/>
                </a:lnTo>
                <a:lnTo>
                  <a:pt x="1650" y="340"/>
                </a:lnTo>
                <a:lnTo>
                  <a:pt x="1796" y="392"/>
                </a:lnTo>
                <a:lnTo>
                  <a:pt x="1990" y="445"/>
                </a:lnTo>
                <a:lnTo>
                  <a:pt x="2184" y="497"/>
                </a:lnTo>
                <a:lnTo>
                  <a:pt x="2330" y="549"/>
                </a:lnTo>
                <a:lnTo>
                  <a:pt x="2475" y="601"/>
                </a:lnTo>
                <a:lnTo>
                  <a:pt x="2621" y="654"/>
                </a:lnTo>
                <a:lnTo>
                  <a:pt x="2767" y="706"/>
                </a:lnTo>
                <a:lnTo>
                  <a:pt x="2864" y="732"/>
                </a:lnTo>
                <a:lnTo>
                  <a:pt x="2961" y="758"/>
                </a:lnTo>
                <a:lnTo>
                  <a:pt x="3058" y="784"/>
                </a:lnTo>
                <a:lnTo>
                  <a:pt x="3155" y="811"/>
                </a:lnTo>
                <a:lnTo>
                  <a:pt x="3252" y="837"/>
                </a:lnTo>
                <a:lnTo>
                  <a:pt x="3301" y="863"/>
                </a:lnTo>
                <a:lnTo>
                  <a:pt x="3349" y="889"/>
                </a:lnTo>
                <a:lnTo>
                  <a:pt x="3398" y="889"/>
                </a:lnTo>
                <a:lnTo>
                  <a:pt x="3446" y="915"/>
                </a:lnTo>
                <a:lnTo>
                  <a:pt x="3398" y="941"/>
                </a:lnTo>
                <a:lnTo>
                  <a:pt x="3398" y="968"/>
                </a:lnTo>
                <a:lnTo>
                  <a:pt x="3349" y="1020"/>
                </a:lnTo>
                <a:lnTo>
                  <a:pt x="3301" y="1072"/>
                </a:lnTo>
                <a:lnTo>
                  <a:pt x="3204" y="1151"/>
                </a:lnTo>
                <a:lnTo>
                  <a:pt x="3155" y="1229"/>
                </a:lnTo>
                <a:lnTo>
                  <a:pt x="3058" y="1334"/>
                </a:lnTo>
                <a:lnTo>
                  <a:pt x="2961" y="1438"/>
                </a:lnTo>
                <a:lnTo>
                  <a:pt x="2864" y="1569"/>
                </a:lnTo>
                <a:lnTo>
                  <a:pt x="2718" y="1700"/>
                </a:lnTo>
                <a:lnTo>
                  <a:pt x="2621" y="1831"/>
                </a:lnTo>
                <a:lnTo>
                  <a:pt x="2475" y="2014"/>
                </a:lnTo>
                <a:lnTo>
                  <a:pt x="2330" y="2170"/>
                </a:lnTo>
                <a:lnTo>
                  <a:pt x="2136" y="2380"/>
                </a:lnTo>
                <a:lnTo>
                  <a:pt x="1990" y="2563"/>
                </a:lnTo>
                <a:lnTo>
                  <a:pt x="1796" y="2772"/>
                </a:lnTo>
                <a:lnTo>
                  <a:pt x="1602" y="3007"/>
                </a:lnTo>
                <a:lnTo>
                  <a:pt x="1456" y="3243"/>
                </a:lnTo>
                <a:lnTo>
                  <a:pt x="1311" y="3478"/>
                </a:lnTo>
                <a:lnTo>
                  <a:pt x="1165" y="3740"/>
                </a:lnTo>
                <a:lnTo>
                  <a:pt x="1019" y="4001"/>
                </a:lnTo>
                <a:lnTo>
                  <a:pt x="874" y="4289"/>
                </a:lnTo>
                <a:lnTo>
                  <a:pt x="777" y="4576"/>
                </a:lnTo>
                <a:lnTo>
                  <a:pt x="631" y="4890"/>
                </a:lnTo>
                <a:lnTo>
                  <a:pt x="534" y="5204"/>
                </a:lnTo>
                <a:lnTo>
                  <a:pt x="437" y="5518"/>
                </a:lnTo>
                <a:lnTo>
                  <a:pt x="340" y="5858"/>
                </a:lnTo>
                <a:lnTo>
                  <a:pt x="243" y="6198"/>
                </a:lnTo>
                <a:lnTo>
                  <a:pt x="194" y="6564"/>
                </a:lnTo>
                <a:lnTo>
                  <a:pt x="146" y="6930"/>
                </a:lnTo>
                <a:lnTo>
                  <a:pt x="49" y="7296"/>
                </a:lnTo>
                <a:lnTo>
                  <a:pt x="0" y="7688"/>
                </a:lnTo>
                <a:lnTo>
                  <a:pt x="0" y="8080"/>
                </a:lnTo>
                <a:lnTo>
                  <a:pt x="0" y="8473"/>
                </a:lnTo>
                <a:lnTo>
                  <a:pt x="49" y="8865"/>
                </a:lnTo>
                <a:lnTo>
                  <a:pt x="97" y="9257"/>
                </a:lnTo>
                <a:lnTo>
                  <a:pt x="194" y="9649"/>
                </a:lnTo>
                <a:lnTo>
                  <a:pt x="291" y="10042"/>
                </a:lnTo>
                <a:lnTo>
                  <a:pt x="437" y="10434"/>
                </a:lnTo>
                <a:lnTo>
                  <a:pt x="583" y="10852"/>
                </a:lnTo>
                <a:lnTo>
                  <a:pt x="777" y="11245"/>
                </a:lnTo>
                <a:lnTo>
                  <a:pt x="971" y="11663"/>
                </a:lnTo>
                <a:lnTo>
                  <a:pt x="1213" y="12081"/>
                </a:lnTo>
                <a:lnTo>
                  <a:pt x="1456" y="12474"/>
                </a:lnTo>
                <a:lnTo>
                  <a:pt x="1747" y="12892"/>
                </a:lnTo>
                <a:lnTo>
                  <a:pt x="2039" y="13310"/>
                </a:lnTo>
                <a:lnTo>
                  <a:pt x="2378" y="13729"/>
                </a:lnTo>
                <a:lnTo>
                  <a:pt x="2718" y="14147"/>
                </a:lnTo>
                <a:lnTo>
                  <a:pt x="3107" y="14539"/>
                </a:lnTo>
                <a:lnTo>
                  <a:pt x="3495" y="14932"/>
                </a:lnTo>
                <a:lnTo>
                  <a:pt x="3883" y="15298"/>
                </a:lnTo>
                <a:lnTo>
                  <a:pt x="4320" y="15664"/>
                </a:lnTo>
                <a:lnTo>
                  <a:pt x="4757" y="16030"/>
                </a:lnTo>
                <a:lnTo>
                  <a:pt x="5242" y="16370"/>
                </a:lnTo>
                <a:lnTo>
                  <a:pt x="5679" y="16710"/>
                </a:lnTo>
                <a:lnTo>
                  <a:pt x="6164" y="17024"/>
                </a:lnTo>
                <a:lnTo>
                  <a:pt x="6698" y="17338"/>
                </a:lnTo>
                <a:lnTo>
                  <a:pt x="7232" y="17625"/>
                </a:lnTo>
                <a:lnTo>
                  <a:pt x="7766" y="17913"/>
                </a:lnTo>
                <a:lnTo>
                  <a:pt x="8349" y="18174"/>
                </a:lnTo>
                <a:lnTo>
                  <a:pt x="8931" y="18436"/>
                </a:lnTo>
                <a:lnTo>
                  <a:pt x="9514" y="18697"/>
                </a:lnTo>
                <a:lnTo>
                  <a:pt x="10096" y="18933"/>
                </a:lnTo>
                <a:lnTo>
                  <a:pt x="10727" y="19142"/>
                </a:lnTo>
                <a:lnTo>
                  <a:pt x="11358" y="19377"/>
                </a:lnTo>
                <a:lnTo>
                  <a:pt x="11941" y="19560"/>
                </a:lnTo>
                <a:lnTo>
                  <a:pt x="12475" y="19770"/>
                </a:lnTo>
                <a:lnTo>
                  <a:pt x="13057" y="19953"/>
                </a:lnTo>
                <a:lnTo>
                  <a:pt x="13591" y="20110"/>
                </a:lnTo>
                <a:lnTo>
                  <a:pt x="14125" y="20266"/>
                </a:lnTo>
                <a:lnTo>
                  <a:pt x="14610" y="20423"/>
                </a:lnTo>
                <a:lnTo>
                  <a:pt x="15096" y="20554"/>
                </a:lnTo>
                <a:lnTo>
                  <a:pt x="15581" y="20685"/>
                </a:lnTo>
                <a:lnTo>
                  <a:pt x="16018" y="20789"/>
                </a:lnTo>
                <a:lnTo>
                  <a:pt x="16504" y="20894"/>
                </a:lnTo>
                <a:lnTo>
                  <a:pt x="16940" y="20972"/>
                </a:lnTo>
                <a:lnTo>
                  <a:pt x="17329" y="21051"/>
                </a:lnTo>
                <a:lnTo>
                  <a:pt x="17717" y="21129"/>
                </a:lnTo>
                <a:lnTo>
                  <a:pt x="18105" y="21182"/>
                </a:lnTo>
                <a:lnTo>
                  <a:pt x="18494" y="21234"/>
                </a:lnTo>
                <a:lnTo>
                  <a:pt x="18833" y="21286"/>
                </a:lnTo>
                <a:lnTo>
                  <a:pt x="19125" y="21312"/>
                </a:lnTo>
                <a:lnTo>
                  <a:pt x="19416" y="21365"/>
                </a:lnTo>
                <a:lnTo>
                  <a:pt x="19707" y="21391"/>
                </a:lnTo>
                <a:lnTo>
                  <a:pt x="19950" y="21443"/>
                </a:lnTo>
                <a:lnTo>
                  <a:pt x="20193" y="21469"/>
                </a:lnTo>
                <a:lnTo>
                  <a:pt x="20387" y="21496"/>
                </a:lnTo>
                <a:lnTo>
                  <a:pt x="20581" y="21522"/>
                </a:lnTo>
                <a:lnTo>
                  <a:pt x="20726" y="21522"/>
                </a:lnTo>
                <a:lnTo>
                  <a:pt x="20823" y="21548"/>
                </a:lnTo>
                <a:lnTo>
                  <a:pt x="20969" y="21574"/>
                </a:lnTo>
                <a:lnTo>
                  <a:pt x="21018" y="21574"/>
                </a:lnTo>
                <a:lnTo>
                  <a:pt x="21066" y="21574"/>
                </a:lnTo>
                <a:lnTo>
                  <a:pt x="21115" y="21600"/>
                </a:lnTo>
                <a:lnTo>
                  <a:pt x="21115" y="21574"/>
                </a:lnTo>
                <a:lnTo>
                  <a:pt x="21066" y="21522"/>
                </a:lnTo>
                <a:lnTo>
                  <a:pt x="21018" y="21469"/>
                </a:lnTo>
                <a:lnTo>
                  <a:pt x="20921" y="21391"/>
                </a:lnTo>
                <a:lnTo>
                  <a:pt x="20872" y="21312"/>
                </a:lnTo>
                <a:lnTo>
                  <a:pt x="20726" y="21234"/>
                </a:lnTo>
                <a:lnTo>
                  <a:pt x="20629" y="21103"/>
                </a:lnTo>
                <a:lnTo>
                  <a:pt x="20484" y="20972"/>
                </a:lnTo>
                <a:lnTo>
                  <a:pt x="20338" y="20842"/>
                </a:lnTo>
                <a:lnTo>
                  <a:pt x="20193" y="20685"/>
                </a:lnTo>
                <a:lnTo>
                  <a:pt x="19998" y="20502"/>
                </a:lnTo>
                <a:lnTo>
                  <a:pt x="19804" y="20319"/>
                </a:lnTo>
                <a:lnTo>
                  <a:pt x="19610" y="20110"/>
                </a:lnTo>
                <a:lnTo>
                  <a:pt x="19367" y="19900"/>
                </a:lnTo>
                <a:lnTo>
                  <a:pt x="19125" y="19665"/>
                </a:lnTo>
                <a:lnTo>
                  <a:pt x="18882" y="19430"/>
                </a:lnTo>
                <a:lnTo>
                  <a:pt x="18639" y="19220"/>
                </a:lnTo>
                <a:lnTo>
                  <a:pt x="18445" y="19011"/>
                </a:lnTo>
                <a:lnTo>
                  <a:pt x="18251" y="18828"/>
                </a:lnTo>
                <a:lnTo>
                  <a:pt x="18057" y="18645"/>
                </a:lnTo>
                <a:lnTo>
                  <a:pt x="17911" y="18488"/>
                </a:lnTo>
                <a:lnTo>
                  <a:pt x="17766" y="18357"/>
                </a:lnTo>
                <a:lnTo>
                  <a:pt x="17620" y="18227"/>
                </a:lnTo>
                <a:lnTo>
                  <a:pt x="17474" y="18122"/>
                </a:lnTo>
                <a:lnTo>
                  <a:pt x="17377" y="18017"/>
                </a:lnTo>
                <a:lnTo>
                  <a:pt x="17329" y="17939"/>
                </a:lnTo>
                <a:lnTo>
                  <a:pt x="17232" y="17860"/>
                </a:lnTo>
                <a:lnTo>
                  <a:pt x="17183" y="17808"/>
                </a:lnTo>
                <a:lnTo>
                  <a:pt x="17134" y="17782"/>
                </a:lnTo>
                <a:lnTo>
                  <a:pt x="17134" y="17756"/>
                </a:lnTo>
                <a:lnTo>
                  <a:pt x="17134" y="17730"/>
                </a:lnTo>
                <a:lnTo>
                  <a:pt x="17134" y="17704"/>
                </a:lnTo>
                <a:lnTo>
                  <a:pt x="17183" y="17678"/>
                </a:lnTo>
                <a:lnTo>
                  <a:pt x="17232" y="17625"/>
                </a:lnTo>
                <a:lnTo>
                  <a:pt x="17329" y="17547"/>
                </a:lnTo>
                <a:lnTo>
                  <a:pt x="17426" y="17442"/>
                </a:lnTo>
                <a:lnTo>
                  <a:pt x="17523" y="17338"/>
                </a:lnTo>
                <a:lnTo>
                  <a:pt x="17668" y="17207"/>
                </a:lnTo>
                <a:lnTo>
                  <a:pt x="17814" y="17076"/>
                </a:lnTo>
                <a:lnTo>
                  <a:pt x="18008" y="16919"/>
                </a:lnTo>
                <a:lnTo>
                  <a:pt x="18154" y="16762"/>
                </a:lnTo>
                <a:lnTo>
                  <a:pt x="18396" y="16553"/>
                </a:lnTo>
                <a:lnTo>
                  <a:pt x="18591" y="16344"/>
                </a:lnTo>
                <a:lnTo>
                  <a:pt x="18833" y="16135"/>
                </a:lnTo>
                <a:lnTo>
                  <a:pt x="19076" y="15899"/>
                </a:lnTo>
                <a:lnTo>
                  <a:pt x="19367" y="15638"/>
                </a:lnTo>
                <a:lnTo>
                  <a:pt x="19610" y="15376"/>
                </a:lnTo>
                <a:lnTo>
                  <a:pt x="19901" y="15141"/>
                </a:lnTo>
                <a:lnTo>
                  <a:pt x="20144" y="14932"/>
                </a:lnTo>
                <a:lnTo>
                  <a:pt x="20338" y="14723"/>
                </a:lnTo>
                <a:lnTo>
                  <a:pt x="20532" y="14539"/>
                </a:lnTo>
                <a:lnTo>
                  <a:pt x="20726" y="14356"/>
                </a:lnTo>
                <a:lnTo>
                  <a:pt x="20872" y="14199"/>
                </a:lnTo>
                <a:lnTo>
                  <a:pt x="21066" y="14069"/>
                </a:lnTo>
                <a:lnTo>
                  <a:pt x="21163" y="13938"/>
                </a:lnTo>
                <a:lnTo>
                  <a:pt x="21309" y="13833"/>
                </a:lnTo>
                <a:lnTo>
                  <a:pt x="21406" y="13729"/>
                </a:lnTo>
                <a:lnTo>
                  <a:pt x="21455" y="13677"/>
                </a:lnTo>
                <a:lnTo>
                  <a:pt x="21503" y="13598"/>
                </a:lnTo>
                <a:lnTo>
                  <a:pt x="21552" y="13572"/>
                </a:lnTo>
                <a:lnTo>
                  <a:pt x="21600" y="13546"/>
                </a:lnTo>
                <a:lnTo>
                  <a:pt x="21600" y="13520"/>
                </a:lnTo>
                <a:lnTo>
                  <a:pt x="21552" y="13520"/>
                </a:lnTo>
                <a:lnTo>
                  <a:pt x="21503" y="13493"/>
                </a:lnTo>
                <a:lnTo>
                  <a:pt x="21455" y="13493"/>
                </a:lnTo>
                <a:lnTo>
                  <a:pt x="21357" y="13467"/>
                </a:lnTo>
                <a:lnTo>
                  <a:pt x="21260" y="13441"/>
                </a:lnTo>
                <a:lnTo>
                  <a:pt x="21163" y="13415"/>
                </a:lnTo>
                <a:lnTo>
                  <a:pt x="21066" y="13389"/>
                </a:lnTo>
                <a:lnTo>
                  <a:pt x="20921" y="13337"/>
                </a:lnTo>
                <a:lnTo>
                  <a:pt x="20775" y="13310"/>
                </a:lnTo>
                <a:lnTo>
                  <a:pt x="20629" y="13258"/>
                </a:lnTo>
                <a:lnTo>
                  <a:pt x="20435" y="13206"/>
                </a:lnTo>
                <a:lnTo>
                  <a:pt x="20290" y="13154"/>
                </a:lnTo>
                <a:lnTo>
                  <a:pt x="20095" y="13101"/>
                </a:lnTo>
                <a:lnTo>
                  <a:pt x="19853" y="13049"/>
                </a:lnTo>
                <a:lnTo>
                  <a:pt x="19659" y="12970"/>
                </a:lnTo>
                <a:lnTo>
                  <a:pt x="19416" y="12918"/>
                </a:lnTo>
                <a:lnTo>
                  <a:pt x="19222" y="12840"/>
                </a:lnTo>
                <a:lnTo>
                  <a:pt x="18979" y="12761"/>
                </a:lnTo>
                <a:lnTo>
                  <a:pt x="18785" y="12657"/>
                </a:lnTo>
                <a:lnTo>
                  <a:pt x="18542" y="12578"/>
                </a:lnTo>
                <a:lnTo>
                  <a:pt x="18348" y="12474"/>
                </a:lnTo>
                <a:lnTo>
                  <a:pt x="18154" y="12369"/>
                </a:lnTo>
                <a:lnTo>
                  <a:pt x="17911" y="12238"/>
                </a:lnTo>
                <a:lnTo>
                  <a:pt x="17717" y="12134"/>
                </a:lnTo>
                <a:lnTo>
                  <a:pt x="17474" y="12003"/>
                </a:lnTo>
                <a:lnTo>
                  <a:pt x="17280" y="11872"/>
                </a:lnTo>
                <a:lnTo>
                  <a:pt x="17086" y="11715"/>
                </a:lnTo>
                <a:lnTo>
                  <a:pt x="16843" y="11584"/>
                </a:lnTo>
                <a:lnTo>
                  <a:pt x="16649" y="11428"/>
                </a:lnTo>
                <a:lnTo>
                  <a:pt x="16455" y="11271"/>
                </a:lnTo>
                <a:lnTo>
                  <a:pt x="16212" y="11114"/>
                </a:lnTo>
                <a:lnTo>
                  <a:pt x="16067" y="10931"/>
                </a:lnTo>
                <a:lnTo>
                  <a:pt x="15872" y="10774"/>
                </a:lnTo>
                <a:lnTo>
                  <a:pt x="15678" y="10617"/>
                </a:lnTo>
                <a:lnTo>
                  <a:pt x="15533" y="10434"/>
                </a:lnTo>
                <a:lnTo>
                  <a:pt x="15387" y="10277"/>
                </a:lnTo>
                <a:lnTo>
                  <a:pt x="15242" y="10094"/>
                </a:lnTo>
                <a:lnTo>
                  <a:pt x="15144" y="9911"/>
                </a:lnTo>
                <a:lnTo>
                  <a:pt x="14999" y="9754"/>
                </a:lnTo>
                <a:lnTo>
                  <a:pt x="14902" y="9571"/>
                </a:lnTo>
                <a:lnTo>
                  <a:pt x="14805" y="9388"/>
                </a:lnTo>
                <a:lnTo>
                  <a:pt x="14756" y="9205"/>
                </a:lnTo>
                <a:lnTo>
                  <a:pt x="14659" y="9022"/>
                </a:lnTo>
                <a:lnTo>
                  <a:pt x="14610" y="8839"/>
                </a:lnTo>
                <a:lnTo>
                  <a:pt x="14562" y="8656"/>
                </a:lnTo>
                <a:lnTo>
                  <a:pt x="14513" y="8447"/>
                </a:lnTo>
                <a:lnTo>
                  <a:pt x="14513" y="8263"/>
                </a:lnTo>
                <a:lnTo>
                  <a:pt x="14465" y="8080"/>
                </a:lnTo>
                <a:lnTo>
                  <a:pt x="14465" y="7897"/>
                </a:lnTo>
                <a:lnTo>
                  <a:pt x="14465" y="7714"/>
                </a:lnTo>
                <a:lnTo>
                  <a:pt x="14465" y="7557"/>
                </a:lnTo>
                <a:lnTo>
                  <a:pt x="14513" y="7374"/>
                </a:lnTo>
                <a:lnTo>
                  <a:pt x="14513" y="7217"/>
                </a:lnTo>
                <a:lnTo>
                  <a:pt x="14562" y="7061"/>
                </a:lnTo>
                <a:lnTo>
                  <a:pt x="14610" y="6877"/>
                </a:lnTo>
                <a:lnTo>
                  <a:pt x="14659" y="6747"/>
                </a:lnTo>
                <a:lnTo>
                  <a:pt x="14708" y="6590"/>
                </a:lnTo>
                <a:lnTo>
                  <a:pt x="14805" y="6433"/>
                </a:lnTo>
                <a:lnTo>
                  <a:pt x="14853" y="6302"/>
                </a:lnTo>
                <a:lnTo>
                  <a:pt x="14950" y="6145"/>
                </a:lnTo>
                <a:lnTo>
                  <a:pt x="15047" y="6015"/>
                </a:lnTo>
                <a:lnTo>
                  <a:pt x="15144" y="5884"/>
                </a:lnTo>
                <a:lnTo>
                  <a:pt x="15242" y="5753"/>
                </a:lnTo>
                <a:lnTo>
                  <a:pt x="15338" y="5622"/>
                </a:lnTo>
                <a:lnTo>
                  <a:pt x="15436" y="5518"/>
                </a:lnTo>
                <a:lnTo>
                  <a:pt x="15484" y="5413"/>
                </a:lnTo>
                <a:lnTo>
                  <a:pt x="15581" y="5335"/>
                </a:lnTo>
                <a:lnTo>
                  <a:pt x="15630" y="5230"/>
                </a:lnTo>
                <a:lnTo>
                  <a:pt x="15727" y="5151"/>
                </a:lnTo>
                <a:lnTo>
                  <a:pt x="15775" y="5099"/>
                </a:lnTo>
                <a:lnTo>
                  <a:pt x="15824" y="5021"/>
                </a:lnTo>
                <a:lnTo>
                  <a:pt x="15872" y="4969"/>
                </a:lnTo>
                <a:lnTo>
                  <a:pt x="15872" y="4942"/>
                </a:lnTo>
                <a:lnTo>
                  <a:pt x="15921" y="4890"/>
                </a:lnTo>
                <a:lnTo>
                  <a:pt x="15921" y="4864"/>
                </a:lnTo>
                <a:lnTo>
                  <a:pt x="15970" y="4838"/>
                </a:lnTo>
                <a:lnTo>
                  <a:pt x="16018" y="4838"/>
                </a:lnTo>
                <a:lnTo>
                  <a:pt x="16067" y="4864"/>
                </a:lnTo>
                <a:lnTo>
                  <a:pt x="16115" y="4864"/>
                </a:lnTo>
                <a:lnTo>
                  <a:pt x="16212" y="4890"/>
                </a:lnTo>
                <a:lnTo>
                  <a:pt x="16309" y="4916"/>
                </a:lnTo>
                <a:lnTo>
                  <a:pt x="16358" y="4942"/>
                </a:lnTo>
                <a:lnTo>
                  <a:pt x="16504" y="4995"/>
                </a:lnTo>
                <a:lnTo>
                  <a:pt x="16600" y="5021"/>
                </a:lnTo>
                <a:lnTo>
                  <a:pt x="16746" y="5073"/>
                </a:lnTo>
                <a:lnTo>
                  <a:pt x="16892" y="5125"/>
                </a:lnTo>
                <a:lnTo>
                  <a:pt x="17037" y="5151"/>
                </a:lnTo>
                <a:lnTo>
                  <a:pt x="17232" y="5204"/>
                </a:lnTo>
                <a:lnTo>
                  <a:pt x="17426" y="5282"/>
                </a:lnTo>
                <a:lnTo>
                  <a:pt x="17620" y="5335"/>
                </a:lnTo>
                <a:lnTo>
                  <a:pt x="17814" y="5387"/>
                </a:lnTo>
                <a:lnTo>
                  <a:pt x="18008" y="5465"/>
                </a:lnTo>
                <a:lnTo>
                  <a:pt x="18154" y="5518"/>
                </a:lnTo>
                <a:lnTo>
                  <a:pt x="18348" y="5570"/>
                </a:lnTo>
                <a:lnTo>
                  <a:pt x="18494" y="5596"/>
                </a:lnTo>
                <a:lnTo>
                  <a:pt x="18639" y="5648"/>
                </a:lnTo>
                <a:lnTo>
                  <a:pt x="18736" y="5675"/>
                </a:lnTo>
                <a:lnTo>
                  <a:pt x="18833" y="5727"/>
                </a:lnTo>
                <a:lnTo>
                  <a:pt x="18931" y="5753"/>
                </a:lnTo>
                <a:lnTo>
                  <a:pt x="19028" y="5779"/>
                </a:lnTo>
                <a:lnTo>
                  <a:pt x="19076" y="5805"/>
                </a:lnTo>
                <a:lnTo>
                  <a:pt x="19173" y="5805"/>
                </a:lnTo>
                <a:lnTo>
                  <a:pt x="19222" y="5831"/>
                </a:lnTo>
                <a:lnTo>
                  <a:pt x="19270" y="5831"/>
                </a:lnTo>
                <a:lnTo>
                  <a:pt x="19222" y="5831"/>
                </a:lnTo>
                <a:lnTo>
                  <a:pt x="19222" y="5805"/>
                </a:lnTo>
                <a:lnTo>
                  <a:pt x="19125" y="5753"/>
                </a:lnTo>
                <a:lnTo>
                  <a:pt x="19076" y="5648"/>
                </a:lnTo>
                <a:lnTo>
                  <a:pt x="18979" y="5570"/>
                </a:lnTo>
                <a:lnTo>
                  <a:pt x="18833" y="5439"/>
                </a:lnTo>
                <a:lnTo>
                  <a:pt x="18688" y="5282"/>
                </a:lnTo>
                <a:lnTo>
                  <a:pt x="18494" y="5125"/>
                </a:lnTo>
                <a:lnTo>
                  <a:pt x="18299" y="4916"/>
                </a:lnTo>
                <a:lnTo>
                  <a:pt x="18057" y="4707"/>
                </a:lnTo>
                <a:lnTo>
                  <a:pt x="17814" y="4472"/>
                </a:lnTo>
                <a:lnTo>
                  <a:pt x="17523" y="4210"/>
                </a:lnTo>
                <a:lnTo>
                  <a:pt x="17232" y="3922"/>
                </a:lnTo>
                <a:lnTo>
                  <a:pt x="16892" y="3609"/>
                </a:lnTo>
                <a:lnTo>
                  <a:pt x="16552" y="3269"/>
                </a:lnTo>
                <a:cubicBezTo>
                  <a:pt x="16552" y="3269"/>
                  <a:pt x="16164" y="2929"/>
                  <a:pt x="16164" y="2929"/>
                </a:cubicBezTo>
                <a:close/>
                <a:moveTo>
                  <a:pt x="16164" y="2929"/>
                </a:moveTo>
              </a:path>
            </a:pathLst>
          </a:custGeom>
          <a:solidFill>
            <a:schemeClr val="accent5">
              <a:lumMod val="75000"/>
            </a:schemeClr>
          </a:solid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a:p>
        </p:txBody>
      </p:sp>
      <p:sp>
        <p:nvSpPr>
          <p:cNvPr id="8" name="Rectangle 7"/>
          <p:cNvSpPr>
            <a:spLocks/>
          </p:cNvSpPr>
          <p:nvPr/>
        </p:nvSpPr>
        <p:spPr bwMode="auto">
          <a:xfrm rot="20060530">
            <a:off x="2297550" y="1599802"/>
            <a:ext cx="443985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Model</a:t>
            </a:r>
          </a:p>
          <a:p>
            <a:r>
              <a:rPr lang="en-US" sz="2200" i="1" dirty="0" smtClean="0">
                <a:solidFill>
                  <a:srgbClr val="CCFFCC"/>
                </a:solidFill>
                <a:latin typeface="+mj-lt"/>
                <a:ea typeface="ＭＳ Ｐゴシック" charset="0"/>
                <a:cs typeface="Helvetica Neue Bold Condensed" charset="0"/>
              </a:rPr>
              <a:t>(New Computational Model/Simulation, Massive Compute)</a:t>
            </a:r>
            <a:endParaRPr lang="en-US" sz="2200" i="1" dirty="0">
              <a:solidFill>
                <a:srgbClr val="CCFFCC"/>
              </a:solidFill>
              <a:latin typeface="+mj-lt"/>
              <a:ea typeface="ＭＳ Ｐゴシック" charset="0"/>
              <a:cs typeface="Helvetica Neue Bold Condensed" charset="0"/>
            </a:endParaRPr>
          </a:p>
        </p:txBody>
      </p:sp>
      <p:sp>
        <p:nvSpPr>
          <p:cNvPr id="9" name="Rectangle 8"/>
          <p:cNvSpPr>
            <a:spLocks/>
          </p:cNvSpPr>
          <p:nvPr/>
        </p:nvSpPr>
        <p:spPr bwMode="auto">
          <a:xfrm rot="17670608">
            <a:off x="5502227" y="3351724"/>
            <a:ext cx="27414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Fabricate</a:t>
            </a:r>
          </a:p>
          <a:p>
            <a:r>
              <a:rPr lang="en-US" sz="2200" i="1" dirty="0" smtClean="0">
                <a:solidFill>
                  <a:srgbClr val="CCFFCC"/>
                </a:solidFill>
                <a:latin typeface="+mj-lt"/>
                <a:ea typeface="ＭＳ Ｐゴシック" charset="0"/>
                <a:cs typeface="Helvetica Neue Bold Condensed" charset="0"/>
              </a:rPr>
              <a:t>(CXRO, EUV/EUREKA, </a:t>
            </a:r>
            <a:r>
              <a:rPr lang="en-US" sz="2200" i="1" dirty="0" err="1" smtClean="0">
                <a:solidFill>
                  <a:srgbClr val="CCFFCC"/>
                </a:solidFill>
                <a:latin typeface="+mj-lt"/>
                <a:ea typeface="ＭＳ Ｐゴシック" charset="0"/>
                <a:cs typeface="Helvetica Neue Bold Condensed" charset="0"/>
              </a:rPr>
              <a:t>MESAFab</a:t>
            </a:r>
            <a:r>
              <a:rPr lang="en-US" sz="2200" i="1" dirty="0" smtClean="0">
                <a:solidFill>
                  <a:srgbClr val="CCFFCC"/>
                </a:solidFill>
                <a:latin typeface="+mj-lt"/>
                <a:ea typeface="ＭＳ Ｐゴシック" charset="0"/>
                <a:cs typeface="Helvetica Neue Bold Condensed" charset="0"/>
              </a:rPr>
              <a:t>, …)</a:t>
            </a:r>
            <a:endParaRPr lang="en-US" sz="2200" i="1" dirty="0">
              <a:solidFill>
                <a:srgbClr val="CCFFCC"/>
              </a:solidFill>
              <a:latin typeface="+mj-lt"/>
              <a:ea typeface="ＭＳ Ｐゴシック" charset="0"/>
              <a:cs typeface="Helvetica Neue Bold Condensed" charset="0"/>
            </a:endParaRPr>
          </a:p>
        </p:txBody>
      </p:sp>
      <p:sp>
        <p:nvSpPr>
          <p:cNvPr id="10" name="Rectangle 9"/>
          <p:cNvSpPr>
            <a:spLocks/>
          </p:cNvSpPr>
          <p:nvPr/>
        </p:nvSpPr>
        <p:spPr bwMode="auto">
          <a:xfrm rot="1440916">
            <a:off x="2071092" y="4662039"/>
            <a:ext cx="3212203"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Test</a:t>
            </a:r>
          </a:p>
          <a:p>
            <a:r>
              <a:rPr lang="en-US" sz="2200" i="1" dirty="0" smtClean="0">
                <a:solidFill>
                  <a:srgbClr val="CCFFCC"/>
                </a:solidFill>
                <a:latin typeface="+mj-lt"/>
                <a:ea typeface="ＭＳ Ｐゴシック" charset="0"/>
                <a:cs typeface="Helvetica Neue Bold Condensed" charset="0"/>
              </a:rPr>
              <a:t>(3D Tomography, Ion-beam Spectroscopy, etc...)</a:t>
            </a:r>
            <a:endParaRPr lang="en-US" sz="2200" i="1" dirty="0">
              <a:solidFill>
                <a:srgbClr val="CCFFCC"/>
              </a:solidFill>
              <a:latin typeface="+mj-lt"/>
              <a:ea typeface="ＭＳ Ｐゴシック" charset="0"/>
              <a:cs typeface="Helvetica Neue Bold Condensed" charset="0"/>
            </a:endParaRPr>
          </a:p>
        </p:txBody>
      </p:sp>
      <p:pic>
        <p:nvPicPr>
          <p:cNvPr id="3074" name="Picture 2" descr="C:\Users\pnaulleau\AppData\Local\Temp\C0FD3A44-1115-479D-B41E-2A351C10AF73.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53943" y="5407211"/>
            <a:ext cx="1982334" cy="1353456"/>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ounded Rectangle 14"/>
          <p:cNvSpPr/>
          <p:nvPr/>
        </p:nvSpPr>
        <p:spPr>
          <a:xfrm>
            <a:off x="311467" y="2590659"/>
            <a:ext cx="8389621" cy="152669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2800" b="1" dirty="0" smtClean="0">
                <a:solidFill>
                  <a:schemeClr val="tx2"/>
                </a:solidFill>
                <a:effectLst>
                  <a:outerShdw blurRad="50800" dist="76200" dir="2700000" algn="tl" rotWithShape="0">
                    <a:prstClr val="black">
                      <a:alpha val="40000"/>
                    </a:prstClr>
                  </a:outerShdw>
                </a:effectLst>
              </a:rPr>
              <a:t>Goal</a:t>
            </a:r>
            <a:r>
              <a:rPr lang="en-US" sz="2800" dirty="0">
                <a:solidFill>
                  <a:schemeClr val="tx2"/>
                </a:solidFill>
              </a:rPr>
              <a:t>: </a:t>
            </a:r>
            <a:r>
              <a:rPr lang="en-US" sz="2800" dirty="0">
                <a:solidFill>
                  <a:schemeClr val="accent5">
                    <a:lumMod val="50000"/>
                  </a:schemeClr>
                </a:solidFill>
              </a:rPr>
              <a:t>Discover new devices </a:t>
            </a:r>
            <a:r>
              <a:rPr lang="en-US" sz="2800" dirty="0" smtClean="0">
                <a:solidFill>
                  <a:schemeClr val="accent5">
                    <a:lumMod val="50000"/>
                  </a:schemeClr>
                </a:solidFill>
              </a:rPr>
              <a:t>with manufacturing </a:t>
            </a:r>
            <a:r>
              <a:rPr lang="en-US" sz="2800" dirty="0">
                <a:solidFill>
                  <a:schemeClr val="accent5">
                    <a:lumMod val="50000"/>
                  </a:schemeClr>
                </a:solidFill>
              </a:rPr>
              <a:t>path to enable next 30 years of </a:t>
            </a:r>
            <a:r>
              <a:rPr lang="en-US" sz="2800" dirty="0" smtClean="0">
                <a:solidFill>
                  <a:schemeClr val="accent5">
                    <a:lumMod val="50000"/>
                  </a:schemeClr>
                </a:solidFill>
              </a:rPr>
              <a:t>Moore’s scaling</a:t>
            </a:r>
            <a:r>
              <a:rPr lang="en-US" dirty="0">
                <a:solidFill>
                  <a:schemeClr val="accent5">
                    <a:lumMod val="50000"/>
                  </a:schemeClr>
                </a:solidFill>
              </a:rPr>
              <a:t>.</a:t>
            </a:r>
            <a:endParaRPr lang="en-US" sz="2800" dirty="0">
              <a:solidFill>
                <a:schemeClr val="accent5">
                  <a:lumMod val="50000"/>
                </a:schemeClr>
              </a:solidFill>
            </a:endParaRPr>
          </a:p>
        </p:txBody>
      </p:sp>
    </p:spTree>
    <p:extLst>
      <p:ext uri="{BB962C8B-B14F-4D97-AF65-F5344CB8AC3E}">
        <p14:creationId xmlns:p14="http://schemas.microsoft.com/office/powerpoint/2010/main" val="2491842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894" y="0"/>
            <a:ext cx="8879494" cy="822491"/>
          </a:xfrm>
        </p:spPr>
        <p:txBody>
          <a:bodyPr>
            <a:noAutofit/>
          </a:bodyPr>
          <a:lstStyle/>
          <a:p>
            <a:pPr>
              <a:lnSpc>
                <a:spcPct val="80000"/>
              </a:lnSpc>
            </a:pPr>
            <a:r>
              <a:rPr lang="en-US" sz="4000" b="1" dirty="0" smtClean="0"/>
              <a:t>Architecture &amp; Algorithms</a:t>
            </a:r>
            <a:endParaRPr lang="en-US" sz="4000" b="1" i="1" dirty="0">
              <a:solidFill>
                <a:srgbClr val="0000FF"/>
              </a:solidFill>
            </a:endParaRPr>
          </a:p>
        </p:txBody>
      </p:sp>
      <p:sp>
        <p:nvSpPr>
          <p:cNvPr id="11" name="AutoShape 6"/>
          <p:cNvSpPr>
            <a:spLocks/>
          </p:cNvSpPr>
          <p:nvPr/>
        </p:nvSpPr>
        <p:spPr bwMode="auto">
          <a:xfrm rot="19454621">
            <a:off x="1624301" y="1487867"/>
            <a:ext cx="5662795" cy="2010614"/>
          </a:xfrm>
          <a:custGeom>
            <a:avLst/>
            <a:gdLst/>
            <a:ahLst/>
            <a:cxnLst/>
            <a:rect l="0" t="0" r="r" b="b"/>
            <a:pathLst>
              <a:path w="21600" h="21600">
                <a:moveTo>
                  <a:pt x="20137" y="16342"/>
                </a:moveTo>
                <a:lnTo>
                  <a:pt x="19951" y="16958"/>
                </a:lnTo>
                <a:lnTo>
                  <a:pt x="19788" y="17574"/>
                </a:lnTo>
                <a:lnTo>
                  <a:pt x="19626" y="18142"/>
                </a:lnTo>
                <a:lnTo>
                  <a:pt x="19486" y="18663"/>
                </a:lnTo>
                <a:lnTo>
                  <a:pt x="19347" y="19137"/>
                </a:lnTo>
                <a:lnTo>
                  <a:pt x="19231" y="19563"/>
                </a:lnTo>
                <a:lnTo>
                  <a:pt x="19115" y="19942"/>
                </a:lnTo>
                <a:lnTo>
                  <a:pt x="19022" y="20274"/>
                </a:lnTo>
                <a:lnTo>
                  <a:pt x="18929" y="20605"/>
                </a:lnTo>
                <a:lnTo>
                  <a:pt x="18859" y="20842"/>
                </a:lnTo>
                <a:lnTo>
                  <a:pt x="18813" y="21079"/>
                </a:lnTo>
                <a:lnTo>
                  <a:pt x="18743" y="21268"/>
                </a:lnTo>
                <a:lnTo>
                  <a:pt x="18720" y="21410"/>
                </a:lnTo>
                <a:lnTo>
                  <a:pt x="18674" y="21505"/>
                </a:lnTo>
                <a:lnTo>
                  <a:pt x="18674" y="21600"/>
                </a:lnTo>
                <a:lnTo>
                  <a:pt x="18650" y="21600"/>
                </a:lnTo>
                <a:lnTo>
                  <a:pt x="18604" y="21600"/>
                </a:lnTo>
                <a:lnTo>
                  <a:pt x="18557" y="21600"/>
                </a:lnTo>
                <a:lnTo>
                  <a:pt x="18465" y="21600"/>
                </a:lnTo>
                <a:lnTo>
                  <a:pt x="18372" y="21600"/>
                </a:lnTo>
                <a:lnTo>
                  <a:pt x="18232" y="21600"/>
                </a:lnTo>
                <a:lnTo>
                  <a:pt x="18093" y="21600"/>
                </a:lnTo>
                <a:lnTo>
                  <a:pt x="17907" y="21600"/>
                </a:lnTo>
                <a:lnTo>
                  <a:pt x="17721" y="21600"/>
                </a:lnTo>
                <a:lnTo>
                  <a:pt x="17489" y="21600"/>
                </a:lnTo>
                <a:lnTo>
                  <a:pt x="17234" y="21600"/>
                </a:lnTo>
                <a:lnTo>
                  <a:pt x="16978" y="21600"/>
                </a:lnTo>
                <a:lnTo>
                  <a:pt x="16676" y="21600"/>
                </a:lnTo>
                <a:lnTo>
                  <a:pt x="16374" y="21600"/>
                </a:lnTo>
                <a:lnTo>
                  <a:pt x="16026" y="21600"/>
                </a:lnTo>
                <a:lnTo>
                  <a:pt x="15654" y="21600"/>
                </a:lnTo>
                <a:lnTo>
                  <a:pt x="15306" y="21600"/>
                </a:lnTo>
                <a:lnTo>
                  <a:pt x="14957" y="21600"/>
                </a:lnTo>
                <a:lnTo>
                  <a:pt x="14656" y="21600"/>
                </a:lnTo>
                <a:lnTo>
                  <a:pt x="14354" y="21600"/>
                </a:lnTo>
                <a:lnTo>
                  <a:pt x="14075" y="21600"/>
                </a:lnTo>
                <a:lnTo>
                  <a:pt x="13843" y="21600"/>
                </a:lnTo>
                <a:lnTo>
                  <a:pt x="13610" y="21600"/>
                </a:lnTo>
                <a:lnTo>
                  <a:pt x="13425" y="21600"/>
                </a:lnTo>
                <a:lnTo>
                  <a:pt x="13239" y="21600"/>
                </a:lnTo>
                <a:lnTo>
                  <a:pt x="13076" y="21600"/>
                </a:lnTo>
                <a:lnTo>
                  <a:pt x="12960" y="21600"/>
                </a:lnTo>
                <a:lnTo>
                  <a:pt x="12844" y="21600"/>
                </a:lnTo>
                <a:lnTo>
                  <a:pt x="12774" y="21600"/>
                </a:lnTo>
                <a:lnTo>
                  <a:pt x="12704" y="21600"/>
                </a:lnTo>
                <a:lnTo>
                  <a:pt x="12681" y="21600"/>
                </a:lnTo>
                <a:lnTo>
                  <a:pt x="12658" y="21600"/>
                </a:lnTo>
                <a:lnTo>
                  <a:pt x="12681" y="21600"/>
                </a:lnTo>
                <a:lnTo>
                  <a:pt x="12704" y="21553"/>
                </a:lnTo>
                <a:lnTo>
                  <a:pt x="12751" y="21505"/>
                </a:lnTo>
                <a:lnTo>
                  <a:pt x="12774" y="21458"/>
                </a:lnTo>
                <a:lnTo>
                  <a:pt x="12821" y="21410"/>
                </a:lnTo>
                <a:lnTo>
                  <a:pt x="12867" y="21363"/>
                </a:lnTo>
                <a:lnTo>
                  <a:pt x="12914" y="21316"/>
                </a:lnTo>
                <a:lnTo>
                  <a:pt x="12983" y="21221"/>
                </a:lnTo>
                <a:lnTo>
                  <a:pt x="13053" y="21174"/>
                </a:lnTo>
                <a:lnTo>
                  <a:pt x="13123" y="21079"/>
                </a:lnTo>
                <a:lnTo>
                  <a:pt x="13192" y="20984"/>
                </a:lnTo>
                <a:lnTo>
                  <a:pt x="13285" y="20889"/>
                </a:lnTo>
                <a:lnTo>
                  <a:pt x="13355" y="20795"/>
                </a:lnTo>
                <a:lnTo>
                  <a:pt x="13471" y="20653"/>
                </a:lnTo>
                <a:lnTo>
                  <a:pt x="13564" y="20558"/>
                </a:lnTo>
                <a:lnTo>
                  <a:pt x="13657" y="20463"/>
                </a:lnTo>
                <a:lnTo>
                  <a:pt x="13726" y="20368"/>
                </a:lnTo>
                <a:lnTo>
                  <a:pt x="13819" y="20274"/>
                </a:lnTo>
                <a:lnTo>
                  <a:pt x="13889" y="20179"/>
                </a:lnTo>
                <a:lnTo>
                  <a:pt x="13935" y="20084"/>
                </a:lnTo>
                <a:lnTo>
                  <a:pt x="14005" y="20037"/>
                </a:lnTo>
                <a:lnTo>
                  <a:pt x="14052" y="19989"/>
                </a:lnTo>
                <a:lnTo>
                  <a:pt x="14098" y="19895"/>
                </a:lnTo>
                <a:lnTo>
                  <a:pt x="14145" y="19847"/>
                </a:lnTo>
                <a:lnTo>
                  <a:pt x="14168" y="19847"/>
                </a:lnTo>
                <a:lnTo>
                  <a:pt x="14214" y="19800"/>
                </a:lnTo>
                <a:lnTo>
                  <a:pt x="14237" y="19753"/>
                </a:lnTo>
                <a:lnTo>
                  <a:pt x="14261" y="19753"/>
                </a:lnTo>
                <a:lnTo>
                  <a:pt x="14261" y="19705"/>
                </a:lnTo>
                <a:lnTo>
                  <a:pt x="14237" y="19705"/>
                </a:lnTo>
                <a:lnTo>
                  <a:pt x="14237" y="19658"/>
                </a:lnTo>
                <a:lnTo>
                  <a:pt x="14214" y="19658"/>
                </a:lnTo>
                <a:lnTo>
                  <a:pt x="14191" y="19563"/>
                </a:lnTo>
                <a:lnTo>
                  <a:pt x="14168" y="19516"/>
                </a:lnTo>
                <a:lnTo>
                  <a:pt x="14145" y="19421"/>
                </a:lnTo>
                <a:lnTo>
                  <a:pt x="14121" y="19326"/>
                </a:lnTo>
                <a:lnTo>
                  <a:pt x="14075" y="19232"/>
                </a:lnTo>
                <a:lnTo>
                  <a:pt x="14028" y="19137"/>
                </a:lnTo>
                <a:lnTo>
                  <a:pt x="13982" y="18995"/>
                </a:lnTo>
                <a:lnTo>
                  <a:pt x="13935" y="18853"/>
                </a:lnTo>
                <a:lnTo>
                  <a:pt x="13889" y="18710"/>
                </a:lnTo>
                <a:lnTo>
                  <a:pt x="13819" y="18521"/>
                </a:lnTo>
                <a:lnTo>
                  <a:pt x="13773" y="18379"/>
                </a:lnTo>
                <a:lnTo>
                  <a:pt x="13703" y="18189"/>
                </a:lnTo>
                <a:lnTo>
                  <a:pt x="13634" y="18000"/>
                </a:lnTo>
                <a:lnTo>
                  <a:pt x="13564" y="17810"/>
                </a:lnTo>
                <a:lnTo>
                  <a:pt x="13471" y="17621"/>
                </a:lnTo>
                <a:lnTo>
                  <a:pt x="13378" y="17432"/>
                </a:lnTo>
                <a:lnTo>
                  <a:pt x="13308" y="17242"/>
                </a:lnTo>
                <a:lnTo>
                  <a:pt x="13215" y="17053"/>
                </a:lnTo>
                <a:lnTo>
                  <a:pt x="13099" y="16863"/>
                </a:lnTo>
                <a:lnTo>
                  <a:pt x="13007" y="16721"/>
                </a:lnTo>
                <a:lnTo>
                  <a:pt x="12890" y="16531"/>
                </a:lnTo>
                <a:lnTo>
                  <a:pt x="12774" y="16342"/>
                </a:lnTo>
                <a:lnTo>
                  <a:pt x="12658" y="16200"/>
                </a:lnTo>
                <a:lnTo>
                  <a:pt x="12542" y="16010"/>
                </a:lnTo>
                <a:lnTo>
                  <a:pt x="12426" y="15868"/>
                </a:lnTo>
                <a:lnTo>
                  <a:pt x="12286" y="15726"/>
                </a:lnTo>
                <a:lnTo>
                  <a:pt x="12147" y="15537"/>
                </a:lnTo>
                <a:lnTo>
                  <a:pt x="12008" y="15395"/>
                </a:lnTo>
                <a:lnTo>
                  <a:pt x="11868" y="15253"/>
                </a:lnTo>
                <a:lnTo>
                  <a:pt x="11729" y="15110"/>
                </a:lnTo>
                <a:lnTo>
                  <a:pt x="11590" y="14968"/>
                </a:lnTo>
                <a:lnTo>
                  <a:pt x="11427" y="14874"/>
                </a:lnTo>
                <a:lnTo>
                  <a:pt x="11288" y="14731"/>
                </a:lnTo>
                <a:lnTo>
                  <a:pt x="11125" y="14637"/>
                </a:lnTo>
                <a:lnTo>
                  <a:pt x="10963" y="14589"/>
                </a:lnTo>
                <a:lnTo>
                  <a:pt x="10823" y="14495"/>
                </a:lnTo>
                <a:lnTo>
                  <a:pt x="10661" y="14400"/>
                </a:lnTo>
                <a:lnTo>
                  <a:pt x="10498" y="14353"/>
                </a:lnTo>
                <a:lnTo>
                  <a:pt x="10336" y="14305"/>
                </a:lnTo>
                <a:lnTo>
                  <a:pt x="10173" y="14305"/>
                </a:lnTo>
                <a:lnTo>
                  <a:pt x="9987" y="14258"/>
                </a:lnTo>
                <a:lnTo>
                  <a:pt x="9825" y="14258"/>
                </a:lnTo>
                <a:lnTo>
                  <a:pt x="9662" y="14210"/>
                </a:lnTo>
                <a:lnTo>
                  <a:pt x="9476" y="14258"/>
                </a:lnTo>
                <a:lnTo>
                  <a:pt x="9314" y="14258"/>
                </a:lnTo>
                <a:lnTo>
                  <a:pt x="9128" y="14258"/>
                </a:lnTo>
                <a:lnTo>
                  <a:pt x="8965" y="14305"/>
                </a:lnTo>
                <a:lnTo>
                  <a:pt x="8803" y="14353"/>
                </a:lnTo>
                <a:lnTo>
                  <a:pt x="8640" y="14400"/>
                </a:lnTo>
                <a:lnTo>
                  <a:pt x="8501" y="14447"/>
                </a:lnTo>
                <a:lnTo>
                  <a:pt x="8338" y="14495"/>
                </a:lnTo>
                <a:lnTo>
                  <a:pt x="8199" y="14542"/>
                </a:lnTo>
                <a:lnTo>
                  <a:pt x="8059" y="14637"/>
                </a:lnTo>
                <a:lnTo>
                  <a:pt x="7920" y="14731"/>
                </a:lnTo>
                <a:lnTo>
                  <a:pt x="7781" y="14826"/>
                </a:lnTo>
                <a:lnTo>
                  <a:pt x="7665" y="14921"/>
                </a:lnTo>
                <a:lnTo>
                  <a:pt x="7525" y="15016"/>
                </a:lnTo>
                <a:lnTo>
                  <a:pt x="7409" y="15158"/>
                </a:lnTo>
                <a:lnTo>
                  <a:pt x="7293" y="15253"/>
                </a:lnTo>
                <a:lnTo>
                  <a:pt x="7177" y="15395"/>
                </a:lnTo>
                <a:lnTo>
                  <a:pt x="7061" y="15537"/>
                </a:lnTo>
                <a:lnTo>
                  <a:pt x="6968" y="15631"/>
                </a:lnTo>
                <a:lnTo>
                  <a:pt x="6875" y="15774"/>
                </a:lnTo>
                <a:lnTo>
                  <a:pt x="6782" y="15868"/>
                </a:lnTo>
                <a:lnTo>
                  <a:pt x="6712" y="15963"/>
                </a:lnTo>
                <a:lnTo>
                  <a:pt x="6643" y="16058"/>
                </a:lnTo>
                <a:lnTo>
                  <a:pt x="6573" y="16153"/>
                </a:lnTo>
                <a:lnTo>
                  <a:pt x="6503" y="16200"/>
                </a:lnTo>
                <a:lnTo>
                  <a:pt x="6457" y="16295"/>
                </a:lnTo>
                <a:lnTo>
                  <a:pt x="6410" y="16342"/>
                </a:lnTo>
                <a:lnTo>
                  <a:pt x="6387" y="16389"/>
                </a:lnTo>
                <a:lnTo>
                  <a:pt x="6341" y="16389"/>
                </a:lnTo>
                <a:lnTo>
                  <a:pt x="6317" y="16437"/>
                </a:lnTo>
                <a:lnTo>
                  <a:pt x="6294" y="16484"/>
                </a:lnTo>
                <a:lnTo>
                  <a:pt x="6271" y="16437"/>
                </a:lnTo>
                <a:lnTo>
                  <a:pt x="6248" y="16342"/>
                </a:lnTo>
                <a:lnTo>
                  <a:pt x="6225" y="16247"/>
                </a:lnTo>
                <a:lnTo>
                  <a:pt x="6201" y="16153"/>
                </a:lnTo>
                <a:lnTo>
                  <a:pt x="6155" y="15963"/>
                </a:lnTo>
                <a:lnTo>
                  <a:pt x="6085" y="15821"/>
                </a:lnTo>
                <a:lnTo>
                  <a:pt x="6039" y="15584"/>
                </a:lnTo>
                <a:lnTo>
                  <a:pt x="5969" y="15347"/>
                </a:lnTo>
                <a:lnTo>
                  <a:pt x="5899" y="15110"/>
                </a:lnTo>
                <a:lnTo>
                  <a:pt x="5806" y="14779"/>
                </a:lnTo>
                <a:lnTo>
                  <a:pt x="5714" y="14495"/>
                </a:lnTo>
                <a:lnTo>
                  <a:pt x="5621" y="14116"/>
                </a:lnTo>
                <a:lnTo>
                  <a:pt x="5505" y="13784"/>
                </a:lnTo>
                <a:lnTo>
                  <a:pt x="5412" y="13358"/>
                </a:lnTo>
                <a:lnTo>
                  <a:pt x="5272" y="12931"/>
                </a:lnTo>
                <a:lnTo>
                  <a:pt x="5156" y="12505"/>
                </a:lnTo>
                <a:lnTo>
                  <a:pt x="5040" y="12079"/>
                </a:lnTo>
                <a:lnTo>
                  <a:pt x="4924" y="11747"/>
                </a:lnTo>
                <a:lnTo>
                  <a:pt x="4831" y="11368"/>
                </a:lnTo>
                <a:lnTo>
                  <a:pt x="4738" y="11037"/>
                </a:lnTo>
                <a:lnTo>
                  <a:pt x="4668" y="10753"/>
                </a:lnTo>
                <a:lnTo>
                  <a:pt x="4599" y="10516"/>
                </a:lnTo>
                <a:lnTo>
                  <a:pt x="4529" y="10279"/>
                </a:lnTo>
                <a:lnTo>
                  <a:pt x="4459" y="10042"/>
                </a:lnTo>
                <a:lnTo>
                  <a:pt x="4413" y="9900"/>
                </a:lnTo>
                <a:lnTo>
                  <a:pt x="4366" y="9710"/>
                </a:lnTo>
                <a:lnTo>
                  <a:pt x="4320" y="9616"/>
                </a:lnTo>
                <a:lnTo>
                  <a:pt x="4297" y="9521"/>
                </a:lnTo>
                <a:lnTo>
                  <a:pt x="4274" y="9426"/>
                </a:lnTo>
                <a:lnTo>
                  <a:pt x="4274" y="9379"/>
                </a:lnTo>
                <a:lnTo>
                  <a:pt x="4250" y="9379"/>
                </a:lnTo>
                <a:lnTo>
                  <a:pt x="4227" y="9379"/>
                </a:lnTo>
                <a:lnTo>
                  <a:pt x="4204" y="9379"/>
                </a:lnTo>
                <a:lnTo>
                  <a:pt x="4134" y="9379"/>
                </a:lnTo>
                <a:lnTo>
                  <a:pt x="4065" y="9379"/>
                </a:lnTo>
                <a:lnTo>
                  <a:pt x="3972" y="9379"/>
                </a:lnTo>
                <a:lnTo>
                  <a:pt x="3855" y="9379"/>
                </a:lnTo>
                <a:lnTo>
                  <a:pt x="3739" y="9379"/>
                </a:lnTo>
                <a:lnTo>
                  <a:pt x="3600" y="9379"/>
                </a:lnTo>
                <a:lnTo>
                  <a:pt x="3437" y="9379"/>
                </a:lnTo>
                <a:lnTo>
                  <a:pt x="3252" y="9379"/>
                </a:lnTo>
                <a:lnTo>
                  <a:pt x="3066" y="9379"/>
                </a:lnTo>
                <a:lnTo>
                  <a:pt x="2857" y="9379"/>
                </a:lnTo>
                <a:lnTo>
                  <a:pt x="2648" y="9379"/>
                </a:lnTo>
                <a:lnTo>
                  <a:pt x="2392" y="9379"/>
                </a:lnTo>
                <a:lnTo>
                  <a:pt x="2137" y="9379"/>
                </a:lnTo>
                <a:lnTo>
                  <a:pt x="1881" y="9379"/>
                </a:lnTo>
                <a:lnTo>
                  <a:pt x="1649" y="9379"/>
                </a:lnTo>
                <a:lnTo>
                  <a:pt x="1417" y="9379"/>
                </a:lnTo>
                <a:lnTo>
                  <a:pt x="1208" y="9379"/>
                </a:lnTo>
                <a:lnTo>
                  <a:pt x="1022" y="9379"/>
                </a:lnTo>
                <a:lnTo>
                  <a:pt x="836" y="9379"/>
                </a:lnTo>
                <a:lnTo>
                  <a:pt x="673" y="9379"/>
                </a:lnTo>
                <a:lnTo>
                  <a:pt x="534" y="9379"/>
                </a:lnTo>
                <a:lnTo>
                  <a:pt x="418" y="9379"/>
                </a:lnTo>
                <a:lnTo>
                  <a:pt x="302" y="9379"/>
                </a:lnTo>
                <a:lnTo>
                  <a:pt x="209" y="9379"/>
                </a:lnTo>
                <a:lnTo>
                  <a:pt x="139" y="9379"/>
                </a:lnTo>
                <a:lnTo>
                  <a:pt x="93" y="9379"/>
                </a:lnTo>
                <a:lnTo>
                  <a:pt x="46" y="9379"/>
                </a:lnTo>
                <a:lnTo>
                  <a:pt x="23" y="9379"/>
                </a:lnTo>
                <a:lnTo>
                  <a:pt x="0" y="9379"/>
                </a:lnTo>
                <a:lnTo>
                  <a:pt x="23" y="9332"/>
                </a:lnTo>
                <a:lnTo>
                  <a:pt x="46" y="9284"/>
                </a:lnTo>
                <a:lnTo>
                  <a:pt x="93" y="9189"/>
                </a:lnTo>
                <a:lnTo>
                  <a:pt x="116" y="9142"/>
                </a:lnTo>
                <a:lnTo>
                  <a:pt x="163" y="9047"/>
                </a:lnTo>
                <a:lnTo>
                  <a:pt x="209" y="8953"/>
                </a:lnTo>
                <a:lnTo>
                  <a:pt x="255" y="8810"/>
                </a:lnTo>
                <a:lnTo>
                  <a:pt x="302" y="8668"/>
                </a:lnTo>
                <a:lnTo>
                  <a:pt x="372" y="8526"/>
                </a:lnTo>
                <a:lnTo>
                  <a:pt x="441" y="8384"/>
                </a:lnTo>
                <a:lnTo>
                  <a:pt x="511" y="8195"/>
                </a:lnTo>
                <a:lnTo>
                  <a:pt x="581" y="8005"/>
                </a:lnTo>
                <a:lnTo>
                  <a:pt x="673" y="7816"/>
                </a:lnTo>
                <a:lnTo>
                  <a:pt x="766" y="7579"/>
                </a:lnTo>
                <a:lnTo>
                  <a:pt x="859" y="7342"/>
                </a:lnTo>
                <a:lnTo>
                  <a:pt x="976" y="7105"/>
                </a:lnTo>
                <a:lnTo>
                  <a:pt x="1092" y="6868"/>
                </a:lnTo>
                <a:lnTo>
                  <a:pt x="1208" y="6632"/>
                </a:lnTo>
                <a:lnTo>
                  <a:pt x="1347" y="6395"/>
                </a:lnTo>
                <a:lnTo>
                  <a:pt x="1486" y="6158"/>
                </a:lnTo>
                <a:lnTo>
                  <a:pt x="1626" y="5921"/>
                </a:lnTo>
                <a:lnTo>
                  <a:pt x="1788" y="5684"/>
                </a:lnTo>
                <a:lnTo>
                  <a:pt x="1951" y="5400"/>
                </a:lnTo>
                <a:lnTo>
                  <a:pt x="2114" y="5163"/>
                </a:lnTo>
                <a:lnTo>
                  <a:pt x="2299" y="4879"/>
                </a:lnTo>
                <a:lnTo>
                  <a:pt x="2485" y="4642"/>
                </a:lnTo>
                <a:lnTo>
                  <a:pt x="2694" y="4358"/>
                </a:lnTo>
                <a:lnTo>
                  <a:pt x="2903" y="4074"/>
                </a:lnTo>
                <a:lnTo>
                  <a:pt x="3112" y="3790"/>
                </a:lnTo>
                <a:lnTo>
                  <a:pt x="3321" y="3505"/>
                </a:lnTo>
                <a:lnTo>
                  <a:pt x="3554" y="3221"/>
                </a:lnTo>
                <a:lnTo>
                  <a:pt x="3786" y="2984"/>
                </a:lnTo>
                <a:lnTo>
                  <a:pt x="4018" y="2700"/>
                </a:lnTo>
                <a:lnTo>
                  <a:pt x="4274" y="2463"/>
                </a:lnTo>
                <a:lnTo>
                  <a:pt x="4506" y="2226"/>
                </a:lnTo>
                <a:lnTo>
                  <a:pt x="4761" y="1990"/>
                </a:lnTo>
                <a:lnTo>
                  <a:pt x="5017" y="1800"/>
                </a:lnTo>
                <a:lnTo>
                  <a:pt x="5272" y="1610"/>
                </a:lnTo>
                <a:lnTo>
                  <a:pt x="5528" y="1421"/>
                </a:lnTo>
                <a:lnTo>
                  <a:pt x="5806" y="1232"/>
                </a:lnTo>
                <a:lnTo>
                  <a:pt x="6062" y="1042"/>
                </a:lnTo>
                <a:lnTo>
                  <a:pt x="6341" y="900"/>
                </a:lnTo>
                <a:lnTo>
                  <a:pt x="6619" y="758"/>
                </a:lnTo>
                <a:lnTo>
                  <a:pt x="6898" y="616"/>
                </a:lnTo>
                <a:lnTo>
                  <a:pt x="7200" y="474"/>
                </a:lnTo>
                <a:lnTo>
                  <a:pt x="7479" y="379"/>
                </a:lnTo>
                <a:lnTo>
                  <a:pt x="7781" y="237"/>
                </a:lnTo>
                <a:lnTo>
                  <a:pt x="8059" y="190"/>
                </a:lnTo>
                <a:lnTo>
                  <a:pt x="8361" y="95"/>
                </a:lnTo>
                <a:lnTo>
                  <a:pt x="8663" y="47"/>
                </a:lnTo>
                <a:lnTo>
                  <a:pt x="8965" y="0"/>
                </a:lnTo>
                <a:lnTo>
                  <a:pt x="9267" y="0"/>
                </a:lnTo>
                <a:lnTo>
                  <a:pt x="9546" y="0"/>
                </a:lnTo>
                <a:lnTo>
                  <a:pt x="9848" y="0"/>
                </a:lnTo>
                <a:lnTo>
                  <a:pt x="10150" y="0"/>
                </a:lnTo>
                <a:lnTo>
                  <a:pt x="10452" y="47"/>
                </a:lnTo>
                <a:lnTo>
                  <a:pt x="10754" y="142"/>
                </a:lnTo>
                <a:lnTo>
                  <a:pt x="11079" y="190"/>
                </a:lnTo>
                <a:lnTo>
                  <a:pt x="11381" y="284"/>
                </a:lnTo>
                <a:lnTo>
                  <a:pt x="11683" y="379"/>
                </a:lnTo>
                <a:lnTo>
                  <a:pt x="11985" y="521"/>
                </a:lnTo>
                <a:lnTo>
                  <a:pt x="12286" y="663"/>
                </a:lnTo>
                <a:lnTo>
                  <a:pt x="12588" y="805"/>
                </a:lnTo>
                <a:lnTo>
                  <a:pt x="12890" y="995"/>
                </a:lnTo>
                <a:lnTo>
                  <a:pt x="13192" y="1137"/>
                </a:lnTo>
                <a:lnTo>
                  <a:pt x="13494" y="1326"/>
                </a:lnTo>
                <a:lnTo>
                  <a:pt x="13773" y="1563"/>
                </a:lnTo>
                <a:lnTo>
                  <a:pt x="14052" y="1753"/>
                </a:lnTo>
                <a:lnTo>
                  <a:pt x="14330" y="1990"/>
                </a:lnTo>
                <a:lnTo>
                  <a:pt x="14609" y="2226"/>
                </a:lnTo>
                <a:lnTo>
                  <a:pt x="14864" y="2463"/>
                </a:lnTo>
                <a:lnTo>
                  <a:pt x="15120" y="2700"/>
                </a:lnTo>
                <a:lnTo>
                  <a:pt x="15375" y="2984"/>
                </a:lnTo>
                <a:lnTo>
                  <a:pt x="15631" y="3268"/>
                </a:lnTo>
                <a:lnTo>
                  <a:pt x="15886" y="3553"/>
                </a:lnTo>
                <a:lnTo>
                  <a:pt x="16119" y="3837"/>
                </a:lnTo>
                <a:lnTo>
                  <a:pt x="16351" y="4168"/>
                </a:lnTo>
                <a:lnTo>
                  <a:pt x="16583" y="4500"/>
                </a:lnTo>
                <a:lnTo>
                  <a:pt x="16815" y="4832"/>
                </a:lnTo>
                <a:lnTo>
                  <a:pt x="17024" y="5163"/>
                </a:lnTo>
                <a:lnTo>
                  <a:pt x="17234" y="5495"/>
                </a:lnTo>
                <a:lnTo>
                  <a:pt x="17443" y="5826"/>
                </a:lnTo>
                <a:lnTo>
                  <a:pt x="17652" y="6158"/>
                </a:lnTo>
                <a:lnTo>
                  <a:pt x="17837" y="6490"/>
                </a:lnTo>
                <a:lnTo>
                  <a:pt x="18023" y="6868"/>
                </a:lnTo>
                <a:lnTo>
                  <a:pt x="18186" y="7200"/>
                </a:lnTo>
                <a:lnTo>
                  <a:pt x="18372" y="7532"/>
                </a:lnTo>
                <a:lnTo>
                  <a:pt x="18511" y="7863"/>
                </a:lnTo>
                <a:lnTo>
                  <a:pt x="18674" y="8195"/>
                </a:lnTo>
                <a:lnTo>
                  <a:pt x="18836" y="8526"/>
                </a:lnTo>
                <a:lnTo>
                  <a:pt x="18975" y="8905"/>
                </a:lnTo>
                <a:lnTo>
                  <a:pt x="19092" y="9237"/>
                </a:lnTo>
                <a:lnTo>
                  <a:pt x="19231" y="9568"/>
                </a:lnTo>
                <a:lnTo>
                  <a:pt x="19347" y="9900"/>
                </a:lnTo>
                <a:lnTo>
                  <a:pt x="19463" y="10279"/>
                </a:lnTo>
                <a:lnTo>
                  <a:pt x="19556" y="10563"/>
                </a:lnTo>
                <a:lnTo>
                  <a:pt x="19649" y="10847"/>
                </a:lnTo>
                <a:lnTo>
                  <a:pt x="19742" y="11132"/>
                </a:lnTo>
                <a:lnTo>
                  <a:pt x="19835" y="11368"/>
                </a:lnTo>
                <a:lnTo>
                  <a:pt x="19905" y="11605"/>
                </a:lnTo>
                <a:lnTo>
                  <a:pt x="19974" y="11795"/>
                </a:lnTo>
                <a:lnTo>
                  <a:pt x="20044" y="11984"/>
                </a:lnTo>
                <a:lnTo>
                  <a:pt x="20090" y="12174"/>
                </a:lnTo>
                <a:lnTo>
                  <a:pt x="20137" y="12316"/>
                </a:lnTo>
                <a:lnTo>
                  <a:pt x="20183" y="12410"/>
                </a:lnTo>
                <a:lnTo>
                  <a:pt x="20206" y="12505"/>
                </a:lnTo>
                <a:lnTo>
                  <a:pt x="20230" y="12600"/>
                </a:lnTo>
                <a:lnTo>
                  <a:pt x="20253" y="12647"/>
                </a:lnTo>
                <a:lnTo>
                  <a:pt x="20276" y="12695"/>
                </a:lnTo>
                <a:lnTo>
                  <a:pt x="20299" y="12647"/>
                </a:lnTo>
                <a:lnTo>
                  <a:pt x="20323" y="12647"/>
                </a:lnTo>
                <a:lnTo>
                  <a:pt x="20346" y="12600"/>
                </a:lnTo>
                <a:lnTo>
                  <a:pt x="20369" y="12553"/>
                </a:lnTo>
                <a:lnTo>
                  <a:pt x="20392" y="12505"/>
                </a:lnTo>
                <a:lnTo>
                  <a:pt x="20439" y="12458"/>
                </a:lnTo>
                <a:lnTo>
                  <a:pt x="20485" y="12410"/>
                </a:lnTo>
                <a:lnTo>
                  <a:pt x="20532" y="12363"/>
                </a:lnTo>
                <a:lnTo>
                  <a:pt x="20578" y="12316"/>
                </a:lnTo>
                <a:lnTo>
                  <a:pt x="20648" y="12221"/>
                </a:lnTo>
                <a:lnTo>
                  <a:pt x="20717" y="12126"/>
                </a:lnTo>
                <a:lnTo>
                  <a:pt x="20787" y="12079"/>
                </a:lnTo>
                <a:lnTo>
                  <a:pt x="20857" y="11984"/>
                </a:lnTo>
                <a:lnTo>
                  <a:pt x="20927" y="11889"/>
                </a:lnTo>
                <a:lnTo>
                  <a:pt x="21019" y="11795"/>
                </a:lnTo>
                <a:lnTo>
                  <a:pt x="21089" y="11700"/>
                </a:lnTo>
                <a:lnTo>
                  <a:pt x="21159" y="11605"/>
                </a:lnTo>
                <a:lnTo>
                  <a:pt x="21228" y="11510"/>
                </a:lnTo>
                <a:lnTo>
                  <a:pt x="21275" y="11463"/>
                </a:lnTo>
                <a:lnTo>
                  <a:pt x="21345" y="11368"/>
                </a:lnTo>
                <a:lnTo>
                  <a:pt x="21391" y="11321"/>
                </a:lnTo>
                <a:lnTo>
                  <a:pt x="21437" y="11274"/>
                </a:lnTo>
                <a:lnTo>
                  <a:pt x="21461" y="11226"/>
                </a:lnTo>
                <a:lnTo>
                  <a:pt x="21507" y="11179"/>
                </a:lnTo>
                <a:lnTo>
                  <a:pt x="21530" y="11132"/>
                </a:lnTo>
                <a:lnTo>
                  <a:pt x="21554" y="11132"/>
                </a:lnTo>
                <a:lnTo>
                  <a:pt x="21577" y="11084"/>
                </a:lnTo>
                <a:lnTo>
                  <a:pt x="21600" y="11084"/>
                </a:lnTo>
                <a:lnTo>
                  <a:pt x="21600" y="11037"/>
                </a:lnTo>
                <a:lnTo>
                  <a:pt x="21600" y="11084"/>
                </a:lnTo>
                <a:lnTo>
                  <a:pt x="21577" y="11132"/>
                </a:lnTo>
                <a:lnTo>
                  <a:pt x="21554" y="11226"/>
                </a:lnTo>
                <a:lnTo>
                  <a:pt x="21507" y="11368"/>
                </a:lnTo>
                <a:lnTo>
                  <a:pt x="21461" y="11558"/>
                </a:lnTo>
                <a:lnTo>
                  <a:pt x="21391" y="11795"/>
                </a:lnTo>
                <a:lnTo>
                  <a:pt x="21321" y="12079"/>
                </a:lnTo>
                <a:lnTo>
                  <a:pt x="21228" y="12363"/>
                </a:lnTo>
                <a:lnTo>
                  <a:pt x="21135" y="12742"/>
                </a:lnTo>
                <a:lnTo>
                  <a:pt x="21019" y="13121"/>
                </a:lnTo>
                <a:lnTo>
                  <a:pt x="20903" y="13547"/>
                </a:lnTo>
                <a:lnTo>
                  <a:pt x="20764" y="14021"/>
                </a:lnTo>
                <a:lnTo>
                  <a:pt x="20624" y="14542"/>
                </a:lnTo>
                <a:lnTo>
                  <a:pt x="20462" y="15110"/>
                </a:lnTo>
                <a:lnTo>
                  <a:pt x="20299" y="15679"/>
                </a:lnTo>
                <a:cubicBezTo>
                  <a:pt x="20299" y="15679"/>
                  <a:pt x="20137" y="16342"/>
                  <a:pt x="20137" y="16342"/>
                </a:cubicBezTo>
                <a:close/>
                <a:moveTo>
                  <a:pt x="20137" y="16342"/>
                </a:moveTo>
              </a:path>
            </a:pathLst>
          </a:custGeom>
          <a:solidFill>
            <a:srgbClr val="7EB506"/>
          </a:solid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a:p>
        </p:txBody>
      </p:sp>
      <p:sp>
        <p:nvSpPr>
          <p:cNvPr id="12" name="AutoShape 7"/>
          <p:cNvSpPr>
            <a:spLocks/>
          </p:cNvSpPr>
          <p:nvPr/>
        </p:nvSpPr>
        <p:spPr bwMode="auto">
          <a:xfrm rot="19454621">
            <a:off x="4494982" y="2012142"/>
            <a:ext cx="4014177" cy="3516371"/>
          </a:xfrm>
          <a:custGeom>
            <a:avLst/>
            <a:gdLst/>
            <a:ahLst/>
            <a:cxnLst/>
            <a:rect l="0" t="0" r="r" b="b"/>
            <a:pathLst>
              <a:path w="21600" h="21600">
                <a:moveTo>
                  <a:pt x="4228" y="9404"/>
                </a:moveTo>
                <a:lnTo>
                  <a:pt x="4195" y="9431"/>
                </a:lnTo>
                <a:lnTo>
                  <a:pt x="4195" y="9458"/>
                </a:lnTo>
                <a:lnTo>
                  <a:pt x="4130" y="9513"/>
                </a:lnTo>
                <a:lnTo>
                  <a:pt x="4097" y="9594"/>
                </a:lnTo>
                <a:lnTo>
                  <a:pt x="3999" y="9702"/>
                </a:lnTo>
                <a:lnTo>
                  <a:pt x="3933" y="9838"/>
                </a:lnTo>
                <a:lnTo>
                  <a:pt x="3802" y="10001"/>
                </a:lnTo>
                <a:lnTo>
                  <a:pt x="3704" y="10163"/>
                </a:lnTo>
                <a:lnTo>
                  <a:pt x="3540" y="10380"/>
                </a:lnTo>
                <a:lnTo>
                  <a:pt x="3409" y="10597"/>
                </a:lnTo>
                <a:lnTo>
                  <a:pt x="3212" y="10841"/>
                </a:lnTo>
                <a:lnTo>
                  <a:pt x="3048" y="11112"/>
                </a:lnTo>
                <a:lnTo>
                  <a:pt x="2819" y="11410"/>
                </a:lnTo>
                <a:lnTo>
                  <a:pt x="2622" y="11735"/>
                </a:lnTo>
                <a:lnTo>
                  <a:pt x="2360" y="12087"/>
                </a:lnTo>
                <a:lnTo>
                  <a:pt x="2098" y="12467"/>
                </a:lnTo>
                <a:lnTo>
                  <a:pt x="1868" y="12819"/>
                </a:lnTo>
                <a:lnTo>
                  <a:pt x="1606" y="13171"/>
                </a:lnTo>
                <a:lnTo>
                  <a:pt x="1409" y="13497"/>
                </a:lnTo>
                <a:lnTo>
                  <a:pt x="1180" y="13795"/>
                </a:lnTo>
                <a:lnTo>
                  <a:pt x="1016" y="14066"/>
                </a:lnTo>
                <a:lnTo>
                  <a:pt x="819" y="14310"/>
                </a:lnTo>
                <a:lnTo>
                  <a:pt x="688" y="14527"/>
                </a:lnTo>
                <a:lnTo>
                  <a:pt x="525" y="14743"/>
                </a:lnTo>
                <a:lnTo>
                  <a:pt x="426" y="14906"/>
                </a:lnTo>
                <a:lnTo>
                  <a:pt x="295" y="15069"/>
                </a:lnTo>
                <a:lnTo>
                  <a:pt x="230" y="15204"/>
                </a:lnTo>
                <a:lnTo>
                  <a:pt x="131" y="15312"/>
                </a:lnTo>
                <a:lnTo>
                  <a:pt x="98" y="15394"/>
                </a:lnTo>
                <a:lnTo>
                  <a:pt x="33" y="15448"/>
                </a:lnTo>
                <a:lnTo>
                  <a:pt x="0" y="15502"/>
                </a:lnTo>
                <a:lnTo>
                  <a:pt x="33" y="15502"/>
                </a:lnTo>
                <a:lnTo>
                  <a:pt x="33" y="15556"/>
                </a:lnTo>
                <a:lnTo>
                  <a:pt x="98" y="15611"/>
                </a:lnTo>
                <a:lnTo>
                  <a:pt x="131" y="15692"/>
                </a:lnTo>
                <a:lnTo>
                  <a:pt x="230" y="15800"/>
                </a:lnTo>
                <a:lnTo>
                  <a:pt x="295" y="15936"/>
                </a:lnTo>
                <a:lnTo>
                  <a:pt x="426" y="16071"/>
                </a:lnTo>
                <a:lnTo>
                  <a:pt x="525" y="16261"/>
                </a:lnTo>
                <a:lnTo>
                  <a:pt x="688" y="16478"/>
                </a:lnTo>
                <a:lnTo>
                  <a:pt x="819" y="16695"/>
                </a:lnTo>
                <a:lnTo>
                  <a:pt x="1016" y="16938"/>
                </a:lnTo>
                <a:lnTo>
                  <a:pt x="1180" y="17210"/>
                </a:lnTo>
                <a:lnTo>
                  <a:pt x="1409" y="17508"/>
                </a:lnTo>
                <a:lnTo>
                  <a:pt x="1606" y="17833"/>
                </a:lnTo>
                <a:lnTo>
                  <a:pt x="1868" y="18185"/>
                </a:lnTo>
                <a:lnTo>
                  <a:pt x="2098" y="18538"/>
                </a:lnTo>
                <a:lnTo>
                  <a:pt x="2360" y="18917"/>
                </a:lnTo>
                <a:lnTo>
                  <a:pt x="2622" y="19269"/>
                </a:lnTo>
                <a:lnTo>
                  <a:pt x="2819" y="19595"/>
                </a:lnTo>
                <a:lnTo>
                  <a:pt x="3048" y="19893"/>
                </a:lnTo>
                <a:lnTo>
                  <a:pt x="3212" y="20164"/>
                </a:lnTo>
                <a:lnTo>
                  <a:pt x="3409" y="20407"/>
                </a:lnTo>
                <a:lnTo>
                  <a:pt x="3540" y="20624"/>
                </a:lnTo>
                <a:lnTo>
                  <a:pt x="3704" y="20841"/>
                </a:lnTo>
                <a:lnTo>
                  <a:pt x="3802" y="21004"/>
                </a:lnTo>
                <a:lnTo>
                  <a:pt x="3933" y="21166"/>
                </a:lnTo>
                <a:lnTo>
                  <a:pt x="3999" y="21302"/>
                </a:lnTo>
                <a:lnTo>
                  <a:pt x="4097" y="21410"/>
                </a:lnTo>
                <a:lnTo>
                  <a:pt x="4130" y="21492"/>
                </a:lnTo>
                <a:lnTo>
                  <a:pt x="4195" y="21546"/>
                </a:lnTo>
                <a:lnTo>
                  <a:pt x="4195" y="21573"/>
                </a:lnTo>
                <a:lnTo>
                  <a:pt x="4228" y="21600"/>
                </a:lnTo>
                <a:lnTo>
                  <a:pt x="4228" y="21573"/>
                </a:lnTo>
                <a:lnTo>
                  <a:pt x="4228" y="21546"/>
                </a:lnTo>
                <a:lnTo>
                  <a:pt x="4228" y="21492"/>
                </a:lnTo>
                <a:lnTo>
                  <a:pt x="4228" y="21465"/>
                </a:lnTo>
                <a:lnTo>
                  <a:pt x="4228" y="21410"/>
                </a:lnTo>
                <a:lnTo>
                  <a:pt x="4228" y="21356"/>
                </a:lnTo>
                <a:lnTo>
                  <a:pt x="4228" y="21302"/>
                </a:lnTo>
                <a:lnTo>
                  <a:pt x="4228" y="21221"/>
                </a:lnTo>
                <a:lnTo>
                  <a:pt x="4228" y="21139"/>
                </a:lnTo>
                <a:lnTo>
                  <a:pt x="4228" y="21058"/>
                </a:lnTo>
                <a:lnTo>
                  <a:pt x="4228" y="20950"/>
                </a:lnTo>
                <a:lnTo>
                  <a:pt x="4228" y="20868"/>
                </a:lnTo>
                <a:lnTo>
                  <a:pt x="4228" y="20760"/>
                </a:lnTo>
                <a:lnTo>
                  <a:pt x="4228" y="20624"/>
                </a:lnTo>
                <a:lnTo>
                  <a:pt x="4228" y="20516"/>
                </a:lnTo>
                <a:lnTo>
                  <a:pt x="4228" y="20407"/>
                </a:lnTo>
                <a:lnTo>
                  <a:pt x="4228" y="20299"/>
                </a:lnTo>
                <a:lnTo>
                  <a:pt x="4228" y="20218"/>
                </a:lnTo>
                <a:lnTo>
                  <a:pt x="4228" y="20137"/>
                </a:lnTo>
                <a:lnTo>
                  <a:pt x="4228" y="20055"/>
                </a:lnTo>
                <a:lnTo>
                  <a:pt x="4228" y="19974"/>
                </a:lnTo>
                <a:lnTo>
                  <a:pt x="4228" y="19920"/>
                </a:lnTo>
                <a:lnTo>
                  <a:pt x="4228" y="19865"/>
                </a:lnTo>
                <a:lnTo>
                  <a:pt x="4228" y="19811"/>
                </a:lnTo>
                <a:lnTo>
                  <a:pt x="4228" y="19757"/>
                </a:lnTo>
                <a:lnTo>
                  <a:pt x="4228" y="19730"/>
                </a:lnTo>
                <a:lnTo>
                  <a:pt x="4228" y="19703"/>
                </a:lnTo>
                <a:lnTo>
                  <a:pt x="4228" y="19676"/>
                </a:lnTo>
                <a:lnTo>
                  <a:pt x="4261" y="19676"/>
                </a:lnTo>
                <a:lnTo>
                  <a:pt x="4327" y="19676"/>
                </a:lnTo>
                <a:lnTo>
                  <a:pt x="4392" y="19676"/>
                </a:lnTo>
                <a:lnTo>
                  <a:pt x="4458" y="19676"/>
                </a:lnTo>
                <a:lnTo>
                  <a:pt x="4523" y="19676"/>
                </a:lnTo>
                <a:lnTo>
                  <a:pt x="4622" y="19649"/>
                </a:lnTo>
                <a:lnTo>
                  <a:pt x="4720" y="19649"/>
                </a:lnTo>
                <a:lnTo>
                  <a:pt x="4851" y="19649"/>
                </a:lnTo>
                <a:lnTo>
                  <a:pt x="4982" y="19649"/>
                </a:lnTo>
                <a:lnTo>
                  <a:pt x="5146" y="19649"/>
                </a:lnTo>
                <a:lnTo>
                  <a:pt x="5310" y="19649"/>
                </a:lnTo>
                <a:lnTo>
                  <a:pt x="5474" y="19622"/>
                </a:lnTo>
                <a:lnTo>
                  <a:pt x="5638" y="19622"/>
                </a:lnTo>
                <a:lnTo>
                  <a:pt x="5834" y="19622"/>
                </a:lnTo>
                <a:lnTo>
                  <a:pt x="6064" y="19622"/>
                </a:lnTo>
                <a:lnTo>
                  <a:pt x="6293" y="19595"/>
                </a:lnTo>
                <a:lnTo>
                  <a:pt x="6523" y="19567"/>
                </a:lnTo>
                <a:lnTo>
                  <a:pt x="6752" y="19540"/>
                </a:lnTo>
                <a:lnTo>
                  <a:pt x="7014" y="19513"/>
                </a:lnTo>
                <a:lnTo>
                  <a:pt x="7277" y="19459"/>
                </a:lnTo>
                <a:lnTo>
                  <a:pt x="7539" y="19405"/>
                </a:lnTo>
                <a:lnTo>
                  <a:pt x="7834" y="19351"/>
                </a:lnTo>
                <a:lnTo>
                  <a:pt x="8129" y="19296"/>
                </a:lnTo>
                <a:lnTo>
                  <a:pt x="8456" y="19215"/>
                </a:lnTo>
                <a:lnTo>
                  <a:pt x="8784" y="19134"/>
                </a:lnTo>
                <a:lnTo>
                  <a:pt x="9112" y="19052"/>
                </a:lnTo>
                <a:lnTo>
                  <a:pt x="9440" y="18971"/>
                </a:lnTo>
                <a:lnTo>
                  <a:pt x="9800" y="18863"/>
                </a:lnTo>
                <a:lnTo>
                  <a:pt x="10161" y="18781"/>
                </a:lnTo>
                <a:lnTo>
                  <a:pt x="10554" y="18673"/>
                </a:lnTo>
                <a:lnTo>
                  <a:pt x="10947" y="18538"/>
                </a:lnTo>
                <a:lnTo>
                  <a:pt x="11308" y="18402"/>
                </a:lnTo>
                <a:lnTo>
                  <a:pt x="11701" y="18267"/>
                </a:lnTo>
                <a:lnTo>
                  <a:pt x="12062" y="18131"/>
                </a:lnTo>
                <a:lnTo>
                  <a:pt x="12455" y="17968"/>
                </a:lnTo>
                <a:lnTo>
                  <a:pt x="12816" y="17806"/>
                </a:lnTo>
                <a:lnTo>
                  <a:pt x="13176" y="17616"/>
                </a:lnTo>
                <a:lnTo>
                  <a:pt x="13537" y="17426"/>
                </a:lnTo>
                <a:lnTo>
                  <a:pt x="13897" y="17237"/>
                </a:lnTo>
                <a:lnTo>
                  <a:pt x="14258" y="17020"/>
                </a:lnTo>
                <a:lnTo>
                  <a:pt x="14618" y="16803"/>
                </a:lnTo>
                <a:lnTo>
                  <a:pt x="14979" y="16586"/>
                </a:lnTo>
                <a:lnTo>
                  <a:pt x="15340" y="16342"/>
                </a:lnTo>
                <a:lnTo>
                  <a:pt x="15667" y="16098"/>
                </a:lnTo>
                <a:lnTo>
                  <a:pt x="16028" y="15827"/>
                </a:lnTo>
                <a:lnTo>
                  <a:pt x="16356" y="15583"/>
                </a:lnTo>
                <a:lnTo>
                  <a:pt x="16683" y="15285"/>
                </a:lnTo>
                <a:lnTo>
                  <a:pt x="17011" y="15014"/>
                </a:lnTo>
                <a:lnTo>
                  <a:pt x="17339" y="14716"/>
                </a:lnTo>
                <a:lnTo>
                  <a:pt x="17634" y="14445"/>
                </a:lnTo>
                <a:lnTo>
                  <a:pt x="17929" y="14147"/>
                </a:lnTo>
                <a:lnTo>
                  <a:pt x="18224" y="13822"/>
                </a:lnTo>
                <a:lnTo>
                  <a:pt x="18486" y="13524"/>
                </a:lnTo>
                <a:lnTo>
                  <a:pt x="18748" y="13199"/>
                </a:lnTo>
                <a:lnTo>
                  <a:pt x="18978" y="12900"/>
                </a:lnTo>
                <a:lnTo>
                  <a:pt x="19207" y="12575"/>
                </a:lnTo>
                <a:lnTo>
                  <a:pt x="19437" y="12223"/>
                </a:lnTo>
                <a:lnTo>
                  <a:pt x="19633" y="11898"/>
                </a:lnTo>
                <a:lnTo>
                  <a:pt x="19863" y="11545"/>
                </a:lnTo>
                <a:lnTo>
                  <a:pt x="20027" y="11220"/>
                </a:lnTo>
                <a:lnTo>
                  <a:pt x="20223" y="10841"/>
                </a:lnTo>
                <a:lnTo>
                  <a:pt x="20387" y="10488"/>
                </a:lnTo>
                <a:lnTo>
                  <a:pt x="20551" y="10136"/>
                </a:lnTo>
                <a:lnTo>
                  <a:pt x="20682" y="9784"/>
                </a:lnTo>
                <a:lnTo>
                  <a:pt x="20813" y="9431"/>
                </a:lnTo>
                <a:lnTo>
                  <a:pt x="20944" y="9079"/>
                </a:lnTo>
                <a:lnTo>
                  <a:pt x="21043" y="8754"/>
                </a:lnTo>
                <a:lnTo>
                  <a:pt x="21174" y="8402"/>
                </a:lnTo>
                <a:lnTo>
                  <a:pt x="21239" y="8076"/>
                </a:lnTo>
                <a:lnTo>
                  <a:pt x="21338" y="7751"/>
                </a:lnTo>
                <a:lnTo>
                  <a:pt x="21403" y="7399"/>
                </a:lnTo>
                <a:lnTo>
                  <a:pt x="21469" y="7101"/>
                </a:lnTo>
                <a:lnTo>
                  <a:pt x="21502" y="6775"/>
                </a:lnTo>
                <a:lnTo>
                  <a:pt x="21567" y="6450"/>
                </a:lnTo>
                <a:lnTo>
                  <a:pt x="21600" y="6152"/>
                </a:lnTo>
                <a:lnTo>
                  <a:pt x="21600" y="5854"/>
                </a:lnTo>
                <a:lnTo>
                  <a:pt x="21600" y="5556"/>
                </a:lnTo>
                <a:lnTo>
                  <a:pt x="21600" y="5258"/>
                </a:lnTo>
                <a:lnTo>
                  <a:pt x="21600" y="4960"/>
                </a:lnTo>
                <a:lnTo>
                  <a:pt x="21567" y="4661"/>
                </a:lnTo>
                <a:lnTo>
                  <a:pt x="21567" y="4391"/>
                </a:lnTo>
                <a:lnTo>
                  <a:pt x="21534" y="4119"/>
                </a:lnTo>
                <a:lnTo>
                  <a:pt x="21502" y="3875"/>
                </a:lnTo>
                <a:lnTo>
                  <a:pt x="21502" y="3605"/>
                </a:lnTo>
                <a:lnTo>
                  <a:pt x="21469" y="3361"/>
                </a:lnTo>
                <a:lnTo>
                  <a:pt x="21403" y="3117"/>
                </a:lnTo>
                <a:lnTo>
                  <a:pt x="21370" y="2900"/>
                </a:lnTo>
                <a:lnTo>
                  <a:pt x="21338" y="2656"/>
                </a:lnTo>
                <a:lnTo>
                  <a:pt x="21272" y="2439"/>
                </a:lnTo>
                <a:lnTo>
                  <a:pt x="21239" y="2222"/>
                </a:lnTo>
                <a:lnTo>
                  <a:pt x="21174" y="2033"/>
                </a:lnTo>
                <a:lnTo>
                  <a:pt x="21108" y="1816"/>
                </a:lnTo>
                <a:lnTo>
                  <a:pt x="21043" y="1626"/>
                </a:lnTo>
                <a:lnTo>
                  <a:pt x="20977" y="1464"/>
                </a:lnTo>
                <a:lnTo>
                  <a:pt x="20912" y="1274"/>
                </a:lnTo>
                <a:lnTo>
                  <a:pt x="20846" y="1111"/>
                </a:lnTo>
                <a:lnTo>
                  <a:pt x="20781" y="949"/>
                </a:lnTo>
                <a:lnTo>
                  <a:pt x="20748" y="813"/>
                </a:lnTo>
                <a:lnTo>
                  <a:pt x="20682" y="678"/>
                </a:lnTo>
                <a:lnTo>
                  <a:pt x="20649" y="569"/>
                </a:lnTo>
                <a:lnTo>
                  <a:pt x="20617" y="461"/>
                </a:lnTo>
                <a:lnTo>
                  <a:pt x="20584" y="379"/>
                </a:lnTo>
                <a:lnTo>
                  <a:pt x="20551" y="271"/>
                </a:lnTo>
                <a:lnTo>
                  <a:pt x="20518" y="217"/>
                </a:lnTo>
                <a:lnTo>
                  <a:pt x="20485" y="136"/>
                </a:lnTo>
                <a:lnTo>
                  <a:pt x="20453" y="108"/>
                </a:lnTo>
                <a:lnTo>
                  <a:pt x="20453" y="54"/>
                </a:lnTo>
                <a:lnTo>
                  <a:pt x="20453" y="27"/>
                </a:lnTo>
                <a:lnTo>
                  <a:pt x="20420" y="0"/>
                </a:lnTo>
                <a:lnTo>
                  <a:pt x="20420" y="27"/>
                </a:lnTo>
                <a:lnTo>
                  <a:pt x="20387" y="81"/>
                </a:lnTo>
                <a:lnTo>
                  <a:pt x="20354" y="136"/>
                </a:lnTo>
                <a:lnTo>
                  <a:pt x="20289" y="217"/>
                </a:lnTo>
                <a:lnTo>
                  <a:pt x="20223" y="298"/>
                </a:lnTo>
                <a:lnTo>
                  <a:pt x="20158" y="407"/>
                </a:lnTo>
                <a:lnTo>
                  <a:pt x="20059" y="515"/>
                </a:lnTo>
                <a:lnTo>
                  <a:pt x="19994" y="650"/>
                </a:lnTo>
                <a:lnTo>
                  <a:pt x="19863" y="813"/>
                </a:lnTo>
                <a:lnTo>
                  <a:pt x="19764" y="976"/>
                </a:lnTo>
                <a:lnTo>
                  <a:pt x="19633" y="1138"/>
                </a:lnTo>
                <a:lnTo>
                  <a:pt x="19502" y="1355"/>
                </a:lnTo>
                <a:lnTo>
                  <a:pt x="19338" y="1572"/>
                </a:lnTo>
                <a:lnTo>
                  <a:pt x="19175" y="1789"/>
                </a:lnTo>
                <a:lnTo>
                  <a:pt x="19011" y="2033"/>
                </a:lnTo>
                <a:lnTo>
                  <a:pt x="18847" y="2277"/>
                </a:lnTo>
                <a:lnTo>
                  <a:pt x="18683" y="2520"/>
                </a:lnTo>
                <a:lnTo>
                  <a:pt x="18519" y="2737"/>
                </a:lnTo>
                <a:lnTo>
                  <a:pt x="18388" y="2927"/>
                </a:lnTo>
                <a:lnTo>
                  <a:pt x="18257" y="3117"/>
                </a:lnTo>
                <a:lnTo>
                  <a:pt x="18126" y="3279"/>
                </a:lnTo>
                <a:lnTo>
                  <a:pt x="18027" y="3415"/>
                </a:lnTo>
                <a:lnTo>
                  <a:pt x="17929" y="3550"/>
                </a:lnTo>
                <a:lnTo>
                  <a:pt x="17863" y="3686"/>
                </a:lnTo>
                <a:lnTo>
                  <a:pt x="17765" y="3794"/>
                </a:lnTo>
                <a:lnTo>
                  <a:pt x="17732" y="3875"/>
                </a:lnTo>
                <a:lnTo>
                  <a:pt x="17667" y="3930"/>
                </a:lnTo>
                <a:lnTo>
                  <a:pt x="17634" y="4011"/>
                </a:lnTo>
                <a:lnTo>
                  <a:pt x="17601" y="4038"/>
                </a:lnTo>
                <a:lnTo>
                  <a:pt x="17568" y="4065"/>
                </a:lnTo>
                <a:lnTo>
                  <a:pt x="17536" y="4065"/>
                </a:lnTo>
                <a:lnTo>
                  <a:pt x="17470" y="4065"/>
                </a:lnTo>
                <a:lnTo>
                  <a:pt x="17405" y="4065"/>
                </a:lnTo>
                <a:lnTo>
                  <a:pt x="17306" y="4065"/>
                </a:lnTo>
                <a:lnTo>
                  <a:pt x="17175" y="4065"/>
                </a:lnTo>
                <a:lnTo>
                  <a:pt x="17011" y="4065"/>
                </a:lnTo>
                <a:lnTo>
                  <a:pt x="16847" y="4065"/>
                </a:lnTo>
                <a:lnTo>
                  <a:pt x="16651" y="4065"/>
                </a:lnTo>
                <a:lnTo>
                  <a:pt x="16421" y="4065"/>
                </a:lnTo>
                <a:lnTo>
                  <a:pt x="16192" y="4065"/>
                </a:lnTo>
                <a:lnTo>
                  <a:pt x="15929" y="4065"/>
                </a:lnTo>
                <a:lnTo>
                  <a:pt x="15635" y="4065"/>
                </a:lnTo>
                <a:lnTo>
                  <a:pt x="15340" y="4065"/>
                </a:lnTo>
                <a:lnTo>
                  <a:pt x="15012" y="4065"/>
                </a:lnTo>
                <a:lnTo>
                  <a:pt x="14651" y="4065"/>
                </a:lnTo>
                <a:lnTo>
                  <a:pt x="14291" y="4065"/>
                </a:lnTo>
                <a:lnTo>
                  <a:pt x="13963" y="4065"/>
                </a:lnTo>
                <a:lnTo>
                  <a:pt x="13668" y="4065"/>
                </a:lnTo>
                <a:lnTo>
                  <a:pt x="13373" y="4065"/>
                </a:lnTo>
                <a:lnTo>
                  <a:pt x="13111" y="4065"/>
                </a:lnTo>
                <a:lnTo>
                  <a:pt x="12881" y="4065"/>
                </a:lnTo>
                <a:lnTo>
                  <a:pt x="12652" y="4065"/>
                </a:lnTo>
                <a:lnTo>
                  <a:pt x="12455" y="4065"/>
                </a:lnTo>
                <a:lnTo>
                  <a:pt x="12291" y="4065"/>
                </a:lnTo>
                <a:lnTo>
                  <a:pt x="12160" y="4065"/>
                </a:lnTo>
                <a:lnTo>
                  <a:pt x="12029" y="4065"/>
                </a:lnTo>
                <a:lnTo>
                  <a:pt x="11931" y="4065"/>
                </a:lnTo>
                <a:lnTo>
                  <a:pt x="11832" y="4065"/>
                </a:lnTo>
                <a:lnTo>
                  <a:pt x="11767" y="4065"/>
                </a:lnTo>
                <a:lnTo>
                  <a:pt x="11734" y="4065"/>
                </a:lnTo>
                <a:lnTo>
                  <a:pt x="11734" y="4092"/>
                </a:lnTo>
                <a:lnTo>
                  <a:pt x="11734" y="4119"/>
                </a:lnTo>
                <a:lnTo>
                  <a:pt x="11734" y="4147"/>
                </a:lnTo>
                <a:lnTo>
                  <a:pt x="11734" y="4201"/>
                </a:lnTo>
                <a:lnTo>
                  <a:pt x="11767" y="4255"/>
                </a:lnTo>
                <a:lnTo>
                  <a:pt x="11767" y="4309"/>
                </a:lnTo>
                <a:lnTo>
                  <a:pt x="11767" y="4363"/>
                </a:lnTo>
                <a:lnTo>
                  <a:pt x="11767" y="4418"/>
                </a:lnTo>
                <a:lnTo>
                  <a:pt x="11767" y="4499"/>
                </a:lnTo>
                <a:lnTo>
                  <a:pt x="11800" y="4580"/>
                </a:lnTo>
                <a:lnTo>
                  <a:pt x="11800" y="4661"/>
                </a:lnTo>
                <a:lnTo>
                  <a:pt x="11800" y="4770"/>
                </a:lnTo>
                <a:lnTo>
                  <a:pt x="11832" y="4878"/>
                </a:lnTo>
                <a:lnTo>
                  <a:pt x="11832" y="4987"/>
                </a:lnTo>
                <a:lnTo>
                  <a:pt x="11832" y="5095"/>
                </a:lnTo>
                <a:lnTo>
                  <a:pt x="11832" y="5203"/>
                </a:lnTo>
                <a:lnTo>
                  <a:pt x="11832" y="5339"/>
                </a:lnTo>
                <a:lnTo>
                  <a:pt x="11832" y="5447"/>
                </a:lnTo>
                <a:lnTo>
                  <a:pt x="11832" y="5583"/>
                </a:lnTo>
                <a:lnTo>
                  <a:pt x="11832" y="5718"/>
                </a:lnTo>
                <a:lnTo>
                  <a:pt x="11800" y="5854"/>
                </a:lnTo>
                <a:lnTo>
                  <a:pt x="11767" y="5989"/>
                </a:lnTo>
                <a:lnTo>
                  <a:pt x="11734" y="6125"/>
                </a:lnTo>
                <a:lnTo>
                  <a:pt x="11701" y="6288"/>
                </a:lnTo>
                <a:lnTo>
                  <a:pt x="11669" y="6423"/>
                </a:lnTo>
                <a:lnTo>
                  <a:pt x="11636" y="6586"/>
                </a:lnTo>
                <a:lnTo>
                  <a:pt x="11603" y="6748"/>
                </a:lnTo>
                <a:lnTo>
                  <a:pt x="11538" y="6911"/>
                </a:lnTo>
                <a:lnTo>
                  <a:pt x="11472" y="7074"/>
                </a:lnTo>
                <a:lnTo>
                  <a:pt x="11406" y="7236"/>
                </a:lnTo>
                <a:lnTo>
                  <a:pt x="11341" y="7399"/>
                </a:lnTo>
                <a:lnTo>
                  <a:pt x="11275" y="7561"/>
                </a:lnTo>
                <a:lnTo>
                  <a:pt x="11210" y="7724"/>
                </a:lnTo>
                <a:lnTo>
                  <a:pt x="11144" y="7887"/>
                </a:lnTo>
                <a:lnTo>
                  <a:pt x="11046" y="8049"/>
                </a:lnTo>
                <a:lnTo>
                  <a:pt x="10947" y="8185"/>
                </a:lnTo>
                <a:lnTo>
                  <a:pt x="10882" y="8347"/>
                </a:lnTo>
                <a:lnTo>
                  <a:pt x="10784" y="8483"/>
                </a:lnTo>
                <a:lnTo>
                  <a:pt x="10653" y="8618"/>
                </a:lnTo>
                <a:lnTo>
                  <a:pt x="10554" y="8754"/>
                </a:lnTo>
                <a:lnTo>
                  <a:pt x="10456" y="8889"/>
                </a:lnTo>
                <a:lnTo>
                  <a:pt x="10325" y="9025"/>
                </a:lnTo>
                <a:lnTo>
                  <a:pt x="10226" y="9160"/>
                </a:lnTo>
                <a:lnTo>
                  <a:pt x="10095" y="9296"/>
                </a:lnTo>
                <a:lnTo>
                  <a:pt x="9964" y="9404"/>
                </a:lnTo>
                <a:lnTo>
                  <a:pt x="9833" y="9513"/>
                </a:lnTo>
                <a:lnTo>
                  <a:pt x="9702" y="9648"/>
                </a:lnTo>
                <a:lnTo>
                  <a:pt x="9571" y="9757"/>
                </a:lnTo>
                <a:lnTo>
                  <a:pt x="9440" y="9865"/>
                </a:lnTo>
                <a:lnTo>
                  <a:pt x="9276" y="9946"/>
                </a:lnTo>
                <a:lnTo>
                  <a:pt x="9145" y="10055"/>
                </a:lnTo>
                <a:lnTo>
                  <a:pt x="9014" y="10163"/>
                </a:lnTo>
                <a:lnTo>
                  <a:pt x="8850" y="10244"/>
                </a:lnTo>
                <a:lnTo>
                  <a:pt x="8719" y="10353"/>
                </a:lnTo>
                <a:lnTo>
                  <a:pt x="8555" y="10434"/>
                </a:lnTo>
                <a:lnTo>
                  <a:pt x="8391" y="10515"/>
                </a:lnTo>
                <a:lnTo>
                  <a:pt x="8260" y="10597"/>
                </a:lnTo>
                <a:lnTo>
                  <a:pt x="8096" y="10678"/>
                </a:lnTo>
                <a:lnTo>
                  <a:pt x="7932" y="10732"/>
                </a:lnTo>
                <a:lnTo>
                  <a:pt x="7768" y="10814"/>
                </a:lnTo>
                <a:lnTo>
                  <a:pt x="7604" y="10895"/>
                </a:lnTo>
                <a:lnTo>
                  <a:pt x="7440" y="10949"/>
                </a:lnTo>
                <a:lnTo>
                  <a:pt x="7277" y="11003"/>
                </a:lnTo>
                <a:lnTo>
                  <a:pt x="7113" y="11057"/>
                </a:lnTo>
                <a:lnTo>
                  <a:pt x="6949" y="11112"/>
                </a:lnTo>
                <a:lnTo>
                  <a:pt x="6818" y="11166"/>
                </a:lnTo>
                <a:lnTo>
                  <a:pt x="6654" y="11220"/>
                </a:lnTo>
                <a:lnTo>
                  <a:pt x="6490" y="11247"/>
                </a:lnTo>
                <a:lnTo>
                  <a:pt x="6359" y="11301"/>
                </a:lnTo>
                <a:lnTo>
                  <a:pt x="6228" y="11329"/>
                </a:lnTo>
                <a:lnTo>
                  <a:pt x="6064" y="11356"/>
                </a:lnTo>
                <a:lnTo>
                  <a:pt x="5933" y="11383"/>
                </a:lnTo>
                <a:lnTo>
                  <a:pt x="5801" y="11410"/>
                </a:lnTo>
                <a:lnTo>
                  <a:pt x="5670" y="11437"/>
                </a:lnTo>
                <a:lnTo>
                  <a:pt x="5539" y="11464"/>
                </a:lnTo>
                <a:lnTo>
                  <a:pt x="5408" y="11464"/>
                </a:lnTo>
                <a:lnTo>
                  <a:pt x="5277" y="11491"/>
                </a:lnTo>
                <a:lnTo>
                  <a:pt x="5179" y="11491"/>
                </a:lnTo>
                <a:lnTo>
                  <a:pt x="5048" y="11491"/>
                </a:lnTo>
                <a:lnTo>
                  <a:pt x="4949" y="11518"/>
                </a:lnTo>
                <a:lnTo>
                  <a:pt x="4851" y="11518"/>
                </a:lnTo>
                <a:lnTo>
                  <a:pt x="4753" y="11518"/>
                </a:lnTo>
                <a:lnTo>
                  <a:pt x="4654" y="11518"/>
                </a:lnTo>
                <a:lnTo>
                  <a:pt x="4589" y="11518"/>
                </a:lnTo>
                <a:lnTo>
                  <a:pt x="4523" y="11545"/>
                </a:lnTo>
                <a:lnTo>
                  <a:pt x="4458" y="11545"/>
                </a:lnTo>
                <a:lnTo>
                  <a:pt x="4392" y="11545"/>
                </a:lnTo>
                <a:lnTo>
                  <a:pt x="4359" y="11545"/>
                </a:lnTo>
                <a:lnTo>
                  <a:pt x="4327" y="11545"/>
                </a:lnTo>
                <a:lnTo>
                  <a:pt x="4294" y="11545"/>
                </a:lnTo>
                <a:lnTo>
                  <a:pt x="4261" y="11545"/>
                </a:lnTo>
                <a:lnTo>
                  <a:pt x="4228" y="11545"/>
                </a:lnTo>
                <a:lnTo>
                  <a:pt x="4228" y="11518"/>
                </a:lnTo>
                <a:lnTo>
                  <a:pt x="4228" y="11491"/>
                </a:lnTo>
                <a:lnTo>
                  <a:pt x="4228" y="11437"/>
                </a:lnTo>
                <a:lnTo>
                  <a:pt x="4228" y="11410"/>
                </a:lnTo>
                <a:lnTo>
                  <a:pt x="4228" y="11356"/>
                </a:lnTo>
                <a:lnTo>
                  <a:pt x="4228" y="11274"/>
                </a:lnTo>
                <a:lnTo>
                  <a:pt x="4228" y="11220"/>
                </a:lnTo>
                <a:lnTo>
                  <a:pt x="4228" y="11139"/>
                </a:lnTo>
                <a:lnTo>
                  <a:pt x="4228" y="11057"/>
                </a:lnTo>
                <a:lnTo>
                  <a:pt x="4228" y="10949"/>
                </a:lnTo>
                <a:lnTo>
                  <a:pt x="4228" y="10841"/>
                </a:lnTo>
                <a:lnTo>
                  <a:pt x="4228" y="10732"/>
                </a:lnTo>
                <a:lnTo>
                  <a:pt x="4228" y="10624"/>
                </a:lnTo>
                <a:lnTo>
                  <a:pt x="4228" y="10488"/>
                </a:lnTo>
                <a:lnTo>
                  <a:pt x="4228" y="10353"/>
                </a:lnTo>
                <a:lnTo>
                  <a:pt x="4228" y="10217"/>
                </a:lnTo>
                <a:lnTo>
                  <a:pt x="4228" y="10109"/>
                </a:lnTo>
                <a:lnTo>
                  <a:pt x="4228" y="10001"/>
                </a:lnTo>
                <a:lnTo>
                  <a:pt x="4228" y="9919"/>
                </a:lnTo>
                <a:lnTo>
                  <a:pt x="4228" y="9838"/>
                </a:lnTo>
                <a:lnTo>
                  <a:pt x="4228" y="9757"/>
                </a:lnTo>
                <a:lnTo>
                  <a:pt x="4228" y="9675"/>
                </a:lnTo>
                <a:lnTo>
                  <a:pt x="4228" y="9621"/>
                </a:lnTo>
                <a:lnTo>
                  <a:pt x="4228" y="9567"/>
                </a:lnTo>
                <a:lnTo>
                  <a:pt x="4228" y="9513"/>
                </a:lnTo>
                <a:lnTo>
                  <a:pt x="4228" y="9486"/>
                </a:lnTo>
                <a:lnTo>
                  <a:pt x="4228" y="9458"/>
                </a:lnTo>
                <a:lnTo>
                  <a:pt x="4228" y="9431"/>
                </a:lnTo>
                <a:cubicBezTo>
                  <a:pt x="4228" y="9431"/>
                  <a:pt x="4228" y="9404"/>
                  <a:pt x="4228" y="9404"/>
                </a:cubicBezTo>
                <a:close/>
                <a:moveTo>
                  <a:pt x="4228" y="9404"/>
                </a:moveTo>
              </a:path>
            </a:pathLst>
          </a:custGeom>
          <a:solidFill>
            <a:srgbClr val="C10006"/>
          </a:solid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2200"/>
          </a:p>
        </p:txBody>
      </p:sp>
      <p:sp>
        <p:nvSpPr>
          <p:cNvPr id="13" name="AutoShape 8"/>
          <p:cNvSpPr>
            <a:spLocks/>
          </p:cNvSpPr>
          <p:nvPr/>
        </p:nvSpPr>
        <p:spPr bwMode="auto">
          <a:xfrm rot="19454621">
            <a:off x="2406348" y="3435452"/>
            <a:ext cx="2715371" cy="3644788"/>
          </a:xfrm>
          <a:custGeom>
            <a:avLst/>
            <a:gdLst/>
            <a:ahLst/>
            <a:cxnLst/>
            <a:rect l="0" t="0" r="r" b="b"/>
            <a:pathLst>
              <a:path w="21600" h="21600">
                <a:moveTo>
                  <a:pt x="16164" y="2929"/>
                </a:moveTo>
                <a:lnTo>
                  <a:pt x="15775" y="2563"/>
                </a:lnTo>
                <a:lnTo>
                  <a:pt x="15436" y="2249"/>
                </a:lnTo>
                <a:lnTo>
                  <a:pt x="15144" y="1935"/>
                </a:lnTo>
                <a:lnTo>
                  <a:pt x="14805" y="1647"/>
                </a:lnTo>
                <a:lnTo>
                  <a:pt x="14562" y="1386"/>
                </a:lnTo>
                <a:lnTo>
                  <a:pt x="14271" y="1151"/>
                </a:lnTo>
                <a:lnTo>
                  <a:pt x="14076" y="915"/>
                </a:lnTo>
                <a:lnTo>
                  <a:pt x="13882" y="732"/>
                </a:lnTo>
                <a:lnTo>
                  <a:pt x="13688" y="549"/>
                </a:lnTo>
                <a:lnTo>
                  <a:pt x="13543" y="418"/>
                </a:lnTo>
                <a:lnTo>
                  <a:pt x="13397" y="288"/>
                </a:lnTo>
                <a:lnTo>
                  <a:pt x="13300" y="183"/>
                </a:lnTo>
                <a:lnTo>
                  <a:pt x="13203" y="105"/>
                </a:lnTo>
                <a:lnTo>
                  <a:pt x="13154" y="52"/>
                </a:lnTo>
                <a:lnTo>
                  <a:pt x="13106" y="0"/>
                </a:lnTo>
                <a:lnTo>
                  <a:pt x="13057" y="0"/>
                </a:lnTo>
                <a:lnTo>
                  <a:pt x="13009" y="0"/>
                </a:lnTo>
                <a:lnTo>
                  <a:pt x="12863" y="0"/>
                </a:lnTo>
                <a:lnTo>
                  <a:pt x="12717" y="0"/>
                </a:lnTo>
                <a:lnTo>
                  <a:pt x="12475" y="0"/>
                </a:lnTo>
                <a:lnTo>
                  <a:pt x="12183" y="0"/>
                </a:lnTo>
                <a:lnTo>
                  <a:pt x="11892" y="0"/>
                </a:lnTo>
                <a:lnTo>
                  <a:pt x="11504" y="0"/>
                </a:lnTo>
                <a:lnTo>
                  <a:pt x="11115" y="0"/>
                </a:lnTo>
                <a:lnTo>
                  <a:pt x="10630" y="0"/>
                </a:lnTo>
                <a:lnTo>
                  <a:pt x="10145" y="0"/>
                </a:lnTo>
                <a:lnTo>
                  <a:pt x="9562" y="0"/>
                </a:lnTo>
                <a:lnTo>
                  <a:pt x="8931" y="0"/>
                </a:lnTo>
                <a:lnTo>
                  <a:pt x="8300" y="0"/>
                </a:lnTo>
                <a:lnTo>
                  <a:pt x="7572" y="0"/>
                </a:lnTo>
                <a:lnTo>
                  <a:pt x="6796" y="0"/>
                </a:lnTo>
                <a:lnTo>
                  <a:pt x="6067" y="0"/>
                </a:lnTo>
                <a:lnTo>
                  <a:pt x="5339" y="0"/>
                </a:lnTo>
                <a:lnTo>
                  <a:pt x="4708" y="0"/>
                </a:lnTo>
                <a:lnTo>
                  <a:pt x="4077" y="0"/>
                </a:lnTo>
                <a:lnTo>
                  <a:pt x="3495" y="0"/>
                </a:lnTo>
                <a:lnTo>
                  <a:pt x="3010" y="0"/>
                </a:lnTo>
                <a:lnTo>
                  <a:pt x="2524" y="0"/>
                </a:lnTo>
                <a:lnTo>
                  <a:pt x="2136" y="0"/>
                </a:lnTo>
                <a:lnTo>
                  <a:pt x="1747" y="0"/>
                </a:lnTo>
                <a:lnTo>
                  <a:pt x="1408" y="0"/>
                </a:lnTo>
                <a:lnTo>
                  <a:pt x="1165" y="0"/>
                </a:lnTo>
                <a:lnTo>
                  <a:pt x="922" y="0"/>
                </a:lnTo>
                <a:lnTo>
                  <a:pt x="777" y="0"/>
                </a:lnTo>
                <a:lnTo>
                  <a:pt x="631" y="0"/>
                </a:lnTo>
                <a:lnTo>
                  <a:pt x="583" y="0"/>
                </a:lnTo>
                <a:lnTo>
                  <a:pt x="534" y="0"/>
                </a:lnTo>
                <a:lnTo>
                  <a:pt x="583" y="0"/>
                </a:lnTo>
                <a:lnTo>
                  <a:pt x="583" y="26"/>
                </a:lnTo>
                <a:lnTo>
                  <a:pt x="631" y="26"/>
                </a:lnTo>
                <a:lnTo>
                  <a:pt x="679" y="52"/>
                </a:lnTo>
                <a:lnTo>
                  <a:pt x="728" y="52"/>
                </a:lnTo>
                <a:lnTo>
                  <a:pt x="825" y="78"/>
                </a:lnTo>
                <a:lnTo>
                  <a:pt x="922" y="105"/>
                </a:lnTo>
                <a:lnTo>
                  <a:pt x="1019" y="157"/>
                </a:lnTo>
                <a:lnTo>
                  <a:pt x="1116" y="183"/>
                </a:lnTo>
                <a:lnTo>
                  <a:pt x="1213" y="209"/>
                </a:lnTo>
                <a:lnTo>
                  <a:pt x="1359" y="261"/>
                </a:lnTo>
                <a:lnTo>
                  <a:pt x="1505" y="288"/>
                </a:lnTo>
                <a:lnTo>
                  <a:pt x="1650" y="340"/>
                </a:lnTo>
                <a:lnTo>
                  <a:pt x="1796" y="392"/>
                </a:lnTo>
                <a:lnTo>
                  <a:pt x="1990" y="445"/>
                </a:lnTo>
                <a:lnTo>
                  <a:pt x="2184" y="497"/>
                </a:lnTo>
                <a:lnTo>
                  <a:pt x="2330" y="549"/>
                </a:lnTo>
                <a:lnTo>
                  <a:pt x="2475" y="601"/>
                </a:lnTo>
                <a:lnTo>
                  <a:pt x="2621" y="654"/>
                </a:lnTo>
                <a:lnTo>
                  <a:pt x="2767" y="706"/>
                </a:lnTo>
                <a:lnTo>
                  <a:pt x="2864" y="732"/>
                </a:lnTo>
                <a:lnTo>
                  <a:pt x="2961" y="758"/>
                </a:lnTo>
                <a:lnTo>
                  <a:pt x="3058" y="784"/>
                </a:lnTo>
                <a:lnTo>
                  <a:pt x="3155" y="811"/>
                </a:lnTo>
                <a:lnTo>
                  <a:pt x="3252" y="837"/>
                </a:lnTo>
                <a:lnTo>
                  <a:pt x="3301" y="863"/>
                </a:lnTo>
                <a:lnTo>
                  <a:pt x="3349" y="889"/>
                </a:lnTo>
                <a:lnTo>
                  <a:pt x="3398" y="889"/>
                </a:lnTo>
                <a:lnTo>
                  <a:pt x="3446" y="915"/>
                </a:lnTo>
                <a:lnTo>
                  <a:pt x="3398" y="941"/>
                </a:lnTo>
                <a:lnTo>
                  <a:pt x="3398" y="968"/>
                </a:lnTo>
                <a:lnTo>
                  <a:pt x="3349" y="1020"/>
                </a:lnTo>
                <a:lnTo>
                  <a:pt x="3301" y="1072"/>
                </a:lnTo>
                <a:lnTo>
                  <a:pt x="3204" y="1151"/>
                </a:lnTo>
                <a:lnTo>
                  <a:pt x="3155" y="1229"/>
                </a:lnTo>
                <a:lnTo>
                  <a:pt x="3058" y="1334"/>
                </a:lnTo>
                <a:lnTo>
                  <a:pt x="2961" y="1438"/>
                </a:lnTo>
                <a:lnTo>
                  <a:pt x="2864" y="1569"/>
                </a:lnTo>
                <a:lnTo>
                  <a:pt x="2718" y="1700"/>
                </a:lnTo>
                <a:lnTo>
                  <a:pt x="2621" y="1831"/>
                </a:lnTo>
                <a:lnTo>
                  <a:pt x="2475" y="2014"/>
                </a:lnTo>
                <a:lnTo>
                  <a:pt x="2330" y="2170"/>
                </a:lnTo>
                <a:lnTo>
                  <a:pt x="2136" y="2380"/>
                </a:lnTo>
                <a:lnTo>
                  <a:pt x="1990" y="2563"/>
                </a:lnTo>
                <a:lnTo>
                  <a:pt x="1796" y="2772"/>
                </a:lnTo>
                <a:lnTo>
                  <a:pt x="1602" y="3007"/>
                </a:lnTo>
                <a:lnTo>
                  <a:pt x="1456" y="3243"/>
                </a:lnTo>
                <a:lnTo>
                  <a:pt x="1311" y="3478"/>
                </a:lnTo>
                <a:lnTo>
                  <a:pt x="1165" y="3740"/>
                </a:lnTo>
                <a:lnTo>
                  <a:pt x="1019" y="4001"/>
                </a:lnTo>
                <a:lnTo>
                  <a:pt x="874" y="4289"/>
                </a:lnTo>
                <a:lnTo>
                  <a:pt x="777" y="4576"/>
                </a:lnTo>
                <a:lnTo>
                  <a:pt x="631" y="4890"/>
                </a:lnTo>
                <a:lnTo>
                  <a:pt x="534" y="5204"/>
                </a:lnTo>
                <a:lnTo>
                  <a:pt x="437" y="5518"/>
                </a:lnTo>
                <a:lnTo>
                  <a:pt x="340" y="5858"/>
                </a:lnTo>
                <a:lnTo>
                  <a:pt x="243" y="6198"/>
                </a:lnTo>
                <a:lnTo>
                  <a:pt x="194" y="6564"/>
                </a:lnTo>
                <a:lnTo>
                  <a:pt x="146" y="6930"/>
                </a:lnTo>
                <a:lnTo>
                  <a:pt x="49" y="7296"/>
                </a:lnTo>
                <a:lnTo>
                  <a:pt x="0" y="7688"/>
                </a:lnTo>
                <a:lnTo>
                  <a:pt x="0" y="8080"/>
                </a:lnTo>
                <a:lnTo>
                  <a:pt x="0" y="8473"/>
                </a:lnTo>
                <a:lnTo>
                  <a:pt x="49" y="8865"/>
                </a:lnTo>
                <a:lnTo>
                  <a:pt x="97" y="9257"/>
                </a:lnTo>
                <a:lnTo>
                  <a:pt x="194" y="9649"/>
                </a:lnTo>
                <a:lnTo>
                  <a:pt x="291" y="10042"/>
                </a:lnTo>
                <a:lnTo>
                  <a:pt x="437" y="10434"/>
                </a:lnTo>
                <a:lnTo>
                  <a:pt x="583" y="10852"/>
                </a:lnTo>
                <a:lnTo>
                  <a:pt x="777" y="11245"/>
                </a:lnTo>
                <a:lnTo>
                  <a:pt x="971" y="11663"/>
                </a:lnTo>
                <a:lnTo>
                  <a:pt x="1213" y="12081"/>
                </a:lnTo>
                <a:lnTo>
                  <a:pt x="1456" y="12474"/>
                </a:lnTo>
                <a:lnTo>
                  <a:pt x="1747" y="12892"/>
                </a:lnTo>
                <a:lnTo>
                  <a:pt x="2039" y="13310"/>
                </a:lnTo>
                <a:lnTo>
                  <a:pt x="2378" y="13729"/>
                </a:lnTo>
                <a:lnTo>
                  <a:pt x="2718" y="14147"/>
                </a:lnTo>
                <a:lnTo>
                  <a:pt x="3107" y="14539"/>
                </a:lnTo>
                <a:lnTo>
                  <a:pt x="3495" y="14932"/>
                </a:lnTo>
                <a:lnTo>
                  <a:pt x="3883" y="15298"/>
                </a:lnTo>
                <a:lnTo>
                  <a:pt x="4320" y="15664"/>
                </a:lnTo>
                <a:lnTo>
                  <a:pt x="4757" y="16030"/>
                </a:lnTo>
                <a:lnTo>
                  <a:pt x="5242" y="16370"/>
                </a:lnTo>
                <a:lnTo>
                  <a:pt x="5679" y="16710"/>
                </a:lnTo>
                <a:lnTo>
                  <a:pt x="6164" y="17024"/>
                </a:lnTo>
                <a:lnTo>
                  <a:pt x="6698" y="17338"/>
                </a:lnTo>
                <a:lnTo>
                  <a:pt x="7232" y="17625"/>
                </a:lnTo>
                <a:lnTo>
                  <a:pt x="7766" y="17913"/>
                </a:lnTo>
                <a:lnTo>
                  <a:pt x="8349" y="18174"/>
                </a:lnTo>
                <a:lnTo>
                  <a:pt x="8931" y="18436"/>
                </a:lnTo>
                <a:lnTo>
                  <a:pt x="9514" y="18697"/>
                </a:lnTo>
                <a:lnTo>
                  <a:pt x="10096" y="18933"/>
                </a:lnTo>
                <a:lnTo>
                  <a:pt x="10727" y="19142"/>
                </a:lnTo>
                <a:lnTo>
                  <a:pt x="11358" y="19377"/>
                </a:lnTo>
                <a:lnTo>
                  <a:pt x="11941" y="19560"/>
                </a:lnTo>
                <a:lnTo>
                  <a:pt x="12475" y="19770"/>
                </a:lnTo>
                <a:lnTo>
                  <a:pt x="13057" y="19953"/>
                </a:lnTo>
                <a:lnTo>
                  <a:pt x="13591" y="20110"/>
                </a:lnTo>
                <a:lnTo>
                  <a:pt x="14125" y="20266"/>
                </a:lnTo>
                <a:lnTo>
                  <a:pt x="14610" y="20423"/>
                </a:lnTo>
                <a:lnTo>
                  <a:pt x="15096" y="20554"/>
                </a:lnTo>
                <a:lnTo>
                  <a:pt x="15581" y="20685"/>
                </a:lnTo>
                <a:lnTo>
                  <a:pt x="16018" y="20789"/>
                </a:lnTo>
                <a:lnTo>
                  <a:pt x="16504" y="20894"/>
                </a:lnTo>
                <a:lnTo>
                  <a:pt x="16940" y="20972"/>
                </a:lnTo>
                <a:lnTo>
                  <a:pt x="17329" y="21051"/>
                </a:lnTo>
                <a:lnTo>
                  <a:pt x="17717" y="21129"/>
                </a:lnTo>
                <a:lnTo>
                  <a:pt x="18105" y="21182"/>
                </a:lnTo>
                <a:lnTo>
                  <a:pt x="18494" y="21234"/>
                </a:lnTo>
                <a:lnTo>
                  <a:pt x="18833" y="21286"/>
                </a:lnTo>
                <a:lnTo>
                  <a:pt x="19125" y="21312"/>
                </a:lnTo>
                <a:lnTo>
                  <a:pt x="19416" y="21365"/>
                </a:lnTo>
                <a:lnTo>
                  <a:pt x="19707" y="21391"/>
                </a:lnTo>
                <a:lnTo>
                  <a:pt x="19950" y="21443"/>
                </a:lnTo>
                <a:lnTo>
                  <a:pt x="20193" y="21469"/>
                </a:lnTo>
                <a:lnTo>
                  <a:pt x="20387" y="21496"/>
                </a:lnTo>
                <a:lnTo>
                  <a:pt x="20581" y="21522"/>
                </a:lnTo>
                <a:lnTo>
                  <a:pt x="20726" y="21522"/>
                </a:lnTo>
                <a:lnTo>
                  <a:pt x="20823" y="21548"/>
                </a:lnTo>
                <a:lnTo>
                  <a:pt x="20969" y="21574"/>
                </a:lnTo>
                <a:lnTo>
                  <a:pt x="21018" y="21574"/>
                </a:lnTo>
                <a:lnTo>
                  <a:pt x="21066" y="21574"/>
                </a:lnTo>
                <a:lnTo>
                  <a:pt x="21115" y="21600"/>
                </a:lnTo>
                <a:lnTo>
                  <a:pt x="21115" y="21574"/>
                </a:lnTo>
                <a:lnTo>
                  <a:pt x="21066" y="21522"/>
                </a:lnTo>
                <a:lnTo>
                  <a:pt x="21018" y="21469"/>
                </a:lnTo>
                <a:lnTo>
                  <a:pt x="20921" y="21391"/>
                </a:lnTo>
                <a:lnTo>
                  <a:pt x="20872" y="21312"/>
                </a:lnTo>
                <a:lnTo>
                  <a:pt x="20726" y="21234"/>
                </a:lnTo>
                <a:lnTo>
                  <a:pt x="20629" y="21103"/>
                </a:lnTo>
                <a:lnTo>
                  <a:pt x="20484" y="20972"/>
                </a:lnTo>
                <a:lnTo>
                  <a:pt x="20338" y="20842"/>
                </a:lnTo>
                <a:lnTo>
                  <a:pt x="20193" y="20685"/>
                </a:lnTo>
                <a:lnTo>
                  <a:pt x="19998" y="20502"/>
                </a:lnTo>
                <a:lnTo>
                  <a:pt x="19804" y="20319"/>
                </a:lnTo>
                <a:lnTo>
                  <a:pt x="19610" y="20110"/>
                </a:lnTo>
                <a:lnTo>
                  <a:pt x="19367" y="19900"/>
                </a:lnTo>
                <a:lnTo>
                  <a:pt x="19125" y="19665"/>
                </a:lnTo>
                <a:lnTo>
                  <a:pt x="18882" y="19430"/>
                </a:lnTo>
                <a:lnTo>
                  <a:pt x="18639" y="19220"/>
                </a:lnTo>
                <a:lnTo>
                  <a:pt x="18445" y="19011"/>
                </a:lnTo>
                <a:lnTo>
                  <a:pt x="18251" y="18828"/>
                </a:lnTo>
                <a:lnTo>
                  <a:pt x="18057" y="18645"/>
                </a:lnTo>
                <a:lnTo>
                  <a:pt x="17911" y="18488"/>
                </a:lnTo>
                <a:lnTo>
                  <a:pt x="17766" y="18357"/>
                </a:lnTo>
                <a:lnTo>
                  <a:pt x="17620" y="18227"/>
                </a:lnTo>
                <a:lnTo>
                  <a:pt x="17474" y="18122"/>
                </a:lnTo>
                <a:lnTo>
                  <a:pt x="17377" y="18017"/>
                </a:lnTo>
                <a:lnTo>
                  <a:pt x="17329" y="17939"/>
                </a:lnTo>
                <a:lnTo>
                  <a:pt x="17232" y="17860"/>
                </a:lnTo>
                <a:lnTo>
                  <a:pt x="17183" y="17808"/>
                </a:lnTo>
                <a:lnTo>
                  <a:pt x="17134" y="17782"/>
                </a:lnTo>
                <a:lnTo>
                  <a:pt x="17134" y="17756"/>
                </a:lnTo>
                <a:lnTo>
                  <a:pt x="17134" y="17730"/>
                </a:lnTo>
                <a:lnTo>
                  <a:pt x="17134" y="17704"/>
                </a:lnTo>
                <a:lnTo>
                  <a:pt x="17183" y="17678"/>
                </a:lnTo>
                <a:lnTo>
                  <a:pt x="17232" y="17625"/>
                </a:lnTo>
                <a:lnTo>
                  <a:pt x="17329" y="17547"/>
                </a:lnTo>
                <a:lnTo>
                  <a:pt x="17426" y="17442"/>
                </a:lnTo>
                <a:lnTo>
                  <a:pt x="17523" y="17338"/>
                </a:lnTo>
                <a:lnTo>
                  <a:pt x="17668" y="17207"/>
                </a:lnTo>
                <a:lnTo>
                  <a:pt x="17814" y="17076"/>
                </a:lnTo>
                <a:lnTo>
                  <a:pt x="18008" y="16919"/>
                </a:lnTo>
                <a:lnTo>
                  <a:pt x="18154" y="16762"/>
                </a:lnTo>
                <a:lnTo>
                  <a:pt x="18396" y="16553"/>
                </a:lnTo>
                <a:lnTo>
                  <a:pt x="18591" y="16344"/>
                </a:lnTo>
                <a:lnTo>
                  <a:pt x="18833" y="16135"/>
                </a:lnTo>
                <a:lnTo>
                  <a:pt x="19076" y="15899"/>
                </a:lnTo>
                <a:lnTo>
                  <a:pt x="19367" y="15638"/>
                </a:lnTo>
                <a:lnTo>
                  <a:pt x="19610" y="15376"/>
                </a:lnTo>
                <a:lnTo>
                  <a:pt x="19901" y="15141"/>
                </a:lnTo>
                <a:lnTo>
                  <a:pt x="20144" y="14932"/>
                </a:lnTo>
                <a:lnTo>
                  <a:pt x="20338" y="14723"/>
                </a:lnTo>
                <a:lnTo>
                  <a:pt x="20532" y="14539"/>
                </a:lnTo>
                <a:lnTo>
                  <a:pt x="20726" y="14356"/>
                </a:lnTo>
                <a:lnTo>
                  <a:pt x="20872" y="14199"/>
                </a:lnTo>
                <a:lnTo>
                  <a:pt x="21066" y="14069"/>
                </a:lnTo>
                <a:lnTo>
                  <a:pt x="21163" y="13938"/>
                </a:lnTo>
                <a:lnTo>
                  <a:pt x="21309" y="13833"/>
                </a:lnTo>
                <a:lnTo>
                  <a:pt x="21406" y="13729"/>
                </a:lnTo>
                <a:lnTo>
                  <a:pt x="21455" y="13677"/>
                </a:lnTo>
                <a:lnTo>
                  <a:pt x="21503" y="13598"/>
                </a:lnTo>
                <a:lnTo>
                  <a:pt x="21552" y="13572"/>
                </a:lnTo>
                <a:lnTo>
                  <a:pt x="21600" y="13546"/>
                </a:lnTo>
                <a:lnTo>
                  <a:pt x="21600" y="13520"/>
                </a:lnTo>
                <a:lnTo>
                  <a:pt x="21552" y="13520"/>
                </a:lnTo>
                <a:lnTo>
                  <a:pt x="21503" y="13493"/>
                </a:lnTo>
                <a:lnTo>
                  <a:pt x="21455" y="13493"/>
                </a:lnTo>
                <a:lnTo>
                  <a:pt x="21357" y="13467"/>
                </a:lnTo>
                <a:lnTo>
                  <a:pt x="21260" y="13441"/>
                </a:lnTo>
                <a:lnTo>
                  <a:pt x="21163" y="13415"/>
                </a:lnTo>
                <a:lnTo>
                  <a:pt x="21066" y="13389"/>
                </a:lnTo>
                <a:lnTo>
                  <a:pt x="20921" y="13337"/>
                </a:lnTo>
                <a:lnTo>
                  <a:pt x="20775" y="13310"/>
                </a:lnTo>
                <a:lnTo>
                  <a:pt x="20629" y="13258"/>
                </a:lnTo>
                <a:lnTo>
                  <a:pt x="20435" y="13206"/>
                </a:lnTo>
                <a:lnTo>
                  <a:pt x="20290" y="13154"/>
                </a:lnTo>
                <a:lnTo>
                  <a:pt x="20095" y="13101"/>
                </a:lnTo>
                <a:lnTo>
                  <a:pt x="19853" y="13049"/>
                </a:lnTo>
                <a:lnTo>
                  <a:pt x="19659" y="12970"/>
                </a:lnTo>
                <a:lnTo>
                  <a:pt x="19416" y="12918"/>
                </a:lnTo>
                <a:lnTo>
                  <a:pt x="19222" y="12840"/>
                </a:lnTo>
                <a:lnTo>
                  <a:pt x="18979" y="12761"/>
                </a:lnTo>
                <a:lnTo>
                  <a:pt x="18785" y="12657"/>
                </a:lnTo>
                <a:lnTo>
                  <a:pt x="18542" y="12578"/>
                </a:lnTo>
                <a:lnTo>
                  <a:pt x="18348" y="12474"/>
                </a:lnTo>
                <a:lnTo>
                  <a:pt x="18154" y="12369"/>
                </a:lnTo>
                <a:lnTo>
                  <a:pt x="17911" y="12238"/>
                </a:lnTo>
                <a:lnTo>
                  <a:pt x="17717" y="12134"/>
                </a:lnTo>
                <a:lnTo>
                  <a:pt x="17474" y="12003"/>
                </a:lnTo>
                <a:lnTo>
                  <a:pt x="17280" y="11872"/>
                </a:lnTo>
                <a:lnTo>
                  <a:pt x="17086" y="11715"/>
                </a:lnTo>
                <a:lnTo>
                  <a:pt x="16843" y="11584"/>
                </a:lnTo>
                <a:lnTo>
                  <a:pt x="16649" y="11428"/>
                </a:lnTo>
                <a:lnTo>
                  <a:pt x="16455" y="11271"/>
                </a:lnTo>
                <a:lnTo>
                  <a:pt x="16212" y="11114"/>
                </a:lnTo>
                <a:lnTo>
                  <a:pt x="16067" y="10931"/>
                </a:lnTo>
                <a:lnTo>
                  <a:pt x="15872" y="10774"/>
                </a:lnTo>
                <a:lnTo>
                  <a:pt x="15678" y="10617"/>
                </a:lnTo>
                <a:lnTo>
                  <a:pt x="15533" y="10434"/>
                </a:lnTo>
                <a:lnTo>
                  <a:pt x="15387" y="10277"/>
                </a:lnTo>
                <a:lnTo>
                  <a:pt x="15242" y="10094"/>
                </a:lnTo>
                <a:lnTo>
                  <a:pt x="15144" y="9911"/>
                </a:lnTo>
                <a:lnTo>
                  <a:pt x="14999" y="9754"/>
                </a:lnTo>
                <a:lnTo>
                  <a:pt x="14902" y="9571"/>
                </a:lnTo>
                <a:lnTo>
                  <a:pt x="14805" y="9388"/>
                </a:lnTo>
                <a:lnTo>
                  <a:pt x="14756" y="9205"/>
                </a:lnTo>
                <a:lnTo>
                  <a:pt x="14659" y="9022"/>
                </a:lnTo>
                <a:lnTo>
                  <a:pt x="14610" y="8839"/>
                </a:lnTo>
                <a:lnTo>
                  <a:pt x="14562" y="8656"/>
                </a:lnTo>
                <a:lnTo>
                  <a:pt x="14513" y="8447"/>
                </a:lnTo>
                <a:lnTo>
                  <a:pt x="14513" y="8263"/>
                </a:lnTo>
                <a:lnTo>
                  <a:pt x="14465" y="8080"/>
                </a:lnTo>
                <a:lnTo>
                  <a:pt x="14465" y="7897"/>
                </a:lnTo>
                <a:lnTo>
                  <a:pt x="14465" y="7714"/>
                </a:lnTo>
                <a:lnTo>
                  <a:pt x="14465" y="7557"/>
                </a:lnTo>
                <a:lnTo>
                  <a:pt x="14513" y="7374"/>
                </a:lnTo>
                <a:lnTo>
                  <a:pt x="14513" y="7217"/>
                </a:lnTo>
                <a:lnTo>
                  <a:pt x="14562" y="7061"/>
                </a:lnTo>
                <a:lnTo>
                  <a:pt x="14610" y="6877"/>
                </a:lnTo>
                <a:lnTo>
                  <a:pt x="14659" y="6747"/>
                </a:lnTo>
                <a:lnTo>
                  <a:pt x="14708" y="6590"/>
                </a:lnTo>
                <a:lnTo>
                  <a:pt x="14805" y="6433"/>
                </a:lnTo>
                <a:lnTo>
                  <a:pt x="14853" y="6302"/>
                </a:lnTo>
                <a:lnTo>
                  <a:pt x="14950" y="6145"/>
                </a:lnTo>
                <a:lnTo>
                  <a:pt x="15047" y="6015"/>
                </a:lnTo>
                <a:lnTo>
                  <a:pt x="15144" y="5884"/>
                </a:lnTo>
                <a:lnTo>
                  <a:pt x="15242" y="5753"/>
                </a:lnTo>
                <a:lnTo>
                  <a:pt x="15338" y="5622"/>
                </a:lnTo>
                <a:lnTo>
                  <a:pt x="15436" y="5518"/>
                </a:lnTo>
                <a:lnTo>
                  <a:pt x="15484" y="5413"/>
                </a:lnTo>
                <a:lnTo>
                  <a:pt x="15581" y="5335"/>
                </a:lnTo>
                <a:lnTo>
                  <a:pt x="15630" y="5230"/>
                </a:lnTo>
                <a:lnTo>
                  <a:pt x="15727" y="5151"/>
                </a:lnTo>
                <a:lnTo>
                  <a:pt x="15775" y="5099"/>
                </a:lnTo>
                <a:lnTo>
                  <a:pt x="15824" y="5021"/>
                </a:lnTo>
                <a:lnTo>
                  <a:pt x="15872" y="4969"/>
                </a:lnTo>
                <a:lnTo>
                  <a:pt x="15872" y="4942"/>
                </a:lnTo>
                <a:lnTo>
                  <a:pt x="15921" y="4890"/>
                </a:lnTo>
                <a:lnTo>
                  <a:pt x="15921" y="4864"/>
                </a:lnTo>
                <a:lnTo>
                  <a:pt x="15970" y="4838"/>
                </a:lnTo>
                <a:lnTo>
                  <a:pt x="16018" y="4838"/>
                </a:lnTo>
                <a:lnTo>
                  <a:pt x="16067" y="4864"/>
                </a:lnTo>
                <a:lnTo>
                  <a:pt x="16115" y="4864"/>
                </a:lnTo>
                <a:lnTo>
                  <a:pt x="16212" y="4890"/>
                </a:lnTo>
                <a:lnTo>
                  <a:pt x="16309" y="4916"/>
                </a:lnTo>
                <a:lnTo>
                  <a:pt x="16358" y="4942"/>
                </a:lnTo>
                <a:lnTo>
                  <a:pt x="16504" y="4995"/>
                </a:lnTo>
                <a:lnTo>
                  <a:pt x="16600" y="5021"/>
                </a:lnTo>
                <a:lnTo>
                  <a:pt x="16746" y="5073"/>
                </a:lnTo>
                <a:lnTo>
                  <a:pt x="16892" y="5125"/>
                </a:lnTo>
                <a:lnTo>
                  <a:pt x="17037" y="5151"/>
                </a:lnTo>
                <a:lnTo>
                  <a:pt x="17232" y="5204"/>
                </a:lnTo>
                <a:lnTo>
                  <a:pt x="17426" y="5282"/>
                </a:lnTo>
                <a:lnTo>
                  <a:pt x="17620" y="5335"/>
                </a:lnTo>
                <a:lnTo>
                  <a:pt x="17814" y="5387"/>
                </a:lnTo>
                <a:lnTo>
                  <a:pt x="18008" y="5465"/>
                </a:lnTo>
                <a:lnTo>
                  <a:pt x="18154" y="5518"/>
                </a:lnTo>
                <a:lnTo>
                  <a:pt x="18348" y="5570"/>
                </a:lnTo>
                <a:lnTo>
                  <a:pt x="18494" y="5596"/>
                </a:lnTo>
                <a:lnTo>
                  <a:pt x="18639" y="5648"/>
                </a:lnTo>
                <a:lnTo>
                  <a:pt x="18736" y="5675"/>
                </a:lnTo>
                <a:lnTo>
                  <a:pt x="18833" y="5727"/>
                </a:lnTo>
                <a:lnTo>
                  <a:pt x="18931" y="5753"/>
                </a:lnTo>
                <a:lnTo>
                  <a:pt x="19028" y="5779"/>
                </a:lnTo>
                <a:lnTo>
                  <a:pt x="19076" y="5805"/>
                </a:lnTo>
                <a:lnTo>
                  <a:pt x="19173" y="5805"/>
                </a:lnTo>
                <a:lnTo>
                  <a:pt x="19222" y="5831"/>
                </a:lnTo>
                <a:lnTo>
                  <a:pt x="19270" y="5831"/>
                </a:lnTo>
                <a:lnTo>
                  <a:pt x="19222" y="5831"/>
                </a:lnTo>
                <a:lnTo>
                  <a:pt x="19222" y="5805"/>
                </a:lnTo>
                <a:lnTo>
                  <a:pt x="19125" y="5753"/>
                </a:lnTo>
                <a:lnTo>
                  <a:pt x="19076" y="5648"/>
                </a:lnTo>
                <a:lnTo>
                  <a:pt x="18979" y="5570"/>
                </a:lnTo>
                <a:lnTo>
                  <a:pt x="18833" y="5439"/>
                </a:lnTo>
                <a:lnTo>
                  <a:pt x="18688" y="5282"/>
                </a:lnTo>
                <a:lnTo>
                  <a:pt x="18494" y="5125"/>
                </a:lnTo>
                <a:lnTo>
                  <a:pt x="18299" y="4916"/>
                </a:lnTo>
                <a:lnTo>
                  <a:pt x="18057" y="4707"/>
                </a:lnTo>
                <a:lnTo>
                  <a:pt x="17814" y="4472"/>
                </a:lnTo>
                <a:lnTo>
                  <a:pt x="17523" y="4210"/>
                </a:lnTo>
                <a:lnTo>
                  <a:pt x="17232" y="3922"/>
                </a:lnTo>
                <a:lnTo>
                  <a:pt x="16892" y="3609"/>
                </a:lnTo>
                <a:lnTo>
                  <a:pt x="16552" y="3269"/>
                </a:lnTo>
                <a:cubicBezTo>
                  <a:pt x="16552" y="3269"/>
                  <a:pt x="16164" y="2929"/>
                  <a:pt x="16164" y="2929"/>
                </a:cubicBezTo>
                <a:close/>
                <a:moveTo>
                  <a:pt x="16164" y="2929"/>
                </a:moveTo>
              </a:path>
            </a:pathLst>
          </a:custGeom>
          <a:solidFill>
            <a:srgbClr val="FF6600"/>
          </a:solid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a:p>
        </p:txBody>
      </p:sp>
      <p:sp>
        <p:nvSpPr>
          <p:cNvPr id="8" name="Rectangle 7"/>
          <p:cNvSpPr>
            <a:spLocks/>
          </p:cNvSpPr>
          <p:nvPr/>
        </p:nvSpPr>
        <p:spPr bwMode="auto">
          <a:xfrm rot="20060530">
            <a:off x="2752643" y="1881414"/>
            <a:ext cx="3637990"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Architectural Simulators</a:t>
            </a:r>
          </a:p>
          <a:p>
            <a:r>
              <a:rPr lang="en-US" sz="2200" i="1" dirty="0" smtClean="0">
                <a:solidFill>
                  <a:srgbClr val="CCFFCC"/>
                </a:solidFill>
                <a:latin typeface="+mj-lt"/>
                <a:ea typeface="ＭＳ Ｐゴシック" charset="0"/>
                <a:cs typeface="Helvetica Neue Bold Condensed" charset="0"/>
              </a:rPr>
              <a:t>(SST, Chisel, models</a:t>
            </a:r>
            <a:r>
              <a:rPr lang="is-IS" sz="2200" i="1" dirty="0" smtClean="0">
                <a:solidFill>
                  <a:srgbClr val="CCFFCC"/>
                </a:solidFill>
                <a:latin typeface="+mj-lt"/>
                <a:ea typeface="ＭＳ Ｐゴシック" charset="0"/>
                <a:cs typeface="Helvetica Neue Bold Condensed" charset="0"/>
              </a:rPr>
              <a:t>, codesign...)</a:t>
            </a:r>
            <a:endParaRPr lang="en-US" sz="2200" i="1" dirty="0">
              <a:solidFill>
                <a:srgbClr val="CCFFCC"/>
              </a:solidFill>
              <a:latin typeface="+mj-lt"/>
              <a:ea typeface="ＭＳ Ｐゴシック" charset="0"/>
              <a:cs typeface="Helvetica Neue Bold Condensed" charset="0"/>
            </a:endParaRPr>
          </a:p>
        </p:txBody>
      </p:sp>
      <p:sp>
        <p:nvSpPr>
          <p:cNvPr id="9" name="Rectangle 8"/>
          <p:cNvSpPr>
            <a:spLocks/>
          </p:cNvSpPr>
          <p:nvPr/>
        </p:nvSpPr>
        <p:spPr bwMode="auto">
          <a:xfrm rot="17670608">
            <a:off x="5334744" y="3440839"/>
            <a:ext cx="2941027"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Synthesis/Prototype</a:t>
            </a:r>
          </a:p>
          <a:p>
            <a:r>
              <a:rPr lang="en-US" sz="2200" i="1" dirty="0" smtClean="0">
                <a:solidFill>
                  <a:srgbClr val="CCFFCC"/>
                </a:solidFill>
                <a:latin typeface="+mj-lt"/>
                <a:ea typeface="ＭＳ Ｐゴシック" charset="0"/>
                <a:cs typeface="Helvetica Neue Bold Condensed" charset="0"/>
              </a:rPr>
              <a:t>(</a:t>
            </a:r>
            <a:r>
              <a:rPr lang="en-US" sz="2200" i="1" dirty="0" err="1" smtClean="0">
                <a:solidFill>
                  <a:srgbClr val="CCFFCC"/>
                </a:solidFill>
                <a:latin typeface="+mj-lt"/>
                <a:ea typeface="ＭＳ Ｐゴシック" charset="0"/>
                <a:cs typeface="Helvetica Neue Bold Condensed" charset="0"/>
              </a:rPr>
              <a:t>OpenSOC</a:t>
            </a:r>
            <a:r>
              <a:rPr lang="en-US" sz="2200" i="1" dirty="0" smtClean="0">
                <a:solidFill>
                  <a:srgbClr val="CCFFCC"/>
                </a:solidFill>
                <a:latin typeface="+mj-lt"/>
                <a:ea typeface="ＭＳ Ｐゴシック" charset="0"/>
                <a:cs typeface="Helvetica Neue Bold Condensed" charset="0"/>
              </a:rPr>
              <a:t>, </a:t>
            </a:r>
            <a:r>
              <a:rPr lang="en-US" sz="2200" i="1" dirty="0" err="1" smtClean="0">
                <a:solidFill>
                  <a:srgbClr val="CCFFCC"/>
                </a:solidFill>
                <a:latin typeface="+mj-lt"/>
                <a:ea typeface="ＭＳ Ｐゴシック" charset="0"/>
                <a:cs typeface="Helvetica Neue Bold Condensed" charset="0"/>
              </a:rPr>
              <a:t>MESAFab</a:t>
            </a:r>
            <a:r>
              <a:rPr lang="en-US" sz="2200" i="1" dirty="0" smtClean="0">
                <a:solidFill>
                  <a:srgbClr val="CCFFCC"/>
                </a:solidFill>
                <a:latin typeface="+mj-lt"/>
                <a:ea typeface="ＭＳ Ｐゴシック" charset="0"/>
                <a:cs typeface="Helvetica Neue Bold Condensed" charset="0"/>
              </a:rPr>
              <a:t>)</a:t>
            </a:r>
            <a:endParaRPr lang="en-US" sz="2200" i="1" dirty="0">
              <a:solidFill>
                <a:srgbClr val="CCFFCC"/>
              </a:solidFill>
              <a:latin typeface="+mj-lt"/>
              <a:ea typeface="ＭＳ Ｐゴシック" charset="0"/>
              <a:cs typeface="Helvetica Neue Bold Condensed" charset="0"/>
            </a:endParaRPr>
          </a:p>
        </p:txBody>
      </p:sp>
      <p:sp>
        <p:nvSpPr>
          <p:cNvPr id="10" name="Rectangle 9"/>
          <p:cNvSpPr>
            <a:spLocks/>
          </p:cNvSpPr>
          <p:nvPr/>
        </p:nvSpPr>
        <p:spPr bwMode="auto">
          <a:xfrm rot="1440916">
            <a:off x="1699925" y="4750014"/>
            <a:ext cx="365705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Benchmarking</a:t>
            </a:r>
          </a:p>
          <a:p>
            <a:r>
              <a:rPr lang="en-US" sz="2200" i="1" dirty="0" smtClean="0">
                <a:solidFill>
                  <a:srgbClr val="CCFFCC"/>
                </a:solidFill>
                <a:latin typeface="+mj-lt"/>
                <a:ea typeface="ＭＳ Ｐゴシック" charset="0"/>
                <a:cs typeface="Helvetica Neue Bold Condensed" charset="0"/>
              </a:rPr>
              <a:t>(Benchmark, analyze, applications)</a:t>
            </a:r>
            <a:endParaRPr lang="en-US" sz="2200" i="1" dirty="0">
              <a:solidFill>
                <a:srgbClr val="CCFFCC"/>
              </a:solidFill>
              <a:latin typeface="+mj-lt"/>
              <a:ea typeface="ＭＳ Ｐゴシック" charset="0"/>
              <a:cs typeface="Helvetica Neue Bold Condensed" charset="0"/>
            </a:endParaRPr>
          </a:p>
        </p:txBody>
      </p:sp>
      <p:pic>
        <p:nvPicPr>
          <p:cNvPr id="14" name="Picture 4" descr="IMG_0478.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7111999" y="5235483"/>
            <a:ext cx="1959959" cy="1571492"/>
          </a:xfrm>
          <a:prstGeom prst="rect">
            <a:avLst/>
          </a:prstGeom>
          <a:noFill/>
          <a:ln w="9525">
            <a:noFill/>
            <a:miter lim="800000"/>
            <a:headEnd/>
            <a:tailEnd/>
          </a:ln>
        </p:spPr>
      </p:pic>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8426" y="4165912"/>
            <a:ext cx="1379282" cy="2632023"/>
          </a:xfrm>
          <a:prstGeom prst="rect">
            <a:avLst/>
          </a:prstGeom>
          <a:noFill/>
          <a:ln w="9525">
            <a:noFill/>
            <a:miter lim="800000"/>
            <a:headEnd/>
            <a:tailEnd/>
          </a:ln>
        </p:spPr>
      </p:pic>
      <p:pic>
        <p:nvPicPr>
          <p:cNvPr id="17" name="Picture 3"/>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9893" y="659631"/>
            <a:ext cx="2665517" cy="1942086"/>
          </a:xfrm>
          <a:prstGeom prst="rect">
            <a:avLst/>
          </a:prstGeom>
          <a:noFill/>
          <a:ln w="9525">
            <a:noFill/>
            <a:miter lim="800000"/>
            <a:headEnd/>
            <a:tailEnd/>
          </a:ln>
        </p:spPr>
      </p:pic>
      <p:pic>
        <p:nvPicPr>
          <p:cNvPr id="16" name="Picture 1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2758" y="687642"/>
            <a:ext cx="2571615" cy="1446533"/>
          </a:xfrm>
          <a:prstGeom prst="rect">
            <a:avLst/>
          </a:prstGeom>
        </p:spPr>
      </p:pic>
    </p:spTree>
    <p:extLst>
      <p:ext uri="{BB962C8B-B14F-4D97-AF65-F5344CB8AC3E}">
        <p14:creationId xmlns:p14="http://schemas.microsoft.com/office/powerpoint/2010/main" val="326606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dissolve">
                                      <p:cBhvr>
                                        <p:cTn id="14" dur="500"/>
                                        <p:tgtEl>
                                          <p:spTgt spid="17"/>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ssolve">
                                      <p:cBhvr>
                                        <p:cTn id="38" dur="500"/>
                                        <p:tgtEl>
                                          <p:spTgt spid="10"/>
                                        </p:tgtEl>
                                      </p:cBhvr>
                                    </p:animEffect>
                                  </p:childTnLst>
                                </p:cTn>
                              </p:par>
                            </p:childTnLst>
                          </p:cTn>
                        </p:par>
                        <p:par>
                          <p:cTn id="39" fill="hold">
                            <p:stCondLst>
                              <p:cond delay="500"/>
                            </p:stCondLst>
                            <p:childTnLst>
                              <p:par>
                                <p:cTn id="40" presetID="9"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894" y="0"/>
            <a:ext cx="8879494" cy="822491"/>
          </a:xfrm>
        </p:spPr>
        <p:txBody>
          <a:bodyPr>
            <a:noAutofit/>
          </a:bodyPr>
          <a:lstStyle/>
          <a:p>
            <a:pPr>
              <a:lnSpc>
                <a:spcPct val="80000"/>
              </a:lnSpc>
            </a:pPr>
            <a:r>
              <a:rPr lang="en-US" sz="4000" b="1" dirty="0" smtClean="0"/>
              <a:t>Architecture &amp; Algorithms</a:t>
            </a:r>
            <a:endParaRPr lang="en-US" sz="4000" b="1" i="1" dirty="0">
              <a:solidFill>
                <a:srgbClr val="0000FF"/>
              </a:solidFill>
            </a:endParaRPr>
          </a:p>
        </p:txBody>
      </p:sp>
      <p:sp>
        <p:nvSpPr>
          <p:cNvPr id="11" name="AutoShape 6"/>
          <p:cNvSpPr>
            <a:spLocks/>
          </p:cNvSpPr>
          <p:nvPr/>
        </p:nvSpPr>
        <p:spPr bwMode="auto">
          <a:xfrm rot="19454621">
            <a:off x="1624301" y="1487867"/>
            <a:ext cx="5662795" cy="2010614"/>
          </a:xfrm>
          <a:custGeom>
            <a:avLst/>
            <a:gdLst/>
            <a:ahLst/>
            <a:cxnLst/>
            <a:rect l="0" t="0" r="r" b="b"/>
            <a:pathLst>
              <a:path w="21600" h="21600">
                <a:moveTo>
                  <a:pt x="20137" y="16342"/>
                </a:moveTo>
                <a:lnTo>
                  <a:pt x="19951" y="16958"/>
                </a:lnTo>
                <a:lnTo>
                  <a:pt x="19788" y="17574"/>
                </a:lnTo>
                <a:lnTo>
                  <a:pt x="19626" y="18142"/>
                </a:lnTo>
                <a:lnTo>
                  <a:pt x="19486" y="18663"/>
                </a:lnTo>
                <a:lnTo>
                  <a:pt x="19347" y="19137"/>
                </a:lnTo>
                <a:lnTo>
                  <a:pt x="19231" y="19563"/>
                </a:lnTo>
                <a:lnTo>
                  <a:pt x="19115" y="19942"/>
                </a:lnTo>
                <a:lnTo>
                  <a:pt x="19022" y="20274"/>
                </a:lnTo>
                <a:lnTo>
                  <a:pt x="18929" y="20605"/>
                </a:lnTo>
                <a:lnTo>
                  <a:pt x="18859" y="20842"/>
                </a:lnTo>
                <a:lnTo>
                  <a:pt x="18813" y="21079"/>
                </a:lnTo>
                <a:lnTo>
                  <a:pt x="18743" y="21268"/>
                </a:lnTo>
                <a:lnTo>
                  <a:pt x="18720" y="21410"/>
                </a:lnTo>
                <a:lnTo>
                  <a:pt x="18674" y="21505"/>
                </a:lnTo>
                <a:lnTo>
                  <a:pt x="18674" y="21600"/>
                </a:lnTo>
                <a:lnTo>
                  <a:pt x="18650" y="21600"/>
                </a:lnTo>
                <a:lnTo>
                  <a:pt x="18604" y="21600"/>
                </a:lnTo>
                <a:lnTo>
                  <a:pt x="18557" y="21600"/>
                </a:lnTo>
                <a:lnTo>
                  <a:pt x="18465" y="21600"/>
                </a:lnTo>
                <a:lnTo>
                  <a:pt x="18372" y="21600"/>
                </a:lnTo>
                <a:lnTo>
                  <a:pt x="18232" y="21600"/>
                </a:lnTo>
                <a:lnTo>
                  <a:pt x="18093" y="21600"/>
                </a:lnTo>
                <a:lnTo>
                  <a:pt x="17907" y="21600"/>
                </a:lnTo>
                <a:lnTo>
                  <a:pt x="17721" y="21600"/>
                </a:lnTo>
                <a:lnTo>
                  <a:pt x="17489" y="21600"/>
                </a:lnTo>
                <a:lnTo>
                  <a:pt x="17234" y="21600"/>
                </a:lnTo>
                <a:lnTo>
                  <a:pt x="16978" y="21600"/>
                </a:lnTo>
                <a:lnTo>
                  <a:pt x="16676" y="21600"/>
                </a:lnTo>
                <a:lnTo>
                  <a:pt x="16374" y="21600"/>
                </a:lnTo>
                <a:lnTo>
                  <a:pt x="16026" y="21600"/>
                </a:lnTo>
                <a:lnTo>
                  <a:pt x="15654" y="21600"/>
                </a:lnTo>
                <a:lnTo>
                  <a:pt x="15306" y="21600"/>
                </a:lnTo>
                <a:lnTo>
                  <a:pt x="14957" y="21600"/>
                </a:lnTo>
                <a:lnTo>
                  <a:pt x="14656" y="21600"/>
                </a:lnTo>
                <a:lnTo>
                  <a:pt x="14354" y="21600"/>
                </a:lnTo>
                <a:lnTo>
                  <a:pt x="14075" y="21600"/>
                </a:lnTo>
                <a:lnTo>
                  <a:pt x="13843" y="21600"/>
                </a:lnTo>
                <a:lnTo>
                  <a:pt x="13610" y="21600"/>
                </a:lnTo>
                <a:lnTo>
                  <a:pt x="13425" y="21600"/>
                </a:lnTo>
                <a:lnTo>
                  <a:pt x="13239" y="21600"/>
                </a:lnTo>
                <a:lnTo>
                  <a:pt x="13076" y="21600"/>
                </a:lnTo>
                <a:lnTo>
                  <a:pt x="12960" y="21600"/>
                </a:lnTo>
                <a:lnTo>
                  <a:pt x="12844" y="21600"/>
                </a:lnTo>
                <a:lnTo>
                  <a:pt x="12774" y="21600"/>
                </a:lnTo>
                <a:lnTo>
                  <a:pt x="12704" y="21600"/>
                </a:lnTo>
                <a:lnTo>
                  <a:pt x="12681" y="21600"/>
                </a:lnTo>
                <a:lnTo>
                  <a:pt x="12658" y="21600"/>
                </a:lnTo>
                <a:lnTo>
                  <a:pt x="12681" y="21600"/>
                </a:lnTo>
                <a:lnTo>
                  <a:pt x="12704" y="21553"/>
                </a:lnTo>
                <a:lnTo>
                  <a:pt x="12751" y="21505"/>
                </a:lnTo>
                <a:lnTo>
                  <a:pt x="12774" y="21458"/>
                </a:lnTo>
                <a:lnTo>
                  <a:pt x="12821" y="21410"/>
                </a:lnTo>
                <a:lnTo>
                  <a:pt x="12867" y="21363"/>
                </a:lnTo>
                <a:lnTo>
                  <a:pt x="12914" y="21316"/>
                </a:lnTo>
                <a:lnTo>
                  <a:pt x="12983" y="21221"/>
                </a:lnTo>
                <a:lnTo>
                  <a:pt x="13053" y="21174"/>
                </a:lnTo>
                <a:lnTo>
                  <a:pt x="13123" y="21079"/>
                </a:lnTo>
                <a:lnTo>
                  <a:pt x="13192" y="20984"/>
                </a:lnTo>
                <a:lnTo>
                  <a:pt x="13285" y="20889"/>
                </a:lnTo>
                <a:lnTo>
                  <a:pt x="13355" y="20795"/>
                </a:lnTo>
                <a:lnTo>
                  <a:pt x="13471" y="20653"/>
                </a:lnTo>
                <a:lnTo>
                  <a:pt x="13564" y="20558"/>
                </a:lnTo>
                <a:lnTo>
                  <a:pt x="13657" y="20463"/>
                </a:lnTo>
                <a:lnTo>
                  <a:pt x="13726" y="20368"/>
                </a:lnTo>
                <a:lnTo>
                  <a:pt x="13819" y="20274"/>
                </a:lnTo>
                <a:lnTo>
                  <a:pt x="13889" y="20179"/>
                </a:lnTo>
                <a:lnTo>
                  <a:pt x="13935" y="20084"/>
                </a:lnTo>
                <a:lnTo>
                  <a:pt x="14005" y="20037"/>
                </a:lnTo>
                <a:lnTo>
                  <a:pt x="14052" y="19989"/>
                </a:lnTo>
                <a:lnTo>
                  <a:pt x="14098" y="19895"/>
                </a:lnTo>
                <a:lnTo>
                  <a:pt x="14145" y="19847"/>
                </a:lnTo>
                <a:lnTo>
                  <a:pt x="14168" y="19847"/>
                </a:lnTo>
                <a:lnTo>
                  <a:pt x="14214" y="19800"/>
                </a:lnTo>
                <a:lnTo>
                  <a:pt x="14237" y="19753"/>
                </a:lnTo>
                <a:lnTo>
                  <a:pt x="14261" y="19753"/>
                </a:lnTo>
                <a:lnTo>
                  <a:pt x="14261" y="19705"/>
                </a:lnTo>
                <a:lnTo>
                  <a:pt x="14237" y="19705"/>
                </a:lnTo>
                <a:lnTo>
                  <a:pt x="14237" y="19658"/>
                </a:lnTo>
                <a:lnTo>
                  <a:pt x="14214" y="19658"/>
                </a:lnTo>
                <a:lnTo>
                  <a:pt x="14191" y="19563"/>
                </a:lnTo>
                <a:lnTo>
                  <a:pt x="14168" y="19516"/>
                </a:lnTo>
                <a:lnTo>
                  <a:pt x="14145" y="19421"/>
                </a:lnTo>
                <a:lnTo>
                  <a:pt x="14121" y="19326"/>
                </a:lnTo>
                <a:lnTo>
                  <a:pt x="14075" y="19232"/>
                </a:lnTo>
                <a:lnTo>
                  <a:pt x="14028" y="19137"/>
                </a:lnTo>
                <a:lnTo>
                  <a:pt x="13982" y="18995"/>
                </a:lnTo>
                <a:lnTo>
                  <a:pt x="13935" y="18853"/>
                </a:lnTo>
                <a:lnTo>
                  <a:pt x="13889" y="18710"/>
                </a:lnTo>
                <a:lnTo>
                  <a:pt x="13819" y="18521"/>
                </a:lnTo>
                <a:lnTo>
                  <a:pt x="13773" y="18379"/>
                </a:lnTo>
                <a:lnTo>
                  <a:pt x="13703" y="18189"/>
                </a:lnTo>
                <a:lnTo>
                  <a:pt x="13634" y="18000"/>
                </a:lnTo>
                <a:lnTo>
                  <a:pt x="13564" y="17810"/>
                </a:lnTo>
                <a:lnTo>
                  <a:pt x="13471" y="17621"/>
                </a:lnTo>
                <a:lnTo>
                  <a:pt x="13378" y="17432"/>
                </a:lnTo>
                <a:lnTo>
                  <a:pt x="13308" y="17242"/>
                </a:lnTo>
                <a:lnTo>
                  <a:pt x="13215" y="17053"/>
                </a:lnTo>
                <a:lnTo>
                  <a:pt x="13099" y="16863"/>
                </a:lnTo>
                <a:lnTo>
                  <a:pt x="13007" y="16721"/>
                </a:lnTo>
                <a:lnTo>
                  <a:pt x="12890" y="16531"/>
                </a:lnTo>
                <a:lnTo>
                  <a:pt x="12774" y="16342"/>
                </a:lnTo>
                <a:lnTo>
                  <a:pt x="12658" y="16200"/>
                </a:lnTo>
                <a:lnTo>
                  <a:pt x="12542" y="16010"/>
                </a:lnTo>
                <a:lnTo>
                  <a:pt x="12426" y="15868"/>
                </a:lnTo>
                <a:lnTo>
                  <a:pt x="12286" y="15726"/>
                </a:lnTo>
                <a:lnTo>
                  <a:pt x="12147" y="15537"/>
                </a:lnTo>
                <a:lnTo>
                  <a:pt x="12008" y="15395"/>
                </a:lnTo>
                <a:lnTo>
                  <a:pt x="11868" y="15253"/>
                </a:lnTo>
                <a:lnTo>
                  <a:pt x="11729" y="15110"/>
                </a:lnTo>
                <a:lnTo>
                  <a:pt x="11590" y="14968"/>
                </a:lnTo>
                <a:lnTo>
                  <a:pt x="11427" y="14874"/>
                </a:lnTo>
                <a:lnTo>
                  <a:pt x="11288" y="14731"/>
                </a:lnTo>
                <a:lnTo>
                  <a:pt x="11125" y="14637"/>
                </a:lnTo>
                <a:lnTo>
                  <a:pt x="10963" y="14589"/>
                </a:lnTo>
                <a:lnTo>
                  <a:pt x="10823" y="14495"/>
                </a:lnTo>
                <a:lnTo>
                  <a:pt x="10661" y="14400"/>
                </a:lnTo>
                <a:lnTo>
                  <a:pt x="10498" y="14353"/>
                </a:lnTo>
                <a:lnTo>
                  <a:pt x="10336" y="14305"/>
                </a:lnTo>
                <a:lnTo>
                  <a:pt x="10173" y="14305"/>
                </a:lnTo>
                <a:lnTo>
                  <a:pt x="9987" y="14258"/>
                </a:lnTo>
                <a:lnTo>
                  <a:pt x="9825" y="14258"/>
                </a:lnTo>
                <a:lnTo>
                  <a:pt x="9662" y="14210"/>
                </a:lnTo>
                <a:lnTo>
                  <a:pt x="9476" y="14258"/>
                </a:lnTo>
                <a:lnTo>
                  <a:pt x="9314" y="14258"/>
                </a:lnTo>
                <a:lnTo>
                  <a:pt x="9128" y="14258"/>
                </a:lnTo>
                <a:lnTo>
                  <a:pt x="8965" y="14305"/>
                </a:lnTo>
                <a:lnTo>
                  <a:pt x="8803" y="14353"/>
                </a:lnTo>
                <a:lnTo>
                  <a:pt x="8640" y="14400"/>
                </a:lnTo>
                <a:lnTo>
                  <a:pt x="8501" y="14447"/>
                </a:lnTo>
                <a:lnTo>
                  <a:pt x="8338" y="14495"/>
                </a:lnTo>
                <a:lnTo>
                  <a:pt x="8199" y="14542"/>
                </a:lnTo>
                <a:lnTo>
                  <a:pt x="8059" y="14637"/>
                </a:lnTo>
                <a:lnTo>
                  <a:pt x="7920" y="14731"/>
                </a:lnTo>
                <a:lnTo>
                  <a:pt x="7781" y="14826"/>
                </a:lnTo>
                <a:lnTo>
                  <a:pt x="7665" y="14921"/>
                </a:lnTo>
                <a:lnTo>
                  <a:pt x="7525" y="15016"/>
                </a:lnTo>
                <a:lnTo>
                  <a:pt x="7409" y="15158"/>
                </a:lnTo>
                <a:lnTo>
                  <a:pt x="7293" y="15253"/>
                </a:lnTo>
                <a:lnTo>
                  <a:pt x="7177" y="15395"/>
                </a:lnTo>
                <a:lnTo>
                  <a:pt x="7061" y="15537"/>
                </a:lnTo>
                <a:lnTo>
                  <a:pt x="6968" y="15631"/>
                </a:lnTo>
                <a:lnTo>
                  <a:pt x="6875" y="15774"/>
                </a:lnTo>
                <a:lnTo>
                  <a:pt x="6782" y="15868"/>
                </a:lnTo>
                <a:lnTo>
                  <a:pt x="6712" y="15963"/>
                </a:lnTo>
                <a:lnTo>
                  <a:pt x="6643" y="16058"/>
                </a:lnTo>
                <a:lnTo>
                  <a:pt x="6573" y="16153"/>
                </a:lnTo>
                <a:lnTo>
                  <a:pt x="6503" y="16200"/>
                </a:lnTo>
                <a:lnTo>
                  <a:pt x="6457" y="16295"/>
                </a:lnTo>
                <a:lnTo>
                  <a:pt x="6410" y="16342"/>
                </a:lnTo>
                <a:lnTo>
                  <a:pt x="6387" y="16389"/>
                </a:lnTo>
                <a:lnTo>
                  <a:pt x="6341" y="16389"/>
                </a:lnTo>
                <a:lnTo>
                  <a:pt x="6317" y="16437"/>
                </a:lnTo>
                <a:lnTo>
                  <a:pt x="6294" y="16484"/>
                </a:lnTo>
                <a:lnTo>
                  <a:pt x="6271" y="16437"/>
                </a:lnTo>
                <a:lnTo>
                  <a:pt x="6248" y="16342"/>
                </a:lnTo>
                <a:lnTo>
                  <a:pt x="6225" y="16247"/>
                </a:lnTo>
                <a:lnTo>
                  <a:pt x="6201" y="16153"/>
                </a:lnTo>
                <a:lnTo>
                  <a:pt x="6155" y="15963"/>
                </a:lnTo>
                <a:lnTo>
                  <a:pt x="6085" y="15821"/>
                </a:lnTo>
                <a:lnTo>
                  <a:pt x="6039" y="15584"/>
                </a:lnTo>
                <a:lnTo>
                  <a:pt x="5969" y="15347"/>
                </a:lnTo>
                <a:lnTo>
                  <a:pt x="5899" y="15110"/>
                </a:lnTo>
                <a:lnTo>
                  <a:pt x="5806" y="14779"/>
                </a:lnTo>
                <a:lnTo>
                  <a:pt x="5714" y="14495"/>
                </a:lnTo>
                <a:lnTo>
                  <a:pt x="5621" y="14116"/>
                </a:lnTo>
                <a:lnTo>
                  <a:pt x="5505" y="13784"/>
                </a:lnTo>
                <a:lnTo>
                  <a:pt x="5412" y="13358"/>
                </a:lnTo>
                <a:lnTo>
                  <a:pt x="5272" y="12931"/>
                </a:lnTo>
                <a:lnTo>
                  <a:pt x="5156" y="12505"/>
                </a:lnTo>
                <a:lnTo>
                  <a:pt x="5040" y="12079"/>
                </a:lnTo>
                <a:lnTo>
                  <a:pt x="4924" y="11747"/>
                </a:lnTo>
                <a:lnTo>
                  <a:pt x="4831" y="11368"/>
                </a:lnTo>
                <a:lnTo>
                  <a:pt x="4738" y="11037"/>
                </a:lnTo>
                <a:lnTo>
                  <a:pt x="4668" y="10753"/>
                </a:lnTo>
                <a:lnTo>
                  <a:pt x="4599" y="10516"/>
                </a:lnTo>
                <a:lnTo>
                  <a:pt x="4529" y="10279"/>
                </a:lnTo>
                <a:lnTo>
                  <a:pt x="4459" y="10042"/>
                </a:lnTo>
                <a:lnTo>
                  <a:pt x="4413" y="9900"/>
                </a:lnTo>
                <a:lnTo>
                  <a:pt x="4366" y="9710"/>
                </a:lnTo>
                <a:lnTo>
                  <a:pt x="4320" y="9616"/>
                </a:lnTo>
                <a:lnTo>
                  <a:pt x="4297" y="9521"/>
                </a:lnTo>
                <a:lnTo>
                  <a:pt x="4274" y="9426"/>
                </a:lnTo>
                <a:lnTo>
                  <a:pt x="4274" y="9379"/>
                </a:lnTo>
                <a:lnTo>
                  <a:pt x="4250" y="9379"/>
                </a:lnTo>
                <a:lnTo>
                  <a:pt x="4227" y="9379"/>
                </a:lnTo>
                <a:lnTo>
                  <a:pt x="4204" y="9379"/>
                </a:lnTo>
                <a:lnTo>
                  <a:pt x="4134" y="9379"/>
                </a:lnTo>
                <a:lnTo>
                  <a:pt x="4065" y="9379"/>
                </a:lnTo>
                <a:lnTo>
                  <a:pt x="3972" y="9379"/>
                </a:lnTo>
                <a:lnTo>
                  <a:pt x="3855" y="9379"/>
                </a:lnTo>
                <a:lnTo>
                  <a:pt x="3739" y="9379"/>
                </a:lnTo>
                <a:lnTo>
                  <a:pt x="3600" y="9379"/>
                </a:lnTo>
                <a:lnTo>
                  <a:pt x="3437" y="9379"/>
                </a:lnTo>
                <a:lnTo>
                  <a:pt x="3252" y="9379"/>
                </a:lnTo>
                <a:lnTo>
                  <a:pt x="3066" y="9379"/>
                </a:lnTo>
                <a:lnTo>
                  <a:pt x="2857" y="9379"/>
                </a:lnTo>
                <a:lnTo>
                  <a:pt x="2648" y="9379"/>
                </a:lnTo>
                <a:lnTo>
                  <a:pt x="2392" y="9379"/>
                </a:lnTo>
                <a:lnTo>
                  <a:pt x="2137" y="9379"/>
                </a:lnTo>
                <a:lnTo>
                  <a:pt x="1881" y="9379"/>
                </a:lnTo>
                <a:lnTo>
                  <a:pt x="1649" y="9379"/>
                </a:lnTo>
                <a:lnTo>
                  <a:pt x="1417" y="9379"/>
                </a:lnTo>
                <a:lnTo>
                  <a:pt x="1208" y="9379"/>
                </a:lnTo>
                <a:lnTo>
                  <a:pt x="1022" y="9379"/>
                </a:lnTo>
                <a:lnTo>
                  <a:pt x="836" y="9379"/>
                </a:lnTo>
                <a:lnTo>
                  <a:pt x="673" y="9379"/>
                </a:lnTo>
                <a:lnTo>
                  <a:pt x="534" y="9379"/>
                </a:lnTo>
                <a:lnTo>
                  <a:pt x="418" y="9379"/>
                </a:lnTo>
                <a:lnTo>
                  <a:pt x="302" y="9379"/>
                </a:lnTo>
                <a:lnTo>
                  <a:pt x="209" y="9379"/>
                </a:lnTo>
                <a:lnTo>
                  <a:pt x="139" y="9379"/>
                </a:lnTo>
                <a:lnTo>
                  <a:pt x="93" y="9379"/>
                </a:lnTo>
                <a:lnTo>
                  <a:pt x="46" y="9379"/>
                </a:lnTo>
                <a:lnTo>
                  <a:pt x="23" y="9379"/>
                </a:lnTo>
                <a:lnTo>
                  <a:pt x="0" y="9379"/>
                </a:lnTo>
                <a:lnTo>
                  <a:pt x="23" y="9332"/>
                </a:lnTo>
                <a:lnTo>
                  <a:pt x="46" y="9284"/>
                </a:lnTo>
                <a:lnTo>
                  <a:pt x="93" y="9189"/>
                </a:lnTo>
                <a:lnTo>
                  <a:pt x="116" y="9142"/>
                </a:lnTo>
                <a:lnTo>
                  <a:pt x="163" y="9047"/>
                </a:lnTo>
                <a:lnTo>
                  <a:pt x="209" y="8953"/>
                </a:lnTo>
                <a:lnTo>
                  <a:pt x="255" y="8810"/>
                </a:lnTo>
                <a:lnTo>
                  <a:pt x="302" y="8668"/>
                </a:lnTo>
                <a:lnTo>
                  <a:pt x="372" y="8526"/>
                </a:lnTo>
                <a:lnTo>
                  <a:pt x="441" y="8384"/>
                </a:lnTo>
                <a:lnTo>
                  <a:pt x="511" y="8195"/>
                </a:lnTo>
                <a:lnTo>
                  <a:pt x="581" y="8005"/>
                </a:lnTo>
                <a:lnTo>
                  <a:pt x="673" y="7816"/>
                </a:lnTo>
                <a:lnTo>
                  <a:pt x="766" y="7579"/>
                </a:lnTo>
                <a:lnTo>
                  <a:pt x="859" y="7342"/>
                </a:lnTo>
                <a:lnTo>
                  <a:pt x="976" y="7105"/>
                </a:lnTo>
                <a:lnTo>
                  <a:pt x="1092" y="6868"/>
                </a:lnTo>
                <a:lnTo>
                  <a:pt x="1208" y="6632"/>
                </a:lnTo>
                <a:lnTo>
                  <a:pt x="1347" y="6395"/>
                </a:lnTo>
                <a:lnTo>
                  <a:pt x="1486" y="6158"/>
                </a:lnTo>
                <a:lnTo>
                  <a:pt x="1626" y="5921"/>
                </a:lnTo>
                <a:lnTo>
                  <a:pt x="1788" y="5684"/>
                </a:lnTo>
                <a:lnTo>
                  <a:pt x="1951" y="5400"/>
                </a:lnTo>
                <a:lnTo>
                  <a:pt x="2114" y="5163"/>
                </a:lnTo>
                <a:lnTo>
                  <a:pt x="2299" y="4879"/>
                </a:lnTo>
                <a:lnTo>
                  <a:pt x="2485" y="4642"/>
                </a:lnTo>
                <a:lnTo>
                  <a:pt x="2694" y="4358"/>
                </a:lnTo>
                <a:lnTo>
                  <a:pt x="2903" y="4074"/>
                </a:lnTo>
                <a:lnTo>
                  <a:pt x="3112" y="3790"/>
                </a:lnTo>
                <a:lnTo>
                  <a:pt x="3321" y="3505"/>
                </a:lnTo>
                <a:lnTo>
                  <a:pt x="3554" y="3221"/>
                </a:lnTo>
                <a:lnTo>
                  <a:pt x="3786" y="2984"/>
                </a:lnTo>
                <a:lnTo>
                  <a:pt x="4018" y="2700"/>
                </a:lnTo>
                <a:lnTo>
                  <a:pt x="4274" y="2463"/>
                </a:lnTo>
                <a:lnTo>
                  <a:pt x="4506" y="2226"/>
                </a:lnTo>
                <a:lnTo>
                  <a:pt x="4761" y="1990"/>
                </a:lnTo>
                <a:lnTo>
                  <a:pt x="5017" y="1800"/>
                </a:lnTo>
                <a:lnTo>
                  <a:pt x="5272" y="1610"/>
                </a:lnTo>
                <a:lnTo>
                  <a:pt x="5528" y="1421"/>
                </a:lnTo>
                <a:lnTo>
                  <a:pt x="5806" y="1232"/>
                </a:lnTo>
                <a:lnTo>
                  <a:pt x="6062" y="1042"/>
                </a:lnTo>
                <a:lnTo>
                  <a:pt x="6341" y="900"/>
                </a:lnTo>
                <a:lnTo>
                  <a:pt x="6619" y="758"/>
                </a:lnTo>
                <a:lnTo>
                  <a:pt x="6898" y="616"/>
                </a:lnTo>
                <a:lnTo>
                  <a:pt x="7200" y="474"/>
                </a:lnTo>
                <a:lnTo>
                  <a:pt x="7479" y="379"/>
                </a:lnTo>
                <a:lnTo>
                  <a:pt x="7781" y="237"/>
                </a:lnTo>
                <a:lnTo>
                  <a:pt x="8059" y="190"/>
                </a:lnTo>
                <a:lnTo>
                  <a:pt x="8361" y="95"/>
                </a:lnTo>
                <a:lnTo>
                  <a:pt x="8663" y="47"/>
                </a:lnTo>
                <a:lnTo>
                  <a:pt x="8965" y="0"/>
                </a:lnTo>
                <a:lnTo>
                  <a:pt x="9267" y="0"/>
                </a:lnTo>
                <a:lnTo>
                  <a:pt x="9546" y="0"/>
                </a:lnTo>
                <a:lnTo>
                  <a:pt x="9848" y="0"/>
                </a:lnTo>
                <a:lnTo>
                  <a:pt x="10150" y="0"/>
                </a:lnTo>
                <a:lnTo>
                  <a:pt x="10452" y="47"/>
                </a:lnTo>
                <a:lnTo>
                  <a:pt x="10754" y="142"/>
                </a:lnTo>
                <a:lnTo>
                  <a:pt x="11079" y="190"/>
                </a:lnTo>
                <a:lnTo>
                  <a:pt x="11381" y="284"/>
                </a:lnTo>
                <a:lnTo>
                  <a:pt x="11683" y="379"/>
                </a:lnTo>
                <a:lnTo>
                  <a:pt x="11985" y="521"/>
                </a:lnTo>
                <a:lnTo>
                  <a:pt x="12286" y="663"/>
                </a:lnTo>
                <a:lnTo>
                  <a:pt x="12588" y="805"/>
                </a:lnTo>
                <a:lnTo>
                  <a:pt x="12890" y="995"/>
                </a:lnTo>
                <a:lnTo>
                  <a:pt x="13192" y="1137"/>
                </a:lnTo>
                <a:lnTo>
                  <a:pt x="13494" y="1326"/>
                </a:lnTo>
                <a:lnTo>
                  <a:pt x="13773" y="1563"/>
                </a:lnTo>
                <a:lnTo>
                  <a:pt x="14052" y="1753"/>
                </a:lnTo>
                <a:lnTo>
                  <a:pt x="14330" y="1990"/>
                </a:lnTo>
                <a:lnTo>
                  <a:pt x="14609" y="2226"/>
                </a:lnTo>
                <a:lnTo>
                  <a:pt x="14864" y="2463"/>
                </a:lnTo>
                <a:lnTo>
                  <a:pt x="15120" y="2700"/>
                </a:lnTo>
                <a:lnTo>
                  <a:pt x="15375" y="2984"/>
                </a:lnTo>
                <a:lnTo>
                  <a:pt x="15631" y="3268"/>
                </a:lnTo>
                <a:lnTo>
                  <a:pt x="15886" y="3553"/>
                </a:lnTo>
                <a:lnTo>
                  <a:pt x="16119" y="3837"/>
                </a:lnTo>
                <a:lnTo>
                  <a:pt x="16351" y="4168"/>
                </a:lnTo>
                <a:lnTo>
                  <a:pt x="16583" y="4500"/>
                </a:lnTo>
                <a:lnTo>
                  <a:pt x="16815" y="4832"/>
                </a:lnTo>
                <a:lnTo>
                  <a:pt x="17024" y="5163"/>
                </a:lnTo>
                <a:lnTo>
                  <a:pt x="17234" y="5495"/>
                </a:lnTo>
                <a:lnTo>
                  <a:pt x="17443" y="5826"/>
                </a:lnTo>
                <a:lnTo>
                  <a:pt x="17652" y="6158"/>
                </a:lnTo>
                <a:lnTo>
                  <a:pt x="17837" y="6490"/>
                </a:lnTo>
                <a:lnTo>
                  <a:pt x="18023" y="6868"/>
                </a:lnTo>
                <a:lnTo>
                  <a:pt x="18186" y="7200"/>
                </a:lnTo>
                <a:lnTo>
                  <a:pt x="18372" y="7532"/>
                </a:lnTo>
                <a:lnTo>
                  <a:pt x="18511" y="7863"/>
                </a:lnTo>
                <a:lnTo>
                  <a:pt x="18674" y="8195"/>
                </a:lnTo>
                <a:lnTo>
                  <a:pt x="18836" y="8526"/>
                </a:lnTo>
                <a:lnTo>
                  <a:pt x="18975" y="8905"/>
                </a:lnTo>
                <a:lnTo>
                  <a:pt x="19092" y="9237"/>
                </a:lnTo>
                <a:lnTo>
                  <a:pt x="19231" y="9568"/>
                </a:lnTo>
                <a:lnTo>
                  <a:pt x="19347" y="9900"/>
                </a:lnTo>
                <a:lnTo>
                  <a:pt x="19463" y="10279"/>
                </a:lnTo>
                <a:lnTo>
                  <a:pt x="19556" y="10563"/>
                </a:lnTo>
                <a:lnTo>
                  <a:pt x="19649" y="10847"/>
                </a:lnTo>
                <a:lnTo>
                  <a:pt x="19742" y="11132"/>
                </a:lnTo>
                <a:lnTo>
                  <a:pt x="19835" y="11368"/>
                </a:lnTo>
                <a:lnTo>
                  <a:pt x="19905" y="11605"/>
                </a:lnTo>
                <a:lnTo>
                  <a:pt x="19974" y="11795"/>
                </a:lnTo>
                <a:lnTo>
                  <a:pt x="20044" y="11984"/>
                </a:lnTo>
                <a:lnTo>
                  <a:pt x="20090" y="12174"/>
                </a:lnTo>
                <a:lnTo>
                  <a:pt x="20137" y="12316"/>
                </a:lnTo>
                <a:lnTo>
                  <a:pt x="20183" y="12410"/>
                </a:lnTo>
                <a:lnTo>
                  <a:pt x="20206" y="12505"/>
                </a:lnTo>
                <a:lnTo>
                  <a:pt x="20230" y="12600"/>
                </a:lnTo>
                <a:lnTo>
                  <a:pt x="20253" y="12647"/>
                </a:lnTo>
                <a:lnTo>
                  <a:pt x="20276" y="12695"/>
                </a:lnTo>
                <a:lnTo>
                  <a:pt x="20299" y="12647"/>
                </a:lnTo>
                <a:lnTo>
                  <a:pt x="20323" y="12647"/>
                </a:lnTo>
                <a:lnTo>
                  <a:pt x="20346" y="12600"/>
                </a:lnTo>
                <a:lnTo>
                  <a:pt x="20369" y="12553"/>
                </a:lnTo>
                <a:lnTo>
                  <a:pt x="20392" y="12505"/>
                </a:lnTo>
                <a:lnTo>
                  <a:pt x="20439" y="12458"/>
                </a:lnTo>
                <a:lnTo>
                  <a:pt x="20485" y="12410"/>
                </a:lnTo>
                <a:lnTo>
                  <a:pt x="20532" y="12363"/>
                </a:lnTo>
                <a:lnTo>
                  <a:pt x="20578" y="12316"/>
                </a:lnTo>
                <a:lnTo>
                  <a:pt x="20648" y="12221"/>
                </a:lnTo>
                <a:lnTo>
                  <a:pt x="20717" y="12126"/>
                </a:lnTo>
                <a:lnTo>
                  <a:pt x="20787" y="12079"/>
                </a:lnTo>
                <a:lnTo>
                  <a:pt x="20857" y="11984"/>
                </a:lnTo>
                <a:lnTo>
                  <a:pt x="20927" y="11889"/>
                </a:lnTo>
                <a:lnTo>
                  <a:pt x="21019" y="11795"/>
                </a:lnTo>
                <a:lnTo>
                  <a:pt x="21089" y="11700"/>
                </a:lnTo>
                <a:lnTo>
                  <a:pt x="21159" y="11605"/>
                </a:lnTo>
                <a:lnTo>
                  <a:pt x="21228" y="11510"/>
                </a:lnTo>
                <a:lnTo>
                  <a:pt x="21275" y="11463"/>
                </a:lnTo>
                <a:lnTo>
                  <a:pt x="21345" y="11368"/>
                </a:lnTo>
                <a:lnTo>
                  <a:pt x="21391" y="11321"/>
                </a:lnTo>
                <a:lnTo>
                  <a:pt x="21437" y="11274"/>
                </a:lnTo>
                <a:lnTo>
                  <a:pt x="21461" y="11226"/>
                </a:lnTo>
                <a:lnTo>
                  <a:pt x="21507" y="11179"/>
                </a:lnTo>
                <a:lnTo>
                  <a:pt x="21530" y="11132"/>
                </a:lnTo>
                <a:lnTo>
                  <a:pt x="21554" y="11132"/>
                </a:lnTo>
                <a:lnTo>
                  <a:pt x="21577" y="11084"/>
                </a:lnTo>
                <a:lnTo>
                  <a:pt x="21600" y="11084"/>
                </a:lnTo>
                <a:lnTo>
                  <a:pt x="21600" y="11037"/>
                </a:lnTo>
                <a:lnTo>
                  <a:pt x="21600" y="11084"/>
                </a:lnTo>
                <a:lnTo>
                  <a:pt x="21577" y="11132"/>
                </a:lnTo>
                <a:lnTo>
                  <a:pt x="21554" y="11226"/>
                </a:lnTo>
                <a:lnTo>
                  <a:pt x="21507" y="11368"/>
                </a:lnTo>
                <a:lnTo>
                  <a:pt x="21461" y="11558"/>
                </a:lnTo>
                <a:lnTo>
                  <a:pt x="21391" y="11795"/>
                </a:lnTo>
                <a:lnTo>
                  <a:pt x="21321" y="12079"/>
                </a:lnTo>
                <a:lnTo>
                  <a:pt x="21228" y="12363"/>
                </a:lnTo>
                <a:lnTo>
                  <a:pt x="21135" y="12742"/>
                </a:lnTo>
                <a:lnTo>
                  <a:pt x="21019" y="13121"/>
                </a:lnTo>
                <a:lnTo>
                  <a:pt x="20903" y="13547"/>
                </a:lnTo>
                <a:lnTo>
                  <a:pt x="20764" y="14021"/>
                </a:lnTo>
                <a:lnTo>
                  <a:pt x="20624" y="14542"/>
                </a:lnTo>
                <a:lnTo>
                  <a:pt x="20462" y="15110"/>
                </a:lnTo>
                <a:lnTo>
                  <a:pt x="20299" y="15679"/>
                </a:lnTo>
                <a:cubicBezTo>
                  <a:pt x="20299" y="15679"/>
                  <a:pt x="20137" y="16342"/>
                  <a:pt x="20137" y="16342"/>
                </a:cubicBezTo>
                <a:close/>
                <a:moveTo>
                  <a:pt x="20137" y="16342"/>
                </a:moveTo>
              </a:path>
            </a:pathLst>
          </a:custGeom>
          <a:solidFill>
            <a:srgbClr val="7EB506"/>
          </a:solid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a:p>
        </p:txBody>
      </p:sp>
      <p:sp>
        <p:nvSpPr>
          <p:cNvPr id="12" name="AutoShape 7"/>
          <p:cNvSpPr>
            <a:spLocks/>
          </p:cNvSpPr>
          <p:nvPr/>
        </p:nvSpPr>
        <p:spPr bwMode="auto">
          <a:xfrm rot="19454621">
            <a:off x="4494982" y="2012142"/>
            <a:ext cx="4014177" cy="3516371"/>
          </a:xfrm>
          <a:custGeom>
            <a:avLst/>
            <a:gdLst/>
            <a:ahLst/>
            <a:cxnLst/>
            <a:rect l="0" t="0" r="r" b="b"/>
            <a:pathLst>
              <a:path w="21600" h="21600">
                <a:moveTo>
                  <a:pt x="4228" y="9404"/>
                </a:moveTo>
                <a:lnTo>
                  <a:pt x="4195" y="9431"/>
                </a:lnTo>
                <a:lnTo>
                  <a:pt x="4195" y="9458"/>
                </a:lnTo>
                <a:lnTo>
                  <a:pt x="4130" y="9513"/>
                </a:lnTo>
                <a:lnTo>
                  <a:pt x="4097" y="9594"/>
                </a:lnTo>
                <a:lnTo>
                  <a:pt x="3999" y="9702"/>
                </a:lnTo>
                <a:lnTo>
                  <a:pt x="3933" y="9838"/>
                </a:lnTo>
                <a:lnTo>
                  <a:pt x="3802" y="10001"/>
                </a:lnTo>
                <a:lnTo>
                  <a:pt x="3704" y="10163"/>
                </a:lnTo>
                <a:lnTo>
                  <a:pt x="3540" y="10380"/>
                </a:lnTo>
                <a:lnTo>
                  <a:pt x="3409" y="10597"/>
                </a:lnTo>
                <a:lnTo>
                  <a:pt x="3212" y="10841"/>
                </a:lnTo>
                <a:lnTo>
                  <a:pt x="3048" y="11112"/>
                </a:lnTo>
                <a:lnTo>
                  <a:pt x="2819" y="11410"/>
                </a:lnTo>
                <a:lnTo>
                  <a:pt x="2622" y="11735"/>
                </a:lnTo>
                <a:lnTo>
                  <a:pt x="2360" y="12087"/>
                </a:lnTo>
                <a:lnTo>
                  <a:pt x="2098" y="12467"/>
                </a:lnTo>
                <a:lnTo>
                  <a:pt x="1868" y="12819"/>
                </a:lnTo>
                <a:lnTo>
                  <a:pt x="1606" y="13171"/>
                </a:lnTo>
                <a:lnTo>
                  <a:pt x="1409" y="13497"/>
                </a:lnTo>
                <a:lnTo>
                  <a:pt x="1180" y="13795"/>
                </a:lnTo>
                <a:lnTo>
                  <a:pt x="1016" y="14066"/>
                </a:lnTo>
                <a:lnTo>
                  <a:pt x="819" y="14310"/>
                </a:lnTo>
                <a:lnTo>
                  <a:pt x="688" y="14527"/>
                </a:lnTo>
                <a:lnTo>
                  <a:pt x="525" y="14743"/>
                </a:lnTo>
                <a:lnTo>
                  <a:pt x="426" y="14906"/>
                </a:lnTo>
                <a:lnTo>
                  <a:pt x="295" y="15069"/>
                </a:lnTo>
                <a:lnTo>
                  <a:pt x="230" y="15204"/>
                </a:lnTo>
                <a:lnTo>
                  <a:pt x="131" y="15312"/>
                </a:lnTo>
                <a:lnTo>
                  <a:pt x="98" y="15394"/>
                </a:lnTo>
                <a:lnTo>
                  <a:pt x="33" y="15448"/>
                </a:lnTo>
                <a:lnTo>
                  <a:pt x="0" y="15502"/>
                </a:lnTo>
                <a:lnTo>
                  <a:pt x="33" y="15502"/>
                </a:lnTo>
                <a:lnTo>
                  <a:pt x="33" y="15556"/>
                </a:lnTo>
                <a:lnTo>
                  <a:pt x="98" y="15611"/>
                </a:lnTo>
                <a:lnTo>
                  <a:pt x="131" y="15692"/>
                </a:lnTo>
                <a:lnTo>
                  <a:pt x="230" y="15800"/>
                </a:lnTo>
                <a:lnTo>
                  <a:pt x="295" y="15936"/>
                </a:lnTo>
                <a:lnTo>
                  <a:pt x="426" y="16071"/>
                </a:lnTo>
                <a:lnTo>
                  <a:pt x="525" y="16261"/>
                </a:lnTo>
                <a:lnTo>
                  <a:pt x="688" y="16478"/>
                </a:lnTo>
                <a:lnTo>
                  <a:pt x="819" y="16695"/>
                </a:lnTo>
                <a:lnTo>
                  <a:pt x="1016" y="16938"/>
                </a:lnTo>
                <a:lnTo>
                  <a:pt x="1180" y="17210"/>
                </a:lnTo>
                <a:lnTo>
                  <a:pt x="1409" y="17508"/>
                </a:lnTo>
                <a:lnTo>
                  <a:pt x="1606" y="17833"/>
                </a:lnTo>
                <a:lnTo>
                  <a:pt x="1868" y="18185"/>
                </a:lnTo>
                <a:lnTo>
                  <a:pt x="2098" y="18538"/>
                </a:lnTo>
                <a:lnTo>
                  <a:pt x="2360" y="18917"/>
                </a:lnTo>
                <a:lnTo>
                  <a:pt x="2622" y="19269"/>
                </a:lnTo>
                <a:lnTo>
                  <a:pt x="2819" y="19595"/>
                </a:lnTo>
                <a:lnTo>
                  <a:pt x="3048" y="19893"/>
                </a:lnTo>
                <a:lnTo>
                  <a:pt x="3212" y="20164"/>
                </a:lnTo>
                <a:lnTo>
                  <a:pt x="3409" y="20407"/>
                </a:lnTo>
                <a:lnTo>
                  <a:pt x="3540" y="20624"/>
                </a:lnTo>
                <a:lnTo>
                  <a:pt x="3704" y="20841"/>
                </a:lnTo>
                <a:lnTo>
                  <a:pt x="3802" y="21004"/>
                </a:lnTo>
                <a:lnTo>
                  <a:pt x="3933" y="21166"/>
                </a:lnTo>
                <a:lnTo>
                  <a:pt x="3999" y="21302"/>
                </a:lnTo>
                <a:lnTo>
                  <a:pt x="4097" y="21410"/>
                </a:lnTo>
                <a:lnTo>
                  <a:pt x="4130" y="21492"/>
                </a:lnTo>
                <a:lnTo>
                  <a:pt x="4195" y="21546"/>
                </a:lnTo>
                <a:lnTo>
                  <a:pt x="4195" y="21573"/>
                </a:lnTo>
                <a:lnTo>
                  <a:pt x="4228" y="21600"/>
                </a:lnTo>
                <a:lnTo>
                  <a:pt x="4228" y="21573"/>
                </a:lnTo>
                <a:lnTo>
                  <a:pt x="4228" y="21546"/>
                </a:lnTo>
                <a:lnTo>
                  <a:pt x="4228" y="21492"/>
                </a:lnTo>
                <a:lnTo>
                  <a:pt x="4228" y="21465"/>
                </a:lnTo>
                <a:lnTo>
                  <a:pt x="4228" y="21410"/>
                </a:lnTo>
                <a:lnTo>
                  <a:pt x="4228" y="21356"/>
                </a:lnTo>
                <a:lnTo>
                  <a:pt x="4228" y="21302"/>
                </a:lnTo>
                <a:lnTo>
                  <a:pt x="4228" y="21221"/>
                </a:lnTo>
                <a:lnTo>
                  <a:pt x="4228" y="21139"/>
                </a:lnTo>
                <a:lnTo>
                  <a:pt x="4228" y="21058"/>
                </a:lnTo>
                <a:lnTo>
                  <a:pt x="4228" y="20950"/>
                </a:lnTo>
                <a:lnTo>
                  <a:pt x="4228" y="20868"/>
                </a:lnTo>
                <a:lnTo>
                  <a:pt x="4228" y="20760"/>
                </a:lnTo>
                <a:lnTo>
                  <a:pt x="4228" y="20624"/>
                </a:lnTo>
                <a:lnTo>
                  <a:pt x="4228" y="20516"/>
                </a:lnTo>
                <a:lnTo>
                  <a:pt x="4228" y="20407"/>
                </a:lnTo>
                <a:lnTo>
                  <a:pt x="4228" y="20299"/>
                </a:lnTo>
                <a:lnTo>
                  <a:pt x="4228" y="20218"/>
                </a:lnTo>
                <a:lnTo>
                  <a:pt x="4228" y="20137"/>
                </a:lnTo>
                <a:lnTo>
                  <a:pt x="4228" y="20055"/>
                </a:lnTo>
                <a:lnTo>
                  <a:pt x="4228" y="19974"/>
                </a:lnTo>
                <a:lnTo>
                  <a:pt x="4228" y="19920"/>
                </a:lnTo>
                <a:lnTo>
                  <a:pt x="4228" y="19865"/>
                </a:lnTo>
                <a:lnTo>
                  <a:pt x="4228" y="19811"/>
                </a:lnTo>
                <a:lnTo>
                  <a:pt x="4228" y="19757"/>
                </a:lnTo>
                <a:lnTo>
                  <a:pt x="4228" y="19730"/>
                </a:lnTo>
                <a:lnTo>
                  <a:pt x="4228" y="19703"/>
                </a:lnTo>
                <a:lnTo>
                  <a:pt x="4228" y="19676"/>
                </a:lnTo>
                <a:lnTo>
                  <a:pt x="4261" y="19676"/>
                </a:lnTo>
                <a:lnTo>
                  <a:pt x="4327" y="19676"/>
                </a:lnTo>
                <a:lnTo>
                  <a:pt x="4392" y="19676"/>
                </a:lnTo>
                <a:lnTo>
                  <a:pt x="4458" y="19676"/>
                </a:lnTo>
                <a:lnTo>
                  <a:pt x="4523" y="19676"/>
                </a:lnTo>
                <a:lnTo>
                  <a:pt x="4622" y="19649"/>
                </a:lnTo>
                <a:lnTo>
                  <a:pt x="4720" y="19649"/>
                </a:lnTo>
                <a:lnTo>
                  <a:pt x="4851" y="19649"/>
                </a:lnTo>
                <a:lnTo>
                  <a:pt x="4982" y="19649"/>
                </a:lnTo>
                <a:lnTo>
                  <a:pt x="5146" y="19649"/>
                </a:lnTo>
                <a:lnTo>
                  <a:pt x="5310" y="19649"/>
                </a:lnTo>
                <a:lnTo>
                  <a:pt x="5474" y="19622"/>
                </a:lnTo>
                <a:lnTo>
                  <a:pt x="5638" y="19622"/>
                </a:lnTo>
                <a:lnTo>
                  <a:pt x="5834" y="19622"/>
                </a:lnTo>
                <a:lnTo>
                  <a:pt x="6064" y="19622"/>
                </a:lnTo>
                <a:lnTo>
                  <a:pt x="6293" y="19595"/>
                </a:lnTo>
                <a:lnTo>
                  <a:pt x="6523" y="19567"/>
                </a:lnTo>
                <a:lnTo>
                  <a:pt x="6752" y="19540"/>
                </a:lnTo>
                <a:lnTo>
                  <a:pt x="7014" y="19513"/>
                </a:lnTo>
                <a:lnTo>
                  <a:pt x="7277" y="19459"/>
                </a:lnTo>
                <a:lnTo>
                  <a:pt x="7539" y="19405"/>
                </a:lnTo>
                <a:lnTo>
                  <a:pt x="7834" y="19351"/>
                </a:lnTo>
                <a:lnTo>
                  <a:pt x="8129" y="19296"/>
                </a:lnTo>
                <a:lnTo>
                  <a:pt x="8456" y="19215"/>
                </a:lnTo>
                <a:lnTo>
                  <a:pt x="8784" y="19134"/>
                </a:lnTo>
                <a:lnTo>
                  <a:pt x="9112" y="19052"/>
                </a:lnTo>
                <a:lnTo>
                  <a:pt x="9440" y="18971"/>
                </a:lnTo>
                <a:lnTo>
                  <a:pt x="9800" y="18863"/>
                </a:lnTo>
                <a:lnTo>
                  <a:pt x="10161" y="18781"/>
                </a:lnTo>
                <a:lnTo>
                  <a:pt x="10554" y="18673"/>
                </a:lnTo>
                <a:lnTo>
                  <a:pt x="10947" y="18538"/>
                </a:lnTo>
                <a:lnTo>
                  <a:pt x="11308" y="18402"/>
                </a:lnTo>
                <a:lnTo>
                  <a:pt x="11701" y="18267"/>
                </a:lnTo>
                <a:lnTo>
                  <a:pt x="12062" y="18131"/>
                </a:lnTo>
                <a:lnTo>
                  <a:pt x="12455" y="17968"/>
                </a:lnTo>
                <a:lnTo>
                  <a:pt x="12816" y="17806"/>
                </a:lnTo>
                <a:lnTo>
                  <a:pt x="13176" y="17616"/>
                </a:lnTo>
                <a:lnTo>
                  <a:pt x="13537" y="17426"/>
                </a:lnTo>
                <a:lnTo>
                  <a:pt x="13897" y="17237"/>
                </a:lnTo>
                <a:lnTo>
                  <a:pt x="14258" y="17020"/>
                </a:lnTo>
                <a:lnTo>
                  <a:pt x="14618" y="16803"/>
                </a:lnTo>
                <a:lnTo>
                  <a:pt x="14979" y="16586"/>
                </a:lnTo>
                <a:lnTo>
                  <a:pt x="15340" y="16342"/>
                </a:lnTo>
                <a:lnTo>
                  <a:pt x="15667" y="16098"/>
                </a:lnTo>
                <a:lnTo>
                  <a:pt x="16028" y="15827"/>
                </a:lnTo>
                <a:lnTo>
                  <a:pt x="16356" y="15583"/>
                </a:lnTo>
                <a:lnTo>
                  <a:pt x="16683" y="15285"/>
                </a:lnTo>
                <a:lnTo>
                  <a:pt x="17011" y="15014"/>
                </a:lnTo>
                <a:lnTo>
                  <a:pt x="17339" y="14716"/>
                </a:lnTo>
                <a:lnTo>
                  <a:pt x="17634" y="14445"/>
                </a:lnTo>
                <a:lnTo>
                  <a:pt x="17929" y="14147"/>
                </a:lnTo>
                <a:lnTo>
                  <a:pt x="18224" y="13822"/>
                </a:lnTo>
                <a:lnTo>
                  <a:pt x="18486" y="13524"/>
                </a:lnTo>
                <a:lnTo>
                  <a:pt x="18748" y="13199"/>
                </a:lnTo>
                <a:lnTo>
                  <a:pt x="18978" y="12900"/>
                </a:lnTo>
                <a:lnTo>
                  <a:pt x="19207" y="12575"/>
                </a:lnTo>
                <a:lnTo>
                  <a:pt x="19437" y="12223"/>
                </a:lnTo>
                <a:lnTo>
                  <a:pt x="19633" y="11898"/>
                </a:lnTo>
                <a:lnTo>
                  <a:pt x="19863" y="11545"/>
                </a:lnTo>
                <a:lnTo>
                  <a:pt x="20027" y="11220"/>
                </a:lnTo>
                <a:lnTo>
                  <a:pt x="20223" y="10841"/>
                </a:lnTo>
                <a:lnTo>
                  <a:pt x="20387" y="10488"/>
                </a:lnTo>
                <a:lnTo>
                  <a:pt x="20551" y="10136"/>
                </a:lnTo>
                <a:lnTo>
                  <a:pt x="20682" y="9784"/>
                </a:lnTo>
                <a:lnTo>
                  <a:pt x="20813" y="9431"/>
                </a:lnTo>
                <a:lnTo>
                  <a:pt x="20944" y="9079"/>
                </a:lnTo>
                <a:lnTo>
                  <a:pt x="21043" y="8754"/>
                </a:lnTo>
                <a:lnTo>
                  <a:pt x="21174" y="8402"/>
                </a:lnTo>
                <a:lnTo>
                  <a:pt x="21239" y="8076"/>
                </a:lnTo>
                <a:lnTo>
                  <a:pt x="21338" y="7751"/>
                </a:lnTo>
                <a:lnTo>
                  <a:pt x="21403" y="7399"/>
                </a:lnTo>
                <a:lnTo>
                  <a:pt x="21469" y="7101"/>
                </a:lnTo>
                <a:lnTo>
                  <a:pt x="21502" y="6775"/>
                </a:lnTo>
                <a:lnTo>
                  <a:pt x="21567" y="6450"/>
                </a:lnTo>
                <a:lnTo>
                  <a:pt x="21600" y="6152"/>
                </a:lnTo>
                <a:lnTo>
                  <a:pt x="21600" y="5854"/>
                </a:lnTo>
                <a:lnTo>
                  <a:pt x="21600" y="5556"/>
                </a:lnTo>
                <a:lnTo>
                  <a:pt x="21600" y="5258"/>
                </a:lnTo>
                <a:lnTo>
                  <a:pt x="21600" y="4960"/>
                </a:lnTo>
                <a:lnTo>
                  <a:pt x="21567" y="4661"/>
                </a:lnTo>
                <a:lnTo>
                  <a:pt x="21567" y="4391"/>
                </a:lnTo>
                <a:lnTo>
                  <a:pt x="21534" y="4119"/>
                </a:lnTo>
                <a:lnTo>
                  <a:pt x="21502" y="3875"/>
                </a:lnTo>
                <a:lnTo>
                  <a:pt x="21502" y="3605"/>
                </a:lnTo>
                <a:lnTo>
                  <a:pt x="21469" y="3361"/>
                </a:lnTo>
                <a:lnTo>
                  <a:pt x="21403" y="3117"/>
                </a:lnTo>
                <a:lnTo>
                  <a:pt x="21370" y="2900"/>
                </a:lnTo>
                <a:lnTo>
                  <a:pt x="21338" y="2656"/>
                </a:lnTo>
                <a:lnTo>
                  <a:pt x="21272" y="2439"/>
                </a:lnTo>
                <a:lnTo>
                  <a:pt x="21239" y="2222"/>
                </a:lnTo>
                <a:lnTo>
                  <a:pt x="21174" y="2033"/>
                </a:lnTo>
                <a:lnTo>
                  <a:pt x="21108" y="1816"/>
                </a:lnTo>
                <a:lnTo>
                  <a:pt x="21043" y="1626"/>
                </a:lnTo>
                <a:lnTo>
                  <a:pt x="20977" y="1464"/>
                </a:lnTo>
                <a:lnTo>
                  <a:pt x="20912" y="1274"/>
                </a:lnTo>
                <a:lnTo>
                  <a:pt x="20846" y="1111"/>
                </a:lnTo>
                <a:lnTo>
                  <a:pt x="20781" y="949"/>
                </a:lnTo>
                <a:lnTo>
                  <a:pt x="20748" y="813"/>
                </a:lnTo>
                <a:lnTo>
                  <a:pt x="20682" y="678"/>
                </a:lnTo>
                <a:lnTo>
                  <a:pt x="20649" y="569"/>
                </a:lnTo>
                <a:lnTo>
                  <a:pt x="20617" y="461"/>
                </a:lnTo>
                <a:lnTo>
                  <a:pt x="20584" y="379"/>
                </a:lnTo>
                <a:lnTo>
                  <a:pt x="20551" y="271"/>
                </a:lnTo>
                <a:lnTo>
                  <a:pt x="20518" y="217"/>
                </a:lnTo>
                <a:lnTo>
                  <a:pt x="20485" y="136"/>
                </a:lnTo>
                <a:lnTo>
                  <a:pt x="20453" y="108"/>
                </a:lnTo>
                <a:lnTo>
                  <a:pt x="20453" y="54"/>
                </a:lnTo>
                <a:lnTo>
                  <a:pt x="20453" y="27"/>
                </a:lnTo>
                <a:lnTo>
                  <a:pt x="20420" y="0"/>
                </a:lnTo>
                <a:lnTo>
                  <a:pt x="20420" y="27"/>
                </a:lnTo>
                <a:lnTo>
                  <a:pt x="20387" y="81"/>
                </a:lnTo>
                <a:lnTo>
                  <a:pt x="20354" y="136"/>
                </a:lnTo>
                <a:lnTo>
                  <a:pt x="20289" y="217"/>
                </a:lnTo>
                <a:lnTo>
                  <a:pt x="20223" y="298"/>
                </a:lnTo>
                <a:lnTo>
                  <a:pt x="20158" y="407"/>
                </a:lnTo>
                <a:lnTo>
                  <a:pt x="20059" y="515"/>
                </a:lnTo>
                <a:lnTo>
                  <a:pt x="19994" y="650"/>
                </a:lnTo>
                <a:lnTo>
                  <a:pt x="19863" y="813"/>
                </a:lnTo>
                <a:lnTo>
                  <a:pt x="19764" y="976"/>
                </a:lnTo>
                <a:lnTo>
                  <a:pt x="19633" y="1138"/>
                </a:lnTo>
                <a:lnTo>
                  <a:pt x="19502" y="1355"/>
                </a:lnTo>
                <a:lnTo>
                  <a:pt x="19338" y="1572"/>
                </a:lnTo>
                <a:lnTo>
                  <a:pt x="19175" y="1789"/>
                </a:lnTo>
                <a:lnTo>
                  <a:pt x="19011" y="2033"/>
                </a:lnTo>
                <a:lnTo>
                  <a:pt x="18847" y="2277"/>
                </a:lnTo>
                <a:lnTo>
                  <a:pt x="18683" y="2520"/>
                </a:lnTo>
                <a:lnTo>
                  <a:pt x="18519" y="2737"/>
                </a:lnTo>
                <a:lnTo>
                  <a:pt x="18388" y="2927"/>
                </a:lnTo>
                <a:lnTo>
                  <a:pt x="18257" y="3117"/>
                </a:lnTo>
                <a:lnTo>
                  <a:pt x="18126" y="3279"/>
                </a:lnTo>
                <a:lnTo>
                  <a:pt x="18027" y="3415"/>
                </a:lnTo>
                <a:lnTo>
                  <a:pt x="17929" y="3550"/>
                </a:lnTo>
                <a:lnTo>
                  <a:pt x="17863" y="3686"/>
                </a:lnTo>
                <a:lnTo>
                  <a:pt x="17765" y="3794"/>
                </a:lnTo>
                <a:lnTo>
                  <a:pt x="17732" y="3875"/>
                </a:lnTo>
                <a:lnTo>
                  <a:pt x="17667" y="3930"/>
                </a:lnTo>
                <a:lnTo>
                  <a:pt x="17634" y="4011"/>
                </a:lnTo>
                <a:lnTo>
                  <a:pt x="17601" y="4038"/>
                </a:lnTo>
                <a:lnTo>
                  <a:pt x="17568" y="4065"/>
                </a:lnTo>
                <a:lnTo>
                  <a:pt x="17536" y="4065"/>
                </a:lnTo>
                <a:lnTo>
                  <a:pt x="17470" y="4065"/>
                </a:lnTo>
                <a:lnTo>
                  <a:pt x="17405" y="4065"/>
                </a:lnTo>
                <a:lnTo>
                  <a:pt x="17306" y="4065"/>
                </a:lnTo>
                <a:lnTo>
                  <a:pt x="17175" y="4065"/>
                </a:lnTo>
                <a:lnTo>
                  <a:pt x="17011" y="4065"/>
                </a:lnTo>
                <a:lnTo>
                  <a:pt x="16847" y="4065"/>
                </a:lnTo>
                <a:lnTo>
                  <a:pt x="16651" y="4065"/>
                </a:lnTo>
                <a:lnTo>
                  <a:pt x="16421" y="4065"/>
                </a:lnTo>
                <a:lnTo>
                  <a:pt x="16192" y="4065"/>
                </a:lnTo>
                <a:lnTo>
                  <a:pt x="15929" y="4065"/>
                </a:lnTo>
                <a:lnTo>
                  <a:pt x="15635" y="4065"/>
                </a:lnTo>
                <a:lnTo>
                  <a:pt x="15340" y="4065"/>
                </a:lnTo>
                <a:lnTo>
                  <a:pt x="15012" y="4065"/>
                </a:lnTo>
                <a:lnTo>
                  <a:pt x="14651" y="4065"/>
                </a:lnTo>
                <a:lnTo>
                  <a:pt x="14291" y="4065"/>
                </a:lnTo>
                <a:lnTo>
                  <a:pt x="13963" y="4065"/>
                </a:lnTo>
                <a:lnTo>
                  <a:pt x="13668" y="4065"/>
                </a:lnTo>
                <a:lnTo>
                  <a:pt x="13373" y="4065"/>
                </a:lnTo>
                <a:lnTo>
                  <a:pt x="13111" y="4065"/>
                </a:lnTo>
                <a:lnTo>
                  <a:pt x="12881" y="4065"/>
                </a:lnTo>
                <a:lnTo>
                  <a:pt x="12652" y="4065"/>
                </a:lnTo>
                <a:lnTo>
                  <a:pt x="12455" y="4065"/>
                </a:lnTo>
                <a:lnTo>
                  <a:pt x="12291" y="4065"/>
                </a:lnTo>
                <a:lnTo>
                  <a:pt x="12160" y="4065"/>
                </a:lnTo>
                <a:lnTo>
                  <a:pt x="12029" y="4065"/>
                </a:lnTo>
                <a:lnTo>
                  <a:pt x="11931" y="4065"/>
                </a:lnTo>
                <a:lnTo>
                  <a:pt x="11832" y="4065"/>
                </a:lnTo>
                <a:lnTo>
                  <a:pt x="11767" y="4065"/>
                </a:lnTo>
                <a:lnTo>
                  <a:pt x="11734" y="4065"/>
                </a:lnTo>
                <a:lnTo>
                  <a:pt x="11734" y="4092"/>
                </a:lnTo>
                <a:lnTo>
                  <a:pt x="11734" y="4119"/>
                </a:lnTo>
                <a:lnTo>
                  <a:pt x="11734" y="4147"/>
                </a:lnTo>
                <a:lnTo>
                  <a:pt x="11734" y="4201"/>
                </a:lnTo>
                <a:lnTo>
                  <a:pt x="11767" y="4255"/>
                </a:lnTo>
                <a:lnTo>
                  <a:pt x="11767" y="4309"/>
                </a:lnTo>
                <a:lnTo>
                  <a:pt x="11767" y="4363"/>
                </a:lnTo>
                <a:lnTo>
                  <a:pt x="11767" y="4418"/>
                </a:lnTo>
                <a:lnTo>
                  <a:pt x="11767" y="4499"/>
                </a:lnTo>
                <a:lnTo>
                  <a:pt x="11800" y="4580"/>
                </a:lnTo>
                <a:lnTo>
                  <a:pt x="11800" y="4661"/>
                </a:lnTo>
                <a:lnTo>
                  <a:pt x="11800" y="4770"/>
                </a:lnTo>
                <a:lnTo>
                  <a:pt x="11832" y="4878"/>
                </a:lnTo>
                <a:lnTo>
                  <a:pt x="11832" y="4987"/>
                </a:lnTo>
                <a:lnTo>
                  <a:pt x="11832" y="5095"/>
                </a:lnTo>
                <a:lnTo>
                  <a:pt x="11832" y="5203"/>
                </a:lnTo>
                <a:lnTo>
                  <a:pt x="11832" y="5339"/>
                </a:lnTo>
                <a:lnTo>
                  <a:pt x="11832" y="5447"/>
                </a:lnTo>
                <a:lnTo>
                  <a:pt x="11832" y="5583"/>
                </a:lnTo>
                <a:lnTo>
                  <a:pt x="11832" y="5718"/>
                </a:lnTo>
                <a:lnTo>
                  <a:pt x="11800" y="5854"/>
                </a:lnTo>
                <a:lnTo>
                  <a:pt x="11767" y="5989"/>
                </a:lnTo>
                <a:lnTo>
                  <a:pt x="11734" y="6125"/>
                </a:lnTo>
                <a:lnTo>
                  <a:pt x="11701" y="6288"/>
                </a:lnTo>
                <a:lnTo>
                  <a:pt x="11669" y="6423"/>
                </a:lnTo>
                <a:lnTo>
                  <a:pt x="11636" y="6586"/>
                </a:lnTo>
                <a:lnTo>
                  <a:pt x="11603" y="6748"/>
                </a:lnTo>
                <a:lnTo>
                  <a:pt x="11538" y="6911"/>
                </a:lnTo>
                <a:lnTo>
                  <a:pt x="11472" y="7074"/>
                </a:lnTo>
                <a:lnTo>
                  <a:pt x="11406" y="7236"/>
                </a:lnTo>
                <a:lnTo>
                  <a:pt x="11341" y="7399"/>
                </a:lnTo>
                <a:lnTo>
                  <a:pt x="11275" y="7561"/>
                </a:lnTo>
                <a:lnTo>
                  <a:pt x="11210" y="7724"/>
                </a:lnTo>
                <a:lnTo>
                  <a:pt x="11144" y="7887"/>
                </a:lnTo>
                <a:lnTo>
                  <a:pt x="11046" y="8049"/>
                </a:lnTo>
                <a:lnTo>
                  <a:pt x="10947" y="8185"/>
                </a:lnTo>
                <a:lnTo>
                  <a:pt x="10882" y="8347"/>
                </a:lnTo>
                <a:lnTo>
                  <a:pt x="10784" y="8483"/>
                </a:lnTo>
                <a:lnTo>
                  <a:pt x="10653" y="8618"/>
                </a:lnTo>
                <a:lnTo>
                  <a:pt x="10554" y="8754"/>
                </a:lnTo>
                <a:lnTo>
                  <a:pt x="10456" y="8889"/>
                </a:lnTo>
                <a:lnTo>
                  <a:pt x="10325" y="9025"/>
                </a:lnTo>
                <a:lnTo>
                  <a:pt x="10226" y="9160"/>
                </a:lnTo>
                <a:lnTo>
                  <a:pt x="10095" y="9296"/>
                </a:lnTo>
                <a:lnTo>
                  <a:pt x="9964" y="9404"/>
                </a:lnTo>
                <a:lnTo>
                  <a:pt x="9833" y="9513"/>
                </a:lnTo>
                <a:lnTo>
                  <a:pt x="9702" y="9648"/>
                </a:lnTo>
                <a:lnTo>
                  <a:pt x="9571" y="9757"/>
                </a:lnTo>
                <a:lnTo>
                  <a:pt x="9440" y="9865"/>
                </a:lnTo>
                <a:lnTo>
                  <a:pt x="9276" y="9946"/>
                </a:lnTo>
                <a:lnTo>
                  <a:pt x="9145" y="10055"/>
                </a:lnTo>
                <a:lnTo>
                  <a:pt x="9014" y="10163"/>
                </a:lnTo>
                <a:lnTo>
                  <a:pt x="8850" y="10244"/>
                </a:lnTo>
                <a:lnTo>
                  <a:pt x="8719" y="10353"/>
                </a:lnTo>
                <a:lnTo>
                  <a:pt x="8555" y="10434"/>
                </a:lnTo>
                <a:lnTo>
                  <a:pt x="8391" y="10515"/>
                </a:lnTo>
                <a:lnTo>
                  <a:pt x="8260" y="10597"/>
                </a:lnTo>
                <a:lnTo>
                  <a:pt x="8096" y="10678"/>
                </a:lnTo>
                <a:lnTo>
                  <a:pt x="7932" y="10732"/>
                </a:lnTo>
                <a:lnTo>
                  <a:pt x="7768" y="10814"/>
                </a:lnTo>
                <a:lnTo>
                  <a:pt x="7604" y="10895"/>
                </a:lnTo>
                <a:lnTo>
                  <a:pt x="7440" y="10949"/>
                </a:lnTo>
                <a:lnTo>
                  <a:pt x="7277" y="11003"/>
                </a:lnTo>
                <a:lnTo>
                  <a:pt x="7113" y="11057"/>
                </a:lnTo>
                <a:lnTo>
                  <a:pt x="6949" y="11112"/>
                </a:lnTo>
                <a:lnTo>
                  <a:pt x="6818" y="11166"/>
                </a:lnTo>
                <a:lnTo>
                  <a:pt x="6654" y="11220"/>
                </a:lnTo>
                <a:lnTo>
                  <a:pt x="6490" y="11247"/>
                </a:lnTo>
                <a:lnTo>
                  <a:pt x="6359" y="11301"/>
                </a:lnTo>
                <a:lnTo>
                  <a:pt x="6228" y="11329"/>
                </a:lnTo>
                <a:lnTo>
                  <a:pt x="6064" y="11356"/>
                </a:lnTo>
                <a:lnTo>
                  <a:pt x="5933" y="11383"/>
                </a:lnTo>
                <a:lnTo>
                  <a:pt x="5801" y="11410"/>
                </a:lnTo>
                <a:lnTo>
                  <a:pt x="5670" y="11437"/>
                </a:lnTo>
                <a:lnTo>
                  <a:pt x="5539" y="11464"/>
                </a:lnTo>
                <a:lnTo>
                  <a:pt x="5408" y="11464"/>
                </a:lnTo>
                <a:lnTo>
                  <a:pt x="5277" y="11491"/>
                </a:lnTo>
                <a:lnTo>
                  <a:pt x="5179" y="11491"/>
                </a:lnTo>
                <a:lnTo>
                  <a:pt x="5048" y="11491"/>
                </a:lnTo>
                <a:lnTo>
                  <a:pt x="4949" y="11518"/>
                </a:lnTo>
                <a:lnTo>
                  <a:pt x="4851" y="11518"/>
                </a:lnTo>
                <a:lnTo>
                  <a:pt x="4753" y="11518"/>
                </a:lnTo>
                <a:lnTo>
                  <a:pt x="4654" y="11518"/>
                </a:lnTo>
                <a:lnTo>
                  <a:pt x="4589" y="11518"/>
                </a:lnTo>
                <a:lnTo>
                  <a:pt x="4523" y="11545"/>
                </a:lnTo>
                <a:lnTo>
                  <a:pt x="4458" y="11545"/>
                </a:lnTo>
                <a:lnTo>
                  <a:pt x="4392" y="11545"/>
                </a:lnTo>
                <a:lnTo>
                  <a:pt x="4359" y="11545"/>
                </a:lnTo>
                <a:lnTo>
                  <a:pt x="4327" y="11545"/>
                </a:lnTo>
                <a:lnTo>
                  <a:pt x="4294" y="11545"/>
                </a:lnTo>
                <a:lnTo>
                  <a:pt x="4261" y="11545"/>
                </a:lnTo>
                <a:lnTo>
                  <a:pt x="4228" y="11545"/>
                </a:lnTo>
                <a:lnTo>
                  <a:pt x="4228" y="11518"/>
                </a:lnTo>
                <a:lnTo>
                  <a:pt x="4228" y="11491"/>
                </a:lnTo>
                <a:lnTo>
                  <a:pt x="4228" y="11437"/>
                </a:lnTo>
                <a:lnTo>
                  <a:pt x="4228" y="11410"/>
                </a:lnTo>
                <a:lnTo>
                  <a:pt x="4228" y="11356"/>
                </a:lnTo>
                <a:lnTo>
                  <a:pt x="4228" y="11274"/>
                </a:lnTo>
                <a:lnTo>
                  <a:pt x="4228" y="11220"/>
                </a:lnTo>
                <a:lnTo>
                  <a:pt x="4228" y="11139"/>
                </a:lnTo>
                <a:lnTo>
                  <a:pt x="4228" y="11057"/>
                </a:lnTo>
                <a:lnTo>
                  <a:pt x="4228" y="10949"/>
                </a:lnTo>
                <a:lnTo>
                  <a:pt x="4228" y="10841"/>
                </a:lnTo>
                <a:lnTo>
                  <a:pt x="4228" y="10732"/>
                </a:lnTo>
                <a:lnTo>
                  <a:pt x="4228" y="10624"/>
                </a:lnTo>
                <a:lnTo>
                  <a:pt x="4228" y="10488"/>
                </a:lnTo>
                <a:lnTo>
                  <a:pt x="4228" y="10353"/>
                </a:lnTo>
                <a:lnTo>
                  <a:pt x="4228" y="10217"/>
                </a:lnTo>
                <a:lnTo>
                  <a:pt x="4228" y="10109"/>
                </a:lnTo>
                <a:lnTo>
                  <a:pt x="4228" y="10001"/>
                </a:lnTo>
                <a:lnTo>
                  <a:pt x="4228" y="9919"/>
                </a:lnTo>
                <a:lnTo>
                  <a:pt x="4228" y="9838"/>
                </a:lnTo>
                <a:lnTo>
                  <a:pt x="4228" y="9757"/>
                </a:lnTo>
                <a:lnTo>
                  <a:pt x="4228" y="9675"/>
                </a:lnTo>
                <a:lnTo>
                  <a:pt x="4228" y="9621"/>
                </a:lnTo>
                <a:lnTo>
                  <a:pt x="4228" y="9567"/>
                </a:lnTo>
                <a:lnTo>
                  <a:pt x="4228" y="9513"/>
                </a:lnTo>
                <a:lnTo>
                  <a:pt x="4228" y="9486"/>
                </a:lnTo>
                <a:lnTo>
                  <a:pt x="4228" y="9458"/>
                </a:lnTo>
                <a:lnTo>
                  <a:pt x="4228" y="9431"/>
                </a:lnTo>
                <a:cubicBezTo>
                  <a:pt x="4228" y="9431"/>
                  <a:pt x="4228" y="9404"/>
                  <a:pt x="4228" y="9404"/>
                </a:cubicBezTo>
                <a:close/>
                <a:moveTo>
                  <a:pt x="4228" y="9404"/>
                </a:moveTo>
              </a:path>
            </a:pathLst>
          </a:custGeom>
          <a:solidFill>
            <a:srgbClr val="C10006"/>
          </a:solid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2200"/>
          </a:p>
        </p:txBody>
      </p:sp>
      <p:sp>
        <p:nvSpPr>
          <p:cNvPr id="13" name="AutoShape 8"/>
          <p:cNvSpPr>
            <a:spLocks/>
          </p:cNvSpPr>
          <p:nvPr/>
        </p:nvSpPr>
        <p:spPr bwMode="auto">
          <a:xfrm rot="19454621">
            <a:off x="2406348" y="3435452"/>
            <a:ext cx="2715371" cy="3644788"/>
          </a:xfrm>
          <a:custGeom>
            <a:avLst/>
            <a:gdLst/>
            <a:ahLst/>
            <a:cxnLst/>
            <a:rect l="0" t="0" r="r" b="b"/>
            <a:pathLst>
              <a:path w="21600" h="21600">
                <a:moveTo>
                  <a:pt x="16164" y="2929"/>
                </a:moveTo>
                <a:lnTo>
                  <a:pt x="15775" y="2563"/>
                </a:lnTo>
                <a:lnTo>
                  <a:pt x="15436" y="2249"/>
                </a:lnTo>
                <a:lnTo>
                  <a:pt x="15144" y="1935"/>
                </a:lnTo>
                <a:lnTo>
                  <a:pt x="14805" y="1647"/>
                </a:lnTo>
                <a:lnTo>
                  <a:pt x="14562" y="1386"/>
                </a:lnTo>
                <a:lnTo>
                  <a:pt x="14271" y="1151"/>
                </a:lnTo>
                <a:lnTo>
                  <a:pt x="14076" y="915"/>
                </a:lnTo>
                <a:lnTo>
                  <a:pt x="13882" y="732"/>
                </a:lnTo>
                <a:lnTo>
                  <a:pt x="13688" y="549"/>
                </a:lnTo>
                <a:lnTo>
                  <a:pt x="13543" y="418"/>
                </a:lnTo>
                <a:lnTo>
                  <a:pt x="13397" y="288"/>
                </a:lnTo>
                <a:lnTo>
                  <a:pt x="13300" y="183"/>
                </a:lnTo>
                <a:lnTo>
                  <a:pt x="13203" y="105"/>
                </a:lnTo>
                <a:lnTo>
                  <a:pt x="13154" y="52"/>
                </a:lnTo>
                <a:lnTo>
                  <a:pt x="13106" y="0"/>
                </a:lnTo>
                <a:lnTo>
                  <a:pt x="13057" y="0"/>
                </a:lnTo>
                <a:lnTo>
                  <a:pt x="13009" y="0"/>
                </a:lnTo>
                <a:lnTo>
                  <a:pt x="12863" y="0"/>
                </a:lnTo>
                <a:lnTo>
                  <a:pt x="12717" y="0"/>
                </a:lnTo>
                <a:lnTo>
                  <a:pt x="12475" y="0"/>
                </a:lnTo>
                <a:lnTo>
                  <a:pt x="12183" y="0"/>
                </a:lnTo>
                <a:lnTo>
                  <a:pt x="11892" y="0"/>
                </a:lnTo>
                <a:lnTo>
                  <a:pt x="11504" y="0"/>
                </a:lnTo>
                <a:lnTo>
                  <a:pt x="11115" y="0"/>
                </a:lnTo>
                <a:lnTo>
                  <a:pt x="10630" y="0"/>
                </a:lnTo>
                <a:lnTo>
                  <a:pt x="10145" y="0"/>
                </a:lnTo>
                <a:lnTo>
                  <a:pt x="9562" y="0"/>
                </a:lnTo>
                <a:lnTo>
                  <a:pt x="8931" y="0"/>
                </a:lnTo>
                <a:lnTo>
                  <a:pt x="8300" y="0"/>
                </a:lnTo>
                <a:lnTo>
                  <a:pt x="7572" y="0"/>
                </a:lnTo>
                <a:lnTo>
                  <a:pt x="6796" y="0"/>
                </a:lnTo>
                <a:lnTo>
                  <a:pt x="6067" y="0"/>
                </a:lnTo>
                <a:lnTo>
                  <a:pt x="5339" y="0"/>
                </a:lnTo>
                <a:lnTo>
                  <a:pt x="4708" y="0"/>
                </a:lnTo>
                <a:lnTo>
                  <a:pt x="4077" y="0"/>
                </a:lnTo>
                <a:lnTo>
                  <a:pt x="3495" y="0"/>
                </a:lnTo>
                <a:lnTo>
                  <a:pt x="3010" y="0"/>
                </a:lnTo>
                <a:lnTo>
                  <a:pt x="2524" y="0"/>
                </a:lnTo>
                <a:lnTo>
                  <a:pt x="2136" y="0"/>
                </a:lnTo>
                <a:lnTo>
                  <a:pt x="1747" y="0"/>
                </a:lnTo>
                <a:lnTo>
                  <a:pt x="1408" y="0"/>
                </a:lnTo>
                <a:lnTo>
                  <a:pt x="1165" y="0"/>
                </a:lnTo>
                <a:lnTo>
                  <a:pt x="922" y="0"/>
                </a:lnTo>
                <a:lnTo>
                  <a:pt x="777" y="0"/>
                </a:lnTo>
                <a:lnTo>
                  <a:pt x="631" y="0"/>
                </a:lnTo>
                <a:lnTo>
                  <a:pt x="583" y="0"/>
                </a:lnTo>
                <a:lnTo>
                  <a:pt x="534" y="0"/>
                </a:lnTo>
                <a:lnTo>
                  <a:pt x="583" y="0"/>
                </a:lnTo>
                <a:lnTo>
                  <a:pt x="583" y="26"/>
                </a:lnTo>
                <a:lnTo>
                  <a:pt x="631" y="26"/>
                </a:lnTo>
                <a:lnTo>
                  <a:pt x="679" y="52"/>
                </a:lnTo>
                <a:lnTo>
                  <a:pt x="728" y="52"/>
                </a:lnTo>
                <a:lnTo>
                  <a:pt x="825" y="78"/>
                </a:lnTo>
                <a:lnTo>
                  <a:pt x="922" y="105"/>
                </a:lnTo>
                <a:lnTo>
                  <a:pt x="1019" y="157"/>
                </a:lnTo>
                <a:lnTo>
                  <a:pt x="1116" y="183"/>
                </a:lnTo>
                <a:lnTo>
                  <a:pt x="1213" y="209"/>
                </a:lnTo>
                <a:lnTo>
                  <a:pt x="1359" y="261"/>
                </a:lnTo>
                <a:lnTo>
                  <a:pt x="1505" y="288"/>
                </a:lnTo>
                <a:lnTo>
                  <a:pt x="1650" y="340"/>
                </a:lnTo>
                <a:lnTo>
                  <a:pt x="1796" y="392"/>
                </a:lnTo>
                <a:lnTo>
                  <a:pt x="1990" y="445"/>
                </a:lnTo>
                <a:lnTo>
                  <a:pt x="2184" y="497"/>
                </a:lnTo>
                <a:lnTo>
                  <a:pt x="2330" y="549"/>
                </a:lnTo>
                <a:lnTo>
                  <a:pt x="2475" y="601"/>
                </a:lnTo>
                <a:lnTo>
                  <a:pt x="2621" y="654"/>
                </a:lnTo>
                <a:lnTo>
                  <a:pt x="2767" y="706"/>
                </a:lnTo>
                <a:lnTo>
                  <a:pt x="2864" y="732"/>
                </a:lnTo>
                <a:lnTo>
                  <a:pt x="2961" y="758"/>
                </a:lnTo>
                <a:lnTo>
                  <a:pt x="3058" y="784"/>
                </a:lnTo>
                <a:lnTo>
                  <a:pt x="3155" y="811"/>
                </a:lnTo>
                <a:lnTo>
                  <a:pt x="3252" y="837"/>
                </a:lnTo>
                <a:lnTo>
                  <a:pt x="3301" y="863"/>
                </a:lnTo>
                <a:lnTo>
                  <a:pt x="3349" y="889"/>
                </a:lnTo>
                <a:lnTo>
                  <a:pt x="3398" y="889"/>
                </a:lnTo>
                <a:lnTo>
                  <a:pt x="3446" y="915"/>
                </a:lnTo>
                <a:lnTo>
                  <a:pt x="3398" y="941"/>
                </a:lnTo>
                <a:lnTo>
                  <a:pt x="3398" y="968"/>
                </a:lnTo>
                <a:lnTo>
                  <a:pt x="3349" y="1020"/>
                </a:lnTo>
                <a:lnTo>
                  <a:pt x="3301" y="1072"/>
                </a:lnTo>
                <a:lnTo>
                  <a:pt x="3204" y="1151"/>
                </a:lnTo>
                <a:lnTo>
                  <a:pt x="3155" y="1229"/>
                </a:lnTo>
                <a:lnTo>
                  <a:pt x="3058" y="1334"/>
                </a:lnTo>
                <a:lnTo>
                  <a:pt x="2961" y="1438"/>
                </a:lnTo>
                <a:lnTo>
                  <a:pt x="2864" y="1569"/>
                </a:lnTo>
                <a:lnTo>
                  <a:pt x="2718" y="1700"/>
                </a:lnTo>
                <a:lnTo>
                  <a:pt x="2621" y="1831"/>
                </a:lnTo>
                <a:lnTo>
                  <a:pt x="2475" y="2014"/>
                </a:lnTo>
                <a:lnTo>
                  <a:pt x="2330" y="2170"/>
                </a:lnTo>
                <a:lnTo>
                  <a:pt x="2136" y="2380"/>
                </a:lnTo>
                <a:lnTo>
                  <a:pt x="1990" y="2563"/>
                </a:lnTo>
                <a:lnTo>
                  <a:pt x="1796" y="2772"/>
                </a:lnTo>
                <a:lnTo>
                  <a:pt x="1602" y="3007"/>
                </a:lnTo>
                <a:lnTo>
                  <a:pt x="1456" y="3243"/>
                </a:lnTo>
                <a:lnTo>
                  <a:pt x="1311" y="3478"/>
                </a:lnTo>
                <a:lnTo>
                  <a:pt x="1165" y="3740"/>
                </a:lnTo>
                <a:lnTo>
                  <a:pt x="1019" y="4001"/>
                </a:lnTo>
                <a:lnTo>
                  <a:pt x="874" y="4289"/>
                </a:lnTo>
                <a:lnTo>
                  <a:pt x="777" y="4576"/>
                </a:lnTo>
                <a:lnTo>
                  <a:pt x="631" y="4890"/>
                </a:lnTo>
                <a:lnTo>
                  <a:pt x="534" y="5204"/>
                </a:lnTo>
                <a:lnTo>
                  <a:pt x="437" y="5518"/>
                </a:lnTo>
                <a:lnTo>
                  <a:pt x="340" y="5858"/>
                </a:lnTo>
                <a:lnTo>
                  <a:pt x="243" y="6198"/>
                </a:lnTo>
                <a:lnTo>
                  <a:pt x="194" y="6564"/>
                </a:lnTo>
                <a:lnTo>
                  <a:pt x="146" y="6930"/>
                </a:lnTo>
                <a:lnTo>
                  <a:pt x="49" y="7296"/>
                </a:lnTo>
                <a:lnTo>
                  <a:pt x="0" y="7688"/>
                </a:lnTo>
                <a:lnTo>
                  <a:pt x="0" y="8080"/>
                </a:lnTo>
                <a:lnTo>
                  <a:pt x="0" y="8473"/>
                </a:lnTo>
                <a:lnTo>
                  <a:pt x="49" y="8865"/>
                </a:lnTo>
                <a:lnTo>
                  <a:pt x="97" y="9257"/>
                </a:lnTo>
                <a:lnTo>
                  <a:pt x="194" y="9649"/>
                </a:lnTo>
                <a:lnTo>
                  <a:pt x="291" y="10042"/>
                </a:lnTo>
                <a:lnTo>
                  <a:pt x="437" y="10434"/>
                </a:lnTo>
                <a:lnTo>
                  <a:pt x="583" y="10852"/>
                </a:lnTo>
                <a:lnTo>
                  <a:pt x="777" y="11245"/>
                </a:lnTo>
                <a:lnTo>
                  <a:pt x="971" y="11663"/>
                </a:lnTo>
                <a:lnTo>
                  <a:pt x="1213" y="12081"/>
                </a:lnTo>
                <a:lnTo>
                  <a:pt x="1456" y="12474"/>
                </a:lnTo>
                <a:lnTo>
                  <a:pt x="1747" y="12892"/>
                </a:lnTo>
                <a:lnTo>
                  <a:pt x="2039" y="13310"/>
                </a:lnTo>
                <a:lnTo>
                  <a:pt x="2378" y="13729"/>
                </a:lnTo>
                <a:lnTo>
                  <a:pt x="2718" y="14147"/>
                </a:lnTo>
                <a:lnTo>
                  <a:pt x="3107" y="14539"/>
                </a:lnTo>
                <a:lnTo>
                  <a:pt x="3495" y="14932"/>
                </a:lnTo>
                <a:lnTo>
                  <a:pt x="3883" y="15298"/>
                </a:lnTo>
                <a:lnTo>
                  <a:pt x="4320" y="15664"/>
                </a:lnTo>
                <a:lnTo>
                  <a:pt x="4757" y="16030"/>
                </a:lnTo>
                <a:lnTo>
                  <a:pt x="5242" y="16370"/>
                </a:lnTo>
                <a:lnTo>
                  <a:pt x="5679" y="16710"/>
                </a:lnTo>
                <a:lnTo>
                  <a:pt x="6164" y="17024"/>
                </a:lnTo>
                <a:lnTo>
                  <a:pt x="6698" y="17338"/>
                </a:lnTo>
                <a:lnTo>
                  <a:pt x="7232" y="17625"/>
                </a:lnTo>
                <a:lnTo>
                  <a:pt x="7766" y="17913"/>
                </a:lnTo>
                <a:lnTo>
                  <a:pt x="8349" y="18174"/>
                </a:lnTo>
                <a:lnTo>
                  <a:pt x="8931" y="18436"/>
                </a:lnTo>
                <a:lnTo>
                  <a:pt x="9514" y="18697"/>
                </a:lnTo>
                <a:lnTo>
                  <a:pt x="10096" y="18933"/>
                </a:lnTo>
                <a:lnTo>
                  <a:pt x="10727" y="19142"/>
                </a:lnTo>
                <a:lnTo>
                  <a:pt x="11358" y="19377"/>
                </a:lnTo>
                <a:lnTo>
                  <a:pt x="11941" y="19560"/>
                </a:lnTo>
                <a:lnTo>
                  <a:pt x="12475" y="19770"/>
                </a:lnTo>
                <a:lnTo>
                  <a:pt x="13057" y="19953"/>
                </a:lnTo>
                <a:lnTo>
                  <a:pt x="13591" y="20110"/>
                </a:lnTo>
                <a:lnTo>
                  <a:pt x="14125" y="20266"/>
                </a:lnTo>
                <a:lnTo>
                  <a:pt x="14610" y="20423"/>
                </a:lnTo>
                <a:lnTo>
                  <a:pt x="15096" y="20554"/>
                </a:lnTo>
                <a:lnTo>
                  <a:pt x="15581" y="20685"/>
                </a:lnTo>
                <a:lnTo>
                  <a:pt x="16018" y="20789"/>
                </a:lnTo>
                <a:lnTo>
                  <a:pt x="16504" y="20894"/>
                </a:lnTo>
                <a:lnTo>
                  <a:pt x="16940" y="20972"/>
                </a:lnTo>
                <a:lnTo>
                  <a:pt x="17329" y="21051"/>
                </a:lnTo>
                <a:lnTo>
                  <a:pt x="17717" y="21129"/>
                </a:lnTo>
                <a:lnTo>
                  <a:pt x="18105" y="21182"/>
                </a:lnTo>
                <a:lnTo>
                  <a:pt x="18494" y="21234"/>
                </a:lnTo>
                <a:lnTo>
                  <a:pt x="18833" y="21286"/>
                </a:lnTo>
                <a:lnTo>
                  <a:pt x="19125" y="21312"/>
                </a:lnTo>
                <a:lnTo>
                  <a:pt x="19416" y="21365"/>
                </a:lnTo>
                <a:lnTo>
                  <a:pt x="19707" y="21391"/>
                </a:lnTo>
                <a:lnTo>
                  <a:pt x="19950" y="21443"/>
                </a:lnTo>
                <a:lnTo>
                  <a:pt x="20193" y="21469"/>
                </a:lnTo>
                <a:lnTo>
                  <a:pt x="20387" y="21496"/>
                </a:lnTo>
                <a:lnTo>
                  <a:pt x="20581" y="21522"/>
                </a:lnTo>
                <a:lnTo>
                  <a:pt x="20726" y="21522"/>
                </a:lnTo>
                <a:lnTo>
                  <a:pt x="20823" y="21548"/>
                </a:lnTo>
                <a:lnTo>
                  <a:pt x="20969" y="21574"/>
                </a:lnTo>
                <a:lnTo>
                  <a:pt x="21018" y="21574"/>
                </a:lnTo>
                <a:lnTo>
                  <a:pt x="21066" y="21574"/>
                </a:lnTo>
                <a:lnTo>
                  <a:pt x="21115" y="21600"/>
                </a:lnTo>
                <a:lnTo>
                  <a:pt x="21115" y="21574"/>
                </a:lnTo>
                <a:lnTo>
                  <a:pt x="21066" y="21522"/>
                </a:lnTo>
                <a:lnTo>
                  <a:pt x="21018" y="21469"/>
                </a:lnTo>
                <a:lnTo>
                  <a:pt x="20921" y="21391"/>
                </a:lnTo>
                <a:lnTo>
                  <a:pt x="20872" y="21312"/>
                </a:lnTo>
                <a:lnTo>
                  <a:pt x="20726" y="21234"/>
                </a:lnTo>
                <a:lnTo>
                  <a:pt x="20629" y="21103"/>
                </a:lnTo>
                <a:lnTo>
                  <a:pt x="20484" y="20972"/>
                </a:lnTo>
                <a:lnTo>
                  <a:pt x="20338" y="20842"/>
                </a:lnTo>
                <a:lnTo>
                  <a:pt x="20193" y="20685"/>
                </a:lnTo>
                <a:lnTo>
                  <a:pt x="19998" y="20502"/>
                </a:lnTo>
                <a:lnTo>
                  <a:pt x="19804" y="20319"/>
                </a:lnTo>
                <a:lnTo>
                  <a:pt x="19610" y="20110"/>
                </a:lnTo>
                <a:lnTo>
                  <a:pt x="19367" y="19900"/>
                </a:lnTo>
                <a:lnTo>
                  <a:pt x="19125" y="19665"/>
                </a:lnTo>
                <a:lnTo>
                  <a:pt x="18882" y="19430"/>
                </a:lnTo>
                <a:lnTo>
                  <a:pt x="18639" y="19220"/>
                </a:lnTo>
                <a:lnTo>
                  <a:pt x="18445" y="19011"/>
                </a:lnTo>
                <a:lnTo>
                  <a:pt x="18251" y="18828"/>
                </a:lnTo>
                <a:lnTo>
                  <a:pt x="18057" y="18645"/>
                </a:lnTo>
                <a:lnTo>
                  <a:pt x="17911" y="18488"/>
                </a:lnTo>
                <a:lnTo>
                  <a:pt x="17766" y="18357"/>
                </a:lnTo>
                <a:lnTo>
                  <a:pt x="17620" y="18227"/>
                </a:lnTo>
                <a:lnTo>
                  <a:pt x="17474" y="18122"/>
                </a:lnTo>
                <a:lnTo>
                  <a:pt x="17377" y="18017"/>
                </a:lnTo>
                <a:lnTo>
                  <a:pt x="17329" y="17939"/>
                </a:lnTo>
                <a:lnTo>
                  <a:pt x="17232" y="17860"/>
                </a:lnTo>
                <a:lnTo>
                  <a:pt x="17183" y="17808"/>
                </a:lnTo>
                <a:lnTo>
                  <a:pt x="17134" y="17782"/>
                </a:lnTo>
                <a:lnTo>
                  <a:pt x="17134" y="17756"/>
                </a:lnTo>
                <a:lnTo>
                  <a:pt x="17134" y="17730"/>
                </a:lnTo>
                <a:lnTo>
                  <a:pt x="17134" y="17704"/>
                </a:lnTo>
                <a:lnTo>
                  <a:pt x="17183" y="17678"/>
                </a:lnTo>
                <a:lnTo>
                  <a:pt x="17232" y="17625"/>
                </a:lnTo>
                <a:lnTo>
                  <a:pt x="17329" y="17547"/>
                </a:lnTo>
                <a:lnTo>
                  <a:pt x="17426" y="17442"/>
                </a:lnTo>
                <a:lnTo>
                  <a:pt x="17523" y="17338"/>
                </a:lnTo>
                <a:lnTo>
                  <a:pt x="17668" y="17207"/>
                </a:lnTo>
                <a:lnTo>
                  <a:pt x="17814" y="17076"/>
                </a:lnTo>
                <a:lnTo>
                  <a:pt x="18008" y="16919"/>
                </a:lnTo>
                <a:lnTo>
                  <a:pt x="18154" y="16762"/>
                </a:lnTo>
                <a:lnTo>
                  <a:pt x="18396" y="16553"/>
                </a:lnTo>
                <a:lnTo>
                  <a:pt x="18591" y="16344"/>
                </a:lnTo>
                <a:lnTo>
                  <a:pt x="18833" y="16135"/>
                </a:lnTo>
                <a:lnTo>
                  <a:pt x="19076" y="15899"/>
                </a:lnTo>
                <a:lnTo>
                  <a:pt x="19367" y="15638"/>
                </a:lnTo>
                <a:lnTo>
                  <a:pt x="19610" y="15376"/>
                </a:lnTo>
                <a:lnTo>
                  <a:pt x="19901" y="15141"/>
                </a:lnTo>
                <a:lnTo>
                  <a:pt x="20144" y="14932"/>
                </a:lnTo>
                <a:lnTo>
                  <a:pt x="20338" y="14723"/>
                </a:lnTo>
                <a:lnTo>
                  <a:pt x="20532" y="14539"/>
                </a:lnTo>
                <a:lnTo>
                  <a:pt x="20726" y="14356"/>
                </a:lnTo>
                <a:lnTo>
                  <a:pt x="20872" y="14199"/>
                </a:lnTo>
                <a:lnTo>
                  <a:pt x="21066" y="14069"/>
                </a:lnTo>
                <a:lnTo>
                  <a:pt x="21163" y="13938"/>
                </a:lnTo>
                <a:lnTo>
                  <a:pt x="21309" y="13833"/>
                </a:lnTo>
                <a:lnTo>
                  <a:pt x="21406" y="13729"/>
                </a:lnTo>
                <a:lnTo>
                  <a:pt x="21455" y="13677"/>
                </a:lnTo>
                <a:lnTo>
                  <a:pt x="21503" y="13598"/>
                </a:lnTo>
                <a:lnTo>
                  <a:pt x="21552" y="13572"/>
                </a:lnTo>
                <a:lnTo>
                  <a:pt x="21600" y="13546"/>
                </a:lnTo>
                <a:lnTo>
                  <a:pt x="21600" y="13520"/>
                </a:lnTo>
                <a:lnTo>
                  <a:pt x="21552" y="13520"/>
                </a:lnTo>
                <a:lnTo>
                  <a:pt x="21503" y="13493"/>
                </a:lnTo>
                <a:lnTo>
                  <a:pt x="21455" y="13493"/>
                </a:lnTo>
                <a:lnTo>
                  <a:pt x="21357" y="13467"/>
                </a:lnTo>
                <a:lnTo>
                  <a:pt x="21260" y="13441"/>
                </a:lnTo>
                <a:lnTo>
                  <a:pt x="21163" y="13415"/>
                </a:lnTo>
                <a:lnTo>
                  <a:pt x="21066" y="13389"/>
                </a:lnTo>
                <a:lnTo>
                  <a:pt x="20921" y="13337"/>
                </a:lnTo>
                <a:lnTo>
                  <a:pt x="20775" y="13310"/>
                </a:lnTo>
                <a:lnTo>
                  <a:pt x="20629" y="13258"/>
                </a:lnTo>
                <a:lnTo>
                  <a:pt x="20435" y="13206"/>
                </a:lnTo>
                <a:lnTo>
                  <a:pt x="20290" y="13154"/>
                </a:lnTo>
                <a:lnTo>
                  <a:pt x="20095" y="13101"/>
                </a:lnTo>
                <a:lnTo>
                  <a:pt x="19853" y="13049"/>
                </a:lnTo>
                <a:lnTo>
                  <a:pt x="19659" y="12970"/>
                </a:lnTo>
                <a:lnTo>
                  <a:pt x="19416" y="12918"/>
                </a:lnTo>
                <a:lnTo>
                  <a:pt x="19222" y="12840"/>
                </a:lnTo>
                <a:lnTo>
                  <a:pt x="18979" y="12761"/>
                </a:lnTo>
                <a:lnTo>
                  <a:pt x="18785" y="12657"/>
                </a:lnTo>
                <a:lnTo>
                  <a:pt x="18542" y="12578"/>
                </a:lnTo>
                <a:lnTo>
                  <a:pt x="18348" y="12474"/>
                </a:lnTo>
                <a:lnTo>
                  <a:pt x="18154" y="12369"/>
                </a:lnTo>
                <a:lnTo>
                  <a:pt x="17911" y="12238"/>
                </a:lnTo>
                <a:lnTo>
                  <a:pt x="17717" y="12134"/>
                </a:lnTo>
                <a:lnTo>
                  <a:pt x="17474" y="12003"/>
                </a:lnTo>
                <a:lnTo>
                  <a:pt x="17280" y="11872"/>
                </a:lnTo>
                <a:lnTo>
                  <a:pt x="17086" y="11715"/>
                </a:lnTo>
                <a:lnTo>
                  <a:pt x="16843" y="11584"/>
                </a:lnTo>
                <a:lnTo>
                  <a:pt x="16649" y="11428"/>
                </a:lnTo>
                <a:lnTo>
                  <a:pt x="16455" y="11271"/>
                </a:lnTo>
                <a:lnTo>
                  <a:pt x="16212" y="11114"/>
                </a:lnTo>
                <a:lnTo>
                  <a:pt x="16067" y="10931"/>
                </a:lnTo>
                <a:lnTo>
                  <a:pt x="15872" y="10774"/>
                </a:lnTo>
                <a:lnTo>
                  <a:pt x="15678" y="10617"/>
                </a:lnTo>
                <a:lnTo>
                  <a:pt x="15533" y="10434"/>
                </a:lnTo>
                <a:lnTo>
                  <a:pt x="15387" y="10277"/>
                </a:lnTo>
                <a:lnTo>
                  <a:pt x="15242" y="10094"/>
                </a:lnTo>
                <a:lnTo>
                  <a:pt x="15144" y="9911"/>
                </a:lnTo>
                <a:lnTo>
                  <a:pt x="14999" y="9754"/>
                </a:lnTo>
                <a:lnTo>
                  <a:pt x="14902" y="9571"/>
                </a:lnTo>
                <a:lnTo>
                  <a:pt x="14805" y="9388"/>
                </a:lnTo>
                <a:lnTo>
                  <a:pt x="14756" y="9205"/>
                </a:lnTo>
                <a:lnTo>
                  <a:pt x="14659" y="9022"/>
                </a:lnTo>
                <a:lnTo>
                  <a:pt x="14610" y="8839"/>
                </a:lnTo>
                <a:lnTo>
                  <a:pt x="14562" y="8656"/>
                </a:lnTo>
                <a:lnTo>
                  <a:pt x="14513" y="8447"/>
                </a:lnTo>
                <a:lnTo>
                  <a:pt x="14513" y="8263"/>
                </a:lnTo>
                <a:lnTo>
                  <a:pt x="14465" y="8080"/>
                </a:lnTo>
                <a:lnTo>
                  <a:pt x="14465" y="7897"/>
                </a:lnTo>
                <a:lnTo>
                  <a:pt x="14465" y="7714"/>
                </a:lnTo>
                <a:lnTo>
                  <a:pt x="14465" y="7557"/>
                </a:lnTo>
                <a:lnTo>
                  <a:pt x="14513" y="7374"/>
                </a:lnTo>
                <a:lnTo>
                  <a:pt x="14513" y="7217"/>
                </a:lnTo>
                <a:lnTo>
                  <a:pt x="14562" y="7061"/>
                </a:lnTo>
                <a:lnTo>
                  <a:pt x="14610" y="6877"/>
                </a:lnTo>
                <a:lnTo>
                  <a:pt x="14659" y="6747"/>
                </a:lnTo>
                <a:lnTo>
                  <a:pt x="14708" y="6590"/>
                </a:lnTo>
                <a:lnTo>
                  <a:pt x="14805" y="6433"/>
                </a:lnTo>
                <a:lnTo>
                  <a:pt x="14853" y="6302"/>
                </a:lnTo>
                <a:lnTo>
                  <a:pt x="14950" y="6145"/>
                </a:lnTo>
                <a:lnTo>
                  <a:pt x="15047" y="6015"/>
                </a:lnTo>
                <a:lnTo>
                  <a:pt x="15144" y="5884"/>
                </a:lnTo>
                <a:lnTo>
                  <a:pt x="15242" y="5753"/>
                </a:lnTo>
                <a:lnTo>
                  <a:pt x="15338" y="5622"/>
                </a:lnTo>
                <a:lnTo>
                  <a:pt x="15436" y="5518"/>
                </a:lnTo>
                <a:lnTo>
                  <a:pt x="15484" y="5413"/>
                </a:lnTo>
                <a:lnTo>
                  <a:pt x="15581" y="5335"/>
                </a:lnTo>
                <a:lnTo>
                  <a:pt x="15630" y="5230"/>
                </a:lnTo>
                <a:lnTo>
                  <a:pt x="15727" y="5151"/>
                </a:lnTo>
                <a:lnTo>
                  <a:pt x="15775" y="5099"/>
                </a:lnTo>
                <a:lnTo>
                  <a:pt x="15824" y="5021"/>
                </a:lnTo>
                <a:lnTo>
                  <a:pt x="15872" y="4969"/>
                </a:lnTo>
                <a:lnTo>
                  <a:pt x="15872" y="4942"/>
                </a:lnTo>
                <a:lnTo>
                  <a:pt x="15921" y="4890"/>
                </a:lnTo>
                <a:lnTo>
                  <a:pt x="15921" y="4864"/>
                </a:lnTo>
                <a:lnTo>
                  <a:pt x="15970" y="4838"/>
                </a:lnTo>
                <a:lnTo>
                  <a:pt x="16018" y="4838"/>
                </a:lnTo>
                <a:lnTo>
                  <a:pt x="16067" y="4864"/>
                </a:lnTo>
                <a:lnTo>
                  <a:pt x="16115" y="4864"/>
                </a:lnTo>
                <a:lnTo>
                  <a:pt x="16212" y="4890"/>
                </a:lnTo>
                <a:lnTo>
                  <a:pt x="16309" y="4916"/>
                </a:lnTo>
                <a:lnTo>
                  <a:pt x="16358" y="4942"/>
                </a:lnTo>
                <a:lnTo>
                  <a:pt x="16504" y="4995"/>
                </a:lnTo>
                <a:lnTo>
                  <a:pt x="16600" y="5021"/>
                </a:lnTo>
                <a:lnTo>
                  <a:pt x="16746" y="5073"/>
                </a:lnTo>
                <a:lnTo>
                  <a:pt x="16892" y="5125"/>
                </a:lnTo>
                <a:lnTo>
                  <a:pt x="17037" y="5151"/>
                </a:lnTo>
                <a:lnTo>
                  <a:pt x="17232" y="5204"/>
                </a:lnTo>
                <a:lnTo>
                  <a:pt x="17426" y="5282"/>
                </a:lnTo>
                <a:lnTo>
                  <a:pt x="17620" y="5335"/>
                </a:lnTo>
                <a:lnTo>
                  <a:pt x="17814" y="5387"/>
                </a:lnTo>
                <a:lnTo>
                  <a:pt x="18008" y="5465"/>
                </a:lnTo>
                <a:lnTo>
                  <a:pt x="18154" y="5518"/>
                </a:lnTo>
                <a:lnTo>
                  <a:pt x="18348" y="5570"/>
                </a:lnTo>
                <a:lnTo>
                  <a:pt x="18494" y="5596"/>
                </a:lnTo>
                <a:lnTo>
                  <a:pt x="18639" y="5648"/>
                </a:lnTo>
                <a:lnTo>
                  <a:pt x="18736" y="5675"/>
                </a:lnTo>
                <a:lnTo>
                  <a:pt x="18833" y="5727"/>
                </a:lnTo>
                <a:lnTo>
                  <a:pt x="18931" y="5753"/>
                </a:lnTo>
                <a:lnTo>
                  <a:pt x="19028" y="5779"/>
                </a:lnTo>
                <a:lnTo>
                  <a:pt x="19076" y="5805"/>
                </a:lnTo>
                <a:lnTo>
                  <a:pt x="19173" y="5805"/>
                </a:lnTo>
                <a:lnTo>
                  <a:pt x="19222" y="5831"/>
                </a:lnTo>
                <a:lnTo>
                  <a:pt x="19270" y="5831"/>
                </a:lnTo>
                <a:lnTo>
                  <a:pt x="19222" y="5831"/>
                </a:lnTo>
                <a:lnTo>
                  <a:pt x="19222" y="5805"/>
                </a:lnTo>
                <a:lnTo>
                  <a:pt x="19125" y="5753"/>
                </a:lnTo>
                <a:lnTo>
                  <a:pt x="19076" y="5648"/>
                </a:lnTo>
                <a:lnTo>
                  <a:pt x="18979" y="5570"/>
                </a:lnTo>
                <a:lnTo>
                  <a:pt x="18833" y="5439"/>
                </a:lnTo>
                <a:lnTo>
                  <a:pt x="18688" y="5282"/>
                </a:lnTo>
                <a:lnTo>
                  <a:pt x="18494" y="5125"/>
                </a:lnTo>
                <a:lnTo>
                  <a:pt x="18299" y="4916"/>
                </a:lnTo>
                <a:lnTo>
                  <a:pt x="18057" y="4707"/>
                </a:lnTo>
                <a:lnTo>
                  <a:pt x="17814" y="4472"/>
                </a:lnTo>
                <a:lnTo>
                  <a:pt x="17523" y="4210"/>
                </a:lnTo>
                <a:lnTo>
                  <a:pt x="17232" y="3922"/>
                </a:lnTo>
                <a:lnTo>
                  <a:pt x="16892" y="3609"/>
                </a:lnTo>
                <a:lnTo>
                  <a:pt x="16552" y="3269"/>
                </a:lnTo>
                <a:cubicBezTo>
                  <a:pt x="16552" y="3269"/>
                  <a:pt x="16164" y="2929"/>
                  <a:pt x="16164" y="2929"/>
                </a:cubicBezTo>
                <a:close/>
                <a:moveTo>
                  <a:pt x="16164" y="2929"/>
                </a:moveTo>
              </a:path>
            </a:pathLst>
          </a:custGeom>
          <a:solidFill>
            <a:srgbClr val="FF6600"/>
          </a:solid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a:p>
        </p:txBody>
      </p:sp>
      <p:sp>
        <p:nvSpPr>
          <p:cNvPr id="8" name="Rectangle 7"/>
          <p:cNvSpPr>
            <a:spLocks/>
          </p:cNvSpPr>
          <p:nvPr/>
        </p:nvSpPr>
        <p:spPr bwMode="auto">
          <a:xfrm rot="20060530">
            <a:off x="2752643" y="1881414"/>
            <a:ext cx="3637990"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Architectural Simulators</a:t>
            </a:r>
          </a:p>
          <a:p>
            <a:r>
              <a:rPr lang="en-US" sz="2200" i="1" dirty="0" smtClean="0">
                <a:solidFill>
                  <a:srgbClr val="CCFFCC"/>
                </a:solidFill>
                <a:latin typeface="+mj-lt"/>
                <a:ea typeface="ＭＳ Ｐゴシック" charset="0"/>
                <a:cs typeface="Helvetica Neue Bold Condensed" charset="0"/>
              </a:rPr>
              <a:t>(SST, Chisel, models</a:t>
            </a:r>
            <a:r>
              <a:rPr lang="is-IS" sz="2200" i="1" dirty="0" smtClean="0">
                <a:solidFill>
                  <a:srgbClr val="CCFFCC"/>
                </a:solidFill>
                <a:latin typeface="+mj-lt"/>
                <a:ea typeface="ＭＳ Ｐゴシック" charset="0"/>
                <a:cs typeface="Helvetica Neue Bold Condensed" charset="0"/>
              </a:rPr>
              <a:t>, codesign...)</a:t>
            </a:r>
            <a:endParaRPr lang="en-US" sz="2200" i="1" dirty="0">
              <a:solidFill>
                <a:srgbClr val="CCFFCC"/>
              </a:solidFill>
              <a:latin typeface="+mj-lt"/>
              <a:ea typeface="ＭＳ Ｐゴシック" charset="0"/>
              <a:cs typeface="Helvetica Neue Bold Condensed" charset="0"/>
            </a:endParaRPr>
          </a:p>
        </p:txBody>
      </p:sp>
      <p:sp>
        <p:nvSpPr>
          <p:cNvPr id="9" name="Rectangle 8"/>
          <p:cNvSpPr>
            <a:spLocks/>
          </p:cNvSpPr>
          <p:nvPr/>
        </p:nvSpPr>
        <p:spPr bwMode="auto">
          <a:xfrm rot="17670608">
            <a:off x="5334744" y="3440839"/>
            <a:ext cx="2941027"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Synthesis/Prototype</a:t>
            </a:r>
          </a:p>
          <a:p>
            <a:r>
              <a:rPr lang="en-US" sz="2200" i="1" dirty="0" smtClean="0">
                <a:solidFill>
                  <a:srgbClr val="CCFFCC"/>
                </a:solidFill>
                <a:latin typeface="+mj-lt"/>
                <a:ea typeface="ＭＳ Ｐゴシック" charset="0"/>
                <a:cs typeface="Helvetica Neue Bold Condensed" charset="0"/>
              </a:rPr>
              <a:t>(</a:t>
            </a:r>
            <a:r>
              <a:rPr lang="en-US" sz="2200" i="1" dirty="0" err="1" smtClean="0">
                <a:solidFill>
                  <a:srgbClr val="CCFFCC"/>
                </a:solidFill>
                <a:latin typeface="+mj-lt"/>
                <a:ea typeface="ＭＳ Ｐゴシック" charset="0"/>
                <a:cs typeface="Helvetica Neue Bold Condensed" charset="0"/>
              </a:rPr>
              <a:t>OpenSOC</a:t>
            </a:r>
            <a:r>
              <a:rPr lang="en-US" sz="2200" i="1" dirty="0" smtClean="0">
                <a:solidFill>
                  <a:srgbClr val="CCFFCC"/>
                </a:solidFill>
                <a:latin typeface="+mj-lt"/>
                <a:ea typeface="ＭＳ Ｐゴシック" charset="0"/>
                <a:cs typeface="Helvetica Neue Bold Condensed" charset="0"/>
              </a:rPr>
              <a:t>, </a:t>
            </a:r>
            <a:r>
              <a:rPr lang="en-US" sz="2200" i="1" dirty="0" err="1" smtClean="0">
                <a:solidFill>
                  <a:srgbClr val="CCFFCC"/>
                </a:solidFill>
                <a:latin typeface="+mj-lt"/>
                <a:ea typeface="ＭＳ Ｐゴシック" charset="0"/>
                <a:cs typeface="Helvetica Neue Bold Condensed" charset="0"/>
              </a:rPr>
              <a:t>MESAFab</a:t>
            </a:r>
            <a:r>
              <a:rPr lang="en-US" sz="2200" i="1" dirty="0" smtClean="0">
                <a:solidFill>
                  <a:srgbClr val="CCFFCC"/>
                </a:solidFill>
                <a:latin typeface="+mj-lt"/>
                <a:ea typeface="ＭＳ Ｐゴシック" charset="0"/>
                <a:cs typeface="Helvetica Neue Bold Condensed" charset="0"/>
              </a:rPr>
              <a:t>)</a:t>
            </a:r>
            <a:endParaRPr lang="en-US" sz="2200" i="1" dirty="0">
              <a:solidFill>
                <a:srgbClr val="CCFFCC"/>
              </a:solidFill>
              <a:latin typeface="+mj-lt"/>
              <a:ea typeface="ＭＳ Ｐゴシック" charset="0"/>
              <a:cs typeface="Helvetica Neue Bold Condensed" charset="0"/>
            </a:endParaRPr>
          </a:p>
        </p:txBody>
      </p:sp>
      <p:sp>
        <p:nvSpPr>
          <p:cNvPr id="10" name="Rectangle 9"/>
          <p:cNvSpPr>
            <a:spLocks/>
          </p:cNvSpPr>
          <p:nvPr/>
        </p:nvSpPr>
        <p:spPr bwMode="auto">
          <a:xfrm rot="1440916">
            <a:off x="1699925" y="4750014"/>
            <a:ext cx="365705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Benchmarking</a:t>
            </a:r>
          </a:p>
          <a:p>
            <a:r>
              <a:rPr lang="en-US" sz="2200" i="1" dirty="0" smtClean="0">
                <a:solidFill>
                  <a:srgbClr val="CCFFCC"/>
                </a:solidFill>
                <a:latin typeface="+mj-lt"/>
                <a:ea typeface="ＭＳ Ｐゴシック" charset="0"/>
                <a:cs typeface="Helvetica Neue Bold Condensed" charset="0"/>
              </a:rPr>
              <a:t>(Benchmark, analyze, applications)</a:t>
            </a:r>
            <a:endParaRPr lang="en-US" sz="2200" i="1" dirty="0">
              <a:solidFill>
                <a:srgbClr val="CCFFCC"/>
              </a:solidFill>
              <a:latin typeface="+mj-lt"/>
              <a:ea typeface="ＭＳ Ｐゴシック" charset="0"/>
              <a:cs typeface="Helvetica Neue Bold Condensed" charset="0"/>
            </a:endParaRPr>
          </a:p>
        </p:txBody>
      </p:sp>
      <p:pic>
        <p:nvPicPr>
          <p:cNvPr id="14" name="Picture 4" descr="IMG_047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7111999" y="5235483"/>
            <a:ext cx="1959959" cy="1571492"/>
          </a:xfrm>
          <a:prstGeom prst="rect">
            <a:avLst/>
          </a:prstGeom>
          <a:noFill/>
          <a:ln w="9525">
            <a:noFill/>
            <a:miter lim="800000"/>
            <a:headEnd/>
            <a:tailEnd/>
          </a:ln>
        </p:spPr>
      </p:pic>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8426" y="4165912"/>
            <a:ext cx="1379282" cy="2632023"/>
          </a:xfrm>
          <a:prstGeom prst="rect">
            <a:avLst/>
          </a:prstGeom>
          <a:noFill/>
          <a:ln w="9525">
            <a:noFill/>
            <a:miter lim="800000"/>
            <a:headEnd/>
            <a:tailEnd/>
          </a:ln>
        </p:spPr>
      </p:pic>
      <p:pic>
        <p:nvPicPr>
          <p:cNvPr id="17" name="Picture 3"/>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9893" y="659631"/>
            <a:ext cx="2665517" cy="1942086"/>
          </a:xfrm>
          <a:prstGeom prst="rect">
            <a:avLst/>
          </a:prstGeom>
          <a:noFill/>
          <a:ln w="9525">
            <a:noFill/>
            <a:miter lim="800000"/>
            <a:headEnd/>
            <a:tailEnd/>
          </a:ln>
        </p:spPr>
      </p:pic>
      <p:pic>
        <p:nvPicPr>
          <p:cNvPr id="16" name="Picture 1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2758" y="687642"/>
            <a:ext cx="2571615" cy="1446533"/>
          </a:xfrm>
          <a:prstGeom prst="rect">
            <a:avLst/>
          </a:prstGeom>
        </p:spPr>
      </p:pic>
      <p:sp>
        <p:nvSpPr>
          <p:cNvPr id="18" name="Rounded Rectangle 17"/>
          <p:cNvSpPr/>
          <p:nvPr/>
        </p:nvSpPr>
        <p:spPr>
          <a:xfrm>
            <a:off x="489997" y="2482406"/>
            <a:ext cx="8334737" cy="213543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chemeClr val="tx2"/>
                </a:solidFill>
                <a:effectLst>
                  <a:outerShdw blurRad="50800" dist="76200" dir="2700000" algn="tl" rotWithShape="0">
                    <a:prstClr val="black">
                      <a:alpha val="40000"/>
                    </a:prstClr>
                  </a:outerShdw>
                </a:effectLst>
              </a:rPr>
              <a:t>Goal</a:t>
            </a:r>
            <a:r>
              <a:rPr lang="en-US" sz="3200" dirty="0">
                <a:solidFill>
                  <a:schemeClr val="tx2"/>
                </a:solidFill>
              </a:rPr>
              <a:t>: </a:t>
            </a:r>
            <a:r>
              <a:rPr lang="en-US" sz="3200" dirty="0">
                <a:solidFill>
                  <a:schemeClr val="accent5">
                    <a:lumMod val="50000"/>
                  </a:schemeClr>
                </a:solidFill>
              </a:rPr>
              <a:t>Accelerate discovery and validation of architecture improvements using new device technologies</a:t>
            </a:r>
            <a:r>
              <a:rPr lang="en-US" sz="3200" dirty="0" smtClean="0">
                <a:solidFill>
                  <a:schemeClr val="accent5">
                    <a:lumMod val="50000"/>
                  </a:schemeClr>
                </a:solidFill>
              </a:rPr>
              <a:t>.</a:t>
            </a:r>
            <a:r>
              <a:rPr lang="en-US" sz="3200" dirty="0">
                <a:solidFill>
                  <a:schemeClr val="accent5">
                    <a:lumMod val="50000"/>
                  </a:schemeClr>
                </a:solidFill>
              </a:rPr>
              <a:t> </a:t>
            </a:r>
            <a:r>
              <a:rPr lang="en-US" sz="3200" i="1" dirty="0" smtClean="0">
                <a:solidFill>
                  <a:schemeClr val="tx2"/>
                </a:solidFill>
              </a:rPr>
              <a:t>(scale-bridging)</a:t>
            </a:r>
            <a:endParaRPr lang="en-US" sz="3200" i="1" dirty="0">
              <a:solidFill>
                <a:schemeClr val="tx2"/>
              </a:solidFill>
            </a:endParaRPr>
          </a:p>
        </p:txBody>
      </p:sp>
    </p:spTree>
    <p:extLst>
      <p:ext uri="{BB962C8B-B14F-4D97-AF65-F5344CB8AC3E}">
        <p14:creationId xmlns:p14="http://schemas.microsoft.com/office/powerpoint/2010/main" val="572971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IMG_047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770410" y="5796116"/>
            <a:ext cx="1554451" cy="1061884"/>
          </a:xfrm>
          <a:prstGeom prst="rect">
            <a:avLst/>
          </a:prstGeom>
          <a:noFill/>
          <a:ln w="9525">
            <a:noFill/>
            <a:miter lim="800000"/>
            <a:headEnd/>
            <a:tailEnd/>
          </a:ln>
        </p:spPr>
      </p:pic>
      <p:sp>
        <p:nvSpPr>
          <p:cNvPr id="4" name="Title 3"/>
          <p:cNvSpPr>
            <a:spLocks noGrp="1"/>
          </p:cNvSpPr>
          <p:nvPr>
            <p:ph type="title"/>
          </p:nvPr>
        </p:nvSpPr>
        <p:spPr>
          <a:xfrm>
            <a:off x="18296" y="0"/>
            <a:ext cx="8879494" cy="822491"/>
          </a:xfrm>
        </p:spPr>
        <p:txBody>
          <a:bodyPr vert="horz" lIns="91440" tIns="45720" rIns="91440" bIns="45720" rtlCol="0" anchor="ctr">
            <a:normAutofit fontScale="90000"/>
          </a:bodyPr>
          <a:lstStyle/>
          <a:p>
            <a:r>
              <a:rPr lang="en-US" b="1" dirty="0" smtClean="0">
                <a:ln>
                  <a:solidFill>
                    <a:sysClr val="windowText" lastClr="000000"/>
                  </a:solidFill>
                </a:ln>
              </a:rPr>
              <a:t>National </a:t>
            </a:r>
            <a:r>
              <a:rPr lang="en-US" b="1" dirty="0">
                <a:ln>
                  <a:solidFill>
                    <a:sysClr val="windowText" lastClr="000000"/>
                  </a:solidFill>
                </a:ln>
              </a:rPr>
              <a:t>Lab </a:t>
            </a:r>
            <a:r>
              <a:rPr lang="en-US" b="1" dirty="0" smtClean="0">
                <a:ln>
                  <a:solidFill>
                    <a:sysClr val="windowText" lastClr="000000"/>
                  </a:solidFill>
                </a:ln>
              </a:rPr>
              <a:t>Partnerships Opportunities</a:t>
            </a:r>
            <a:endParaRPr lang="en-US" b="1" dirty="0">
              <a:ln>
                <a:solidFill>
                  <a:sysClr val="windowText" lastClr="000000"/>
                </a:solidFill>
              </a:ln>
            </a:endParaRPr>
          </a:p>
        </p:txBody>
      </p:sp>
      <p:sp>
        <p:nvSpPr>
          <p:cNvPr id="11" name="AutoShape 6"/>
          <p:cNvSpPr>
            <a:spLocks/>
          </p:cNvSpPr>
          <p:nvPr/>
        </p:nvSpPr>
        <p:spPr bwMode="auto">
          <a:xfrm rot="19454621">
            <a:off x="1473071" y="1412957"/>
            <a:ext cx="5662795" cy="2010614"/>
          </a:xfrm>
          <a:custGeom>
            <a:avLst/>
            <a:gdLst/>
            <a:ahLst/>
            <a:cxnLst/>
            <a:rect l="0" t="0" r="r" b="b"/>
            <a:pathLst>
              <a:path w="21600" h="21600">
                <a:moveTo>
                  <a:pt x="20137" y="16342"/>
                </a:moveTo>
                <a:lnTo>
                  <a:pt x="19951" y="16958"/>
                </a:lnTo>
                <a:lnTo>
                  <a:pt x="19788" y="17574"/>
                </a:lnTo>
                <a:lnTo>
                  <a:pt x="19626" y="18142"/>
                </a:lnTo>
                <a:lnTo>
                  <a:pt x="19486" y="18663"/>
                </a:lnTo>
                <a:lnTo>
                  <a:pt x="19347" y="19137"/>
                </a:lnTo>
                <a:lnTo>
                  <a:pt x="19231" y="19563"/>
                </a:lnTo>
                <a:lnTo>
                  <a:pt x="19115" y="19942"/>
                </a:lnTo>
                <a:lnTo>
                  <a:pt x="19022" y="20274"/>
                </a:lnTo>
                <a:lnTo>
                  <a:pt x="18929" y="20605"/>
                </a:lnTo>
                <a:lnTo>
                  <a:pt x="18859" y="20842"/>
                </a:lnTo>
                <a:lnTo>
                  <a:pt x="18813" y="21079"/>
                </a:lnTo>
                <a:lnTo>
                  <a:pt x="18743" y="21268"/>
                </a:lnTo>
                <a:lnTo>
                  <a:pt x="18720" y="21410"/>
                </a:lnTo>
                <a:lnTo>
                  <a:pt x="18674" y="21505"/>
                </a:lnTo>
                <a:lnTo>
                  <a:pt x="18674" y="21600"/>
                </a:lnTo>
                <a:lnTo>
                  <a:pt x="18650" y="21600"/>
                </a:lnTo>
                <a:lnTo>
                  <a:pt x="18604" y="21600"/>
                </a:lnTo>
                <a:lnTo>
                  <a:pt x="18557" y="21600"/>
                </a:lnTo>
                <a:lnTo>
                  <a:pt x="18465" y="21600"/>
                </a:lnTo>
                <a:lnTo>
                  <a:pt x="18372" y="21600"/>
                </a:lnTo>
                <a:lnTo>
                  <a:pt x="18232" y="21600"/>
                </a:lnTo>
                <a:lnTo>
                  <a:pt x="18093" y="21600"/>
                </a:lnTo>
                <a:lnTo>
                  <a:pt x="17907" y="21600"/>
                </a:lnTo>
                <a:lnTo>
                  <a:pt x="17721" y="21600"/>
                </a:lnTo>
                <a:lnTo>
                  <a:pt x="17489" y="21600"/>
                </a:lnTo>
                <a:lnTo>
                  <a:pt x="17234" y="21600"/>
                </a:lnTo>
                <a:lnTo>
                  <a:pt x="16978" y="21600"/>
                </a:lnTo>
                <a:lnTo>
                  <a:pt x="16676" y="21600"/>
                </a:lnTo>
                <a:lnTo>
                  <a:pt x="16374" y="21600"/>
                </a:lnTo>
                <a:lnTo>
                  <a:pt x="16026" y="21600"/>
                </a:lnTo>
                <a:lnTo>
                  <a:pt x="15654" y="21600"/>
                </a:lnTo>
                <a:lnTo>
                  <a:pt x="15306" y="21600"/>
                </a:lnTo>
                <a:lnTo>
                  <a:pt x="14957" y="21600"/>
                </a:lnTo>
                <a:lnTo>
                  <a:pt x="14656" y="21600"/>
                </a:lnTo>
                <a:lnTo>
                  <a:pt x="14354" y="21600"/>
                </a:lnTo>
                <a:lnTo>
                  <a:pt x="14075" y="21600"/>
                </a:lnTo>
                <a:lnTo>
                  <a:pt x="13843" y="21600"/>
                </a:lnTo>
                <a:lnTo>
                  <a:pt x="13610" y="21600"/>
                </a:lnTo>
                <a:lnTo>
                  <a:pt x="13425" y="21600"/>
                </a:lnTo>
                <a:lnTo>
                  <a:pt x="13239" y="21600"/>
                </a:lnTo>
                <a:lnTo>
                  <a:pt x="13076" y="21600"/>
                </a:lnTo>
                <a:lnTo>
                  <a:pt x="12960" y="21600"/>
                </a:lnTo>
                <a:lnTo>
                  <a:pt x="12844" y="21600"/>
                </a:lnTo>
                <a:lnTo>
                  <a:pt x="12774" y="21600"/>
                </a:lnTo>
                <a:lnTo>
                  <a:pt x="12704" y="21600"/>
                </a:lnTo>
                <a:lnTo>
                  <a:pt x="12681" y="21600"/>
                </a:lnTo>
                <a:lnTo>
                  <a:pt x="12658" y="21600"/>
                </a:lnTo>
                <a:lnTo>
                  <a:pt x="12681" y="21600"/>
                </a:lnTo>
                <a:lnTo>
                  <a:pt x="12704" y="21553"/>
                </a:lnTo>
                <a:lnTo>
                  <a:pt x="12751" y="21505"/>
                </a:lnTo>
                <a:lnTo>
                  <a:pt x="12774" y="21458"/>
                </a:lnTo>
                <a:lnTo>
                  <a:pt x="12821" y="21410"/>
                </a:lnTo>
                <a:lnTo>
                  <a:pt x="12867" y="21363"/>
                </a:lnTo>
                <a:lnTo>
                  <a:pt x="12914" y="21316"/>
                </a:lnTo>
                <a:lnTo>
                  <a:pt x="12983" y="21221"/>
                </a:lnTo>
                <a:lnTo>
                  <a:pt x="13053" y="21174"/>
                </a:lnTo>
                <a:lnTo>
                  <a:pt x="13123" y="21079"/>
                </a:lnTo>
                <a:lnTo>
                  <a:pt x="13192" y="20984"/>
                </a:lnTo>
                <a:lnTo>
                  <a:pt x="13285" y="20889"/>
                </a:lnTo>
                <a:lnTo>
                  <a:pt x="13355" y="20795"/>
                </a:lnTo>
                <a:lnTo>
                  <a:pt x="13471" y="20653"/>
                </a:lnTo>
                <a:lnTo>
                  <a:pt x="13564" y="20558"/>
                </a:lnTo>
                <a:lnTo>
                  <a:pt x="13657" y="20463"/>
                </a:lnTo>
                <a:lnTo>
                  <a:pt x="13726" y="20368"/>
                </a:lnTo>
                <a:lnTo>
                  <a:pt x="13819" y="20274"/>
                </a:lnTo>
                <a:lnTo>
                  <a:pt x="13889" y="20179"/>
                </a:lnTo>
                <a:lnTo>
                  <a:pt x="13935" y="20084"/>
                </a:lnTo>
                <a:lnTo>
                  <a:pt x="14005" y="20037"/>
                </a:lnTo>
                <a:lnTo>
                  <a:pt x="14052" y="19989"/>
                </a:lnTo>
                <a:lnTo>
                  <a:pt x="14098" y="19895"/>
                </a:lnTo>
                <a:lnTo>
                  <a:pt x="14145" y="19847"/>
                </a:lnTo>
                <a:lnTo>
                  <a:pt x="14168" y="19847"/>
                </a:lnTo>
                <a:lnTo>
                  <a:pt x="14214" y="19800"/>
                </a:lnTo>
                <a:lnTo>
                  <a:pt x="14237" y="19753"/>
                </a:lnTo>
                <a:lnTo>
                  <a:pt x="14261" y="19753"/>
                </a:lnTo>
                <a:lnTo>
                  <a:pt x="14261" y="19705"/>
                </a:lnTo>
                <a:lnTo>
                  <a:pt x="14237" y="19705"/>
                </a:lnTo>
                <a:lnTo>
                  <a:pt x="14237" y="19658"/>
                </a:lnTo>
                <a:lnTo>
                  <a:pt x="14214" y="19658"/>
                </a:lnTo>
                <a:lnTo>
                  <a:pt x="14191" y="19563"/>
                </a:lnTo>
                <a:lnTo>
                  <a:pt x="14168" y="19516"/>
                </a:lnTo>
                <a:lnTo>
                  <a:pt x="14145" y="19421"/>
                </a:lnTo>
                <a:lnTo>
                  <a:pt x="14121" y="19326"/>
                </a:lnTo>
                <a:lnTo>
                  <a:pt x="14075" y="19232"/>
                </a:lnTo>
                <a:lnTo>
                  <a:pt x="14028" y="19137"/>
                </a:lnTo>
                <a:lnTo>
                  <a:pt x="13982" y="18995"/>
                </a:lnTo>
                <a:lnTo>
                  <a:pt x="13935" y="18853"/>
                </a:lnTo>
                <a:lnTo>
                  <a:pt x="13889" y="18710"/>
                </a:lnTo>
                <a:lnTo>
                  <a:pt x="13819" y="18521"/>
                </a:lnTo>
                <a:lnTo>
                  <a:pt x="13773" y="18379"/>
                </a:lnTo>
                <a:lnTo>
                  <a:pt x="13703" y="18189"/>
                </a:lnTo>
                <a:lnTo>
                  <a:pt x="13634" y="18000"/>
                </a:lnTo>
                <a:lnTo>
                  <a:pt x="13564" y="17810"/>
                </a:lnTo>
                <a:lnTo>
                  <a:pt x="13471" y="17621"/>
                </a:lnTo>
                <a:lnTo>
                  <a:pt x="13378" y="17432"/>
                </a:lnTo>
                <a:lnTo>
                  <a:pt x="13308" y="17242"/>
                </a:lnTo>
                <a:lnTo>
                  <a:pt x="13215" y="17053"/>
                </a:lnTo>
                <a:lnTo>
                  <a:pt x="13099" y="16863"/>
                </a:lnTo>
                <a:lnTo>
                  <a:pt x="13007" y="16721"/>
                </a:lnTo>
                <a:lnTo>
                  <a:pt x="12890" y="16531"/>
                </a:lnTo>
                <a:lnTo>
                  <a:pt x="12774" y="16342"/>
                </a:lnTo>
                <a:lnTo>
                  <a:pt x="12658" y="16200"/>
                </a:lnTo>
                <a:lnTo>
                  <a:pt x="12542" y="16010"/>
                </a:lnTo>
                <a:lnTo>
                  <a:pt x="12426" y="15868"/>
                </a:lnTo>
                <a:lnTo>
                  <a:pt x="12286" y="15726"/>
                </a:lnTo>
                <a:lnTo>
                  <a:pt x="12147" y="15537"/>
                </a:lnTo>
                <a:lnTo>
                  <a:pt x="12008" y="15395"/>
                </a:lnTo>
                <a:lnTo>
                  <a:pt x="11868" y="15253"/>
                </a:lnTo>
                <a:lnTo>
                  <a:pt x="11729" y="15110"/>
                </a:lnTo>
                <a:lnTo>
                  <a:pt x="11590" y="14968"/>
                </a:lnTo>
                <a:lnTo>
                  <a:pt x="11427" y="14874"/>
                </a:lnTo>
                <a:lnTo>
                  <a:pt x="11288" y="14731"/>
                </a:lnTo>
                <a:lnTo>
                  <a:pt x="11125" y="14637"/>
                </a:lnTo>
                <a:lnTo>
                  <a:pt x="10963" y="14589"/>
                </a:lnTo>
                <a:lnTo>
                  <a:pt x="10823" y="14495"/>
                </a:lnTo>
                <a:lnTo>
                  <a:pt x="10661" y="14400"/>
                </a:lnTo>
                <a:lnTo>
                  <a:pt x="10498" y="14353"/>
                </a:lnTo>
                <a:lnTo>
                  <a:pt x="10336" y="14305"/>
                </a:lnTo>
                <a:lnTo>
                  <a:pt x="10173" y="14305"/>
                </a:lnTo>
                <a:lnTo>
                  <a:pt x="9987" y="14258"/>
                </a:lnTo>
                <a:lnTo>
                  <a:pt x="9825" y="14258"/>
                </a:lnTo>
                <a:lnTo>
                  <a:pt x="9662" y="14210"/>
                </a:lnTo>
                <a:lnTo>
                  <a:pt x="9476" y="14258"/>
                </a:lnTo>
                <a:lnTo>
                  <a:pt x="9314" y="14258"/>
                </a:lnTo>
                <a:lnTo>
                  <a:pt x="9128" y="14258"/>
                </a:lnTo>
                <a:lnTo>
                  <a:pt x="8965" y="14305"/>
                </a:lnTo>
                <a:lnTo>
                  <a:pt x="8803" y="14353"/>
                </a:lnTo>
                <a:lnTo>
                  <a:pt x="8640" y="14400"/>
                </a:lnTo>
                <a:lnTo>
                  <a:pt x="8501" y="14447"/>
                </a:lnTo>
                <a:lnTo>
                  <a:pt x="8338" y="14495"/>
                </a:lnTo>
                <a:lnTo>
                  <a:pt x="8199" y="14542"/>
                </a:lnTo>
                <a:lnTo>
                  <a:pt x="8059" y="14637"/>
                </a:lnTo>
                <a:lnTo>
                  <a:pt x="7920" y="14731"/>
                </a:lnTo>
                <a:lnTo>
                  <a:pt x="7781" y="14826"/>
                </a:lnTo>
                <a:lnTo>
                  <a:pt x="7665" y="14921"/>
                </a:lnTo>
                <a:lnTo>
                  <a:pt x="7525" y="15016"/>
                </a:lnTo>
                <a:lnTo>
                  <a:pt x="7409" y="15158"/>
                </a:lnTo>
                <a:lnTo>
                  <a:pt x="7293" y="15253"/>
                </a:lnTo>
                <a:lnTo>
                  <a:pt x="7177" y="15395"/>
                </a:lnTo>
                <a:lnTo>
                  <a:pt x="7061" y="15537"/>
                </a:lnTo>
                <a:lnTo>
                  <a:pt x="6968" y="15631"/>
                </a:lnTo>
                <a:lnTo>
                  <a:pt x="6875" y="15774"/>
                </a:lnTo>
                <a:lnTo>
                  <a:pt x="6782" y="15868"/>
                </a:lnTo>
                <a:lnTo>
                  <a:pt x="6712" y="15963"/>
                </a:lnTo>
                <a:lnTo>
                  <a:pt x="6643" y="16058"/>
                </a:lnTo>
                <a:lnTo>
                  <a:pt x="6573" y="16153"/>
                </a:lnTo>
                <a:lnTo>
                  <a:pt x="6503" y="16200"/>
                </a:lnTo>
                <a:lnTo>
                  <a:pt x="6457" y="16295"/>
                </a:lnTo>
                <a:lnTo>
                  <a:pt x="6410" y="16342"/>
                </a:lnTo>
                <a:lnTo>
                  <a:pt x="6387" y="16389"/>
                </a:lnTo>
                <a:lnTo>
                  <a:pt x="6341" y="16389"/>
                </a:lnTo>
                <a:lnTo>
                  <a:pt x="6317" y="16437"/>
                </a:lnTo>
                <a:lnTo>
                  <a:pt x="6294" y="16484"/>
                </a:lnTo>
                <a:lnTo>
                  <a:pt x="6271" y="16437"/>
                </a:lnTo>
                <a:lnTo>
                  <a:pt x="6248" y="16342"/>
                </a:lnTo>
                <a:lnTo>
                  <a:pt x="6225" y="16247"/>
                </a:lnTo>
                <a:lnTo>
                  <a:pt x="6201" y="16153"/>
                </a:lnTo>
                <a:lnTo>
                  <a:pt x="6155" y="15963"/>
                </a:lnTo>
                <a:lnTo>
                  <a:pt x="6085" y="15821"/>
                </a:lnTo>
                <a:lnTo>
                  <a:pt x="6039" y="15584"/>
                </a:lnTo>
                <a:lnTo>
                  <a:pt x="5969" y="15347"/>
                </a:lnTo>
                <a:lnTo>
                  <a:pt x="5899" y="15110"/>
                </a:lnTo>
                <a:lnTo>
                  <a:pt x="5806" y="14779"/>
                </a:lnTo>
                <a:lnTo>
                  <a:pt x="5714" y="14495"/>
                </a:lnTo>
                <a:lnTo>
                  <a:pt x="5621" y="14116"/>
                </a:lnTo>
                <a:lnTo>
                  <a:pt x="5505" y="13784"/>
                </a:lnTo>
                <a:lnTo>
                  <a:pt x="5412" y="13358"/>
                </a:lnTo>
                <a:lnTo>
                  <a:pt x="5272" y="12931"/>
                </a:lnTo>
                <a:lnTo>
                  <a:pt x="5156" y="12505"/>
                </a:lnTo>
                <a:lnTo>
                  <a:pt x="5040" y="12079"/>
                </a:lnTo>
                <a:lnTo>
                  <a:pt x="4924" y="11747"/>
                </a:lnTo>
                <a:lnTo>
                  <a:pt x="4831" y="11368"/>
                </a:lnTo>
                <a:lnTo>
                  <a:pt x="4738" y="11037"/>
                </a:lnTo>
                <a:lnTo>
                  <a:pt x="4668" y="10753"/>
                </a:lnTo>
                <a:lnTo>
                  <a:pt x="4599" y="10516"/>
                </a:lnTo>
                <a:lnTo>
                  <a:pt x="4529" y="10279"/>
                </a:lnTo>
                <a:lnTo>
                  <a:pt x="4459" y="10042"/>
                </a:lnTo>
                <a:lnTo>
                  <a:pt x="4413" y="9900"/>
                </a:lnTo>
                <a:lnTo>
                  <a:pt x="4366" y="9710"/>
                </a:lnTo>
                <a:lnTo>
                  <a:pt x="4320" y="9616"/>
                </a:lnTo>
                <a:lnTo>
                  <a:pt x="4297" y="9521"/>
                </a:lnTo>
                <a:lnTo>
                  <a:pt x="4274" y="9426"/>
                </a:lnTo>
                <a:lnTo>
                  <a:pt x="4274" y="9379"/>
                </a:lnTo>
                <a:lnTo>
                  <a:pt x="4250" y="9379"/>
                </a:lnTo>
                <a:lnTo>
                  <a:pt x="4227" y="9379"/>
                </a:lnTo>
                <a:lnTo>
                  <a:pt x="4204" y="9379"/>
                </a:lnTo>
                <a:lnTo>
                  <a:pt x="4134" y="9379"/>
                </a:lnTo>
                <a:lnTo>
                  <a:pt x="4065" y="9379"/>
                </a:lnTo>
                <a:lnTo>
                  <a:pt x="3972" y="9379"/>
                </a:lnTo>
                <a:lnTo>
                  <a:pt x="3855" y="9379"/>
                </a:lnTo>
                <a:lnTo>
                  <a:pt x="3739" y="9379"/>
                </a:lnTo>
                <a:lnTo>
                  <a:pt x="3600" y="9379"/>
                </a:lnTo>
                <a:lnTo>
                  <a:pt x="3437" y="9379"/>
                </a:lnTo>
                <a:lnTo>
                  <a:pt x="3252" y="9379"/>
                </a:lnTo>
                <a:lnTo>
                  <a:pt x="3066" y="9379"/>
                </a:lnTo>
                <a:lnTo>
                  <a:pt x="2857" y="9379"/>
                </a:lnTo>
                <a:lnTo>
                  <a:pt x="2648" y="9379"/>
                </a:lnTo>
                <a:lnTo>
                  <a:pt x="2392" y="9379"/>
                </a:lnTo>
                <a:lnTo>
                  <a:pt x="2137" y="9379"/>
                </a:lnTo>
                <a:lnTo>
                  <a:pt x="1881" y="9379"/>
                </a:lnTo>
                <a:lnTo>
                  <a:pt x="1649" y="9379"/>
                </a:lnTo>
                <a:lnTo>
                  <a:pt x="1417" y="9379"/>
                </a:lnTo>
                <a:lnTo>
                  <a:pt x="1208" y="9379"/>
                </a:lnTo>
                <a:lnTo>
                  <a:pt x="1022" y="9379"/>
                </a:lnTo>
                <a:lnTo>
                  <a:pt x="836" y="9379"/>
                </a:lnTo>
                <a:lnTo>
                  <a:pt x="673" y="9379"/>
                </a:lnTo>
                <a:lnTo>
                  <a:pt x="534" y="9379"/>
                </a:lnTo>
                <a:lnTo>
                  <a:pt x="418" y="9379"/>
                </a:lnTo>
                <a:lnTo>
                  <a:pt x="302" y="9379"/>
                </a:lnTo>
                <a:lnTo>
                  <a:pt x="209" y="9379"/>
                </a:lnTo>
                <a:lnTo>
                  <a:pt x="139" y="9379"/>
                </a:lnTo>
                <a:lnTo>
                  <a:pt x="93" y="9379"/>
                </a:lnTo>
                <a:lnTo>
                  <a:pt x="46" y="9379"/>
                </a:lnTo>
                <a:lnTo>
                  <a:pt x="23" y="9379"/>
                </a:lnTo>
                <a:lnTo>
                  <a:pt x="0" y="9379"/>
                </a:lnTo>
                <a:lnTo>
                  <a:pt x="23" y="9332"/>
                </a:lnTo>
                <a:lnTo>
                  <a:pt x="46" y="9284"/>
                </a:lnTo>
                <a:lnTo>
                  <a:pt x="93" y="9189"/>
                </a:lnTo>
                <a:lnTo>
                  <a:pt x="116" y="9142"/>
                </a:lnTo>
                <a:lnTo>
                  <a:pt x="163" y="9047"/>
                </a:lnTo>
                <a:lnTo>
                  <a:pt x="209" y="8953"/>
                </a:lnTo>
                <a:lnTo>
                  <a:pt x="255" y="8810"/>
                </a:lnTo>
                <a:lnTo>
                  <a:pt x="302" y="8668"/>
                </a:lnTo>
                <a:lnTo>
                  <a:pt x="372" y="8526"/>
                </a:lnTo>
                <a:lnTo>
                  <a:pt x="441" y="8384"/>
                </a:lnTo>
                <a:lnTo>
                  <a:pt x="511" y="8195"/>
                </a:lnTo>
                <a:lnTo>
                  <a:pt x="581" y="8005"/>
                </a:lnTo>
                <a:lnTo>
                  <a:pt x="673" y="7816"/>
                </a:lnTo>
                <a:lnTo>
                  <a:pt x="766" y="7579"/>
                </a:lnTo>
                <a:lnTo>
                  <a:pt x="859" y="7342"/>
                </a:lnTo>
                <a:lnTo>
                  <a:pt x="976" y="7105"/>
                </a:lnTo>
                <a:lnTo>
                  <a:pt x="1092" y="6868"/>
                </a:lnTo>
                <a:lnTo>
                  <a:pt x="1208" y="6632"/>
                </a:lnTo>
                <a:lnTo>
                  <a:pt x="1347" y="6395"/>
                </a:lnTo>
                <a:lnTo>
                  <a:pt x="1486" y="6158"/>
                </a:lnTo>
                <a:lnTo>
                  <a:pt x="1626" y="5921"/>
                </a:lnTo>
                <a:lnTo>
                  <a:pt x="1788" y="5684"/>
                </a:lnTo>
                <a:lnTo>
                  <a:pt x="1951" y="5400"/>
                </a:lnTo>
                <a:lnTo>
                  <a:pt x="2114" y="5163"/>
                </a:lnTo>
                <a:lnTo>
                  <a:pt x="2299" y="4879"/>
                </a:lnTo>
                <a:lnTo>
                  <a:pt x="2485" y="4642"/>
                </a:lnTo>
                <a:lnTo>
                  <a:pt x="2694" y="4358"/>
                </a:lnTo>
                <a:lnTo>
                  <a:pt x="2903" y="4074"/>
                </a:lnTo>
                <a:lnTo>
                  <a:pt x="3112" y="3790"/>
                </a:lnTo>
                <a:lnTo>
                  <a:pt x="3321" y="3505"/>
                </a:lnTo>
                <a:lnTo>
                  <a:pt x="3554" y="3221"/>
                </a:lnTo>
                <a:lnTo>
                  <a:pt x="3786" y="2984"/>
                </a:lnTo>
                <a:lnTo>
                  <a:pt x="4018" y="2700"/>
                </a:lnTo>
                <a:lnTo>
                  <a:pt x="4274" y="2463"/>
                </a:lnTo>
                <a:lnTo>
                  <a:pt x="4506" y="2226"/>
                </a:lnTo>
                <a:lnTo>
                  <a:pt x="4761" y="1990"/>
                </a:lnTo>
                <a:lnTo>
                  <a:pt x="5017" y="1800"/>
                </a:lnTo>
                <a:lnTo>
                  <a:pt x="5272" y="1610"/>
                </a:lnTo>
                <a:lnTo>
                  <a:pt x="5528" y="1421"/>
                </a:lnTo>
                <a:lnTo>
                  <a:pt x="5806" y="1232"/>
                </a:lnTo>
                <a:lnTo>
                  <a:pt x="6062" y="1042"/>
                </a:lnTo>
                <a:lnTo>
                  <a:pt x="6341" y="900"/>
                </a:lnTo>
                <a:lnTo>
                  <a:pt x="6619" y="758"/>
                </a:lnTo>
                <a:lnTo>
                  <a:pt x="6898" y="616"/>
                </a:lnTo>
                <a:lnTo>
                  <a:pt x="7200" y="474"/>
                </a:lnTo>
                <a:lnTo>
                  <a:pt x="7479" y="379"/>
                </a:lnTo>
                <a:lnTo>
                  <a:pt x="7781" y="237"/>
                </a:lnTo>
                <a:lnTo>
                  <a:pt x="8059" y="190"/>
                </a:lnTo>
                <a:lnTo>
                  <a:pt x="8361" y="95"/>
                </a:lnTo>
                <a:lnTo>
                  <a:pt x="8663" y="47"/>
                </a:lnTo>
                <a:lnTo>
                  <a:pt x="8965" y="0"/>
                </a:lnTo>
                <a:lnTo>
                  <a:pt x="9267" y="0"/>
                </a:lnTo>
                <a:lnTo>
                  <a:pt x="9546" y="0"/>
                </a:lnTo>
                <a:lnTo>
                  <a:pt x="9848" y="0"/>
                </a:lnTo>
                <a:lnTo>
                  <a:pt x="10150" y="0"/>
                </a:lnTo>
                <a:lnTo>
                  <a:pt x="10452" y="47"/>
                </a:lnTo>
                <a:lnTo>
                  <a:pt x="10754" y="142"/>
                </a:lnTo>
                <a:lnTo>
                  <a:pt x="11079" y="190"/>
                </a:lnTo>
                <a:lnTo>
                  <a:pt x="11381" y="284"/>
                </a:lnTo>
                <a:lnTo>
                  <a:pt x="11683" y="379"/>
                </a:lnTo>
                <a:lnTo>
                  <a:pt x="11985" y="521"/>
                </a:lnTo>
                <a:lnTo>
                  <a:pt x="12286" y="663"/>
                </a:lnTo>
                <a:lnTo>
                  <a:pt x="12588" y="805"/>
                </a:lnTo>
                <a:lnTo>
                  <a:pt x="12890" y="995"/>
                </a:lnTo>
                <a:lnTo>
                  <a:pt x="13192" y="1137"/>
                </a:lnTo>
                <a:lnTo>
                  <a:pt x="13494" y="1326"/>
                </a:lnTo>
                <a:lnTo>
                  <a:pt x="13773" y="1563"/>
                </a:lnTo>
                <a:lnTo>
                  <a:pt x="14052" y="1753"/>
                </a:lnTo>
                <a:lnTo>
                  <a:pt x="14330" y="1990"/>
                </a:lnTo>
                <a:lnTo>
                  <a:pt x="14609" y="2226"/>
                </a:lnTo>
                <a:lnTo>
                  <a:pt x="14864" y="2463"/>
                </a:lnTo>
                <a:lnTo>
                  <a:pt x="15120" y="2700"/>
                </a:lnTo>
                <a:lnTo>
                  <a:pt x="15375" y="2984"/>
                </a:lnTo>
                <a:lnTo>
                  <a:pt x="15631" y="3268"/>
                </a:lnTo>
                <a:lnTo>
                  <a:pt x="15886" y="3553"/>
                </a:lnTo>
                <a:lnTo>
                  <a:pt x="16119" y="3837"/>
                </a:lnTo>
                <a:lnTo>
                  <a:pt x="16351" y="4168"/>
                </a:lnTo>
                <a:lnTo>
                  <a:pt x="16583" y="4500"/>
                </a:lnTo>
                <a:lnTo>
                  <a:pt x="16815" y="4832"/>
                </a:lnTo>
                <a:lnTo>
                  <a:pt x="17024" y="5163"/>
                </a:lnTo>
                <a:lnTo>
                  <a:pt x="17234" y="5495"/>
                </a:lnTo>
                <a:lnTo>
                  <a:pt x="17443" y="5826"/>
                </a:lnTo>
                <a:lnTo>
                  <a:pt x="17652" y="6158"/>
                </a:lnTo>
                <a:lnTo>
                  <a:pt x="17837" y="6490"/>
                </a:lnTo>
                <a:lnTo>
                  <a:pt x="18023" y="6868"/>
                </a:lnTo>
                <a:lnTo>
                  <a:pt x="18186" y="7200"/>
                </a:lnTo>
                <a:lnTo>
                  <a:pt x="18372" y="7532"/>
                </a:lnTo>
                <a:lnTo>
                  <a:pt x="18511" y="7863"/>
                </a:lnTo>
                <a:lnTo>
                  <a:pt x="18674" y="8195"/>
                </a:lnTo>
                <a:lnTo>
                  <a:pt x="18836" y="8526"/>
                </a:lnTo>
                <a:lnTo>
                  <a:pt x="18975" y="8905"/>
                </a:lnTo>
                <a:lnTo>
                  <a:pt x="19092" y="9237"/>
                </a:lnTo>
                <a:lnTo>
                  <a:pt x="19231" y="9568"/>
                </a:lnTo>
                <a:lnTo>
                  <a:pt x="19347" y="9900"/>
                </a:lnTo>
                <a:lnTo>
                  <a:pt x="19463" y="10279"/>
                </a:lnTo>
                <a:lnTo>
                  <a:pt x="19556" y="10563"/>
                </a:lnTo>
                <a:lnTo>
                  <a:pt x="19649" y="10847"/>
                </a:lnTo>
                <a:lnTo>
                  <a:pt x="19742" y="11132"/>
                </a:lnTo>
                <a:lnTo>
                  <a:pt x="19835" y="11368"/>
                </a:lnTo>
                <a:lnTo>
                  <a:pt x="19905" y="11605"/>
                </a:lnTo>
                <a:lnTo>
                  <a:pt x="19974" y="11795"/>
                </a:lnTo>
                <a:lnTo>
                  <a:pt x="20044" y="11984"/>
                </a:lnTo>
                <a:lnTo>
                  <a:pt x="20090" y="12174"/>
                </a:lnTo>
                <a:lnTo>
                  <a:pt x="20137" y="12316"/>
                </a:lnTo>
                <a:lnTo>
                  <a:pt x="20183" y="12410"/>
                </a:lnTo>
                <a:lnTo>
                  <a:pt x="20206" y="12505"/>
                </a:lnTo>
                <a:lnTo>
                  <a:pt x="20230" y="12600"/>
                </a:lnTo>
                <a:lnTo>
                  <a:pt x="20253" y="12647"/>
                </a:lnTo>
                <a:lnTo>
                  <a:pt x="20276" y="12695"/>
                </a:lnTo>
                <a:lnTo>
                  <a:pt x="20299" y="12647"/>
                </a:lnTo>
                <a:lnTo>
                  <a:pt x="20323" y="12647"/>
                </a:lnTo>
                <a:lnTo>
                  <a:pt x="20346" y="12600"/>
                </a:lnTo>
                <a:lnTo>
                  <a:pt x="20369" y="12553"/>
                </a:lnTo>
                <a:lnTo>
                  <a:pt x="20392" y="12505"/>
                </a:lnTo>
                <a:lnTo>
                  <a:pt x="20439" y="12458"/>
                </a:lnTo>
                <a:lnTo>
                  <a:pt x="20485" y="12410"/>
                </a:lnTo>
                <a:lnTo>
                  <a:pt x="20532" y="12363"/>
                </a:lnTo>
                <a:lnTo>
                  <a:pt x="20578" y="12316"/>
                </a:lnTo>
                <a:lnTo>
                  <a:pt x="20648" y="12221"/>
                </a:lnTo>
                <a:lnTo>
                  <a:pt x="20717" y="12126"/>
                </a:lnTo>
                <a:lnTo>
                  <a:pt x="20787" y="12079"/>
                </a:lnTo>
                <a:lnTo>
                  <a:pt x="20857" y="11984"/>
                </a:lnTo>
                <a:lnTo>
                  <a:pt x="20927" y="11889"/>
                </a:lnTo>
                <a:lnTo>
                  <a:pt x="21019" y="11795"/>
                </a:lnTo>
                <a:lnTo>
                  <a:pt x="21089" y="11700"/>
                </a:lnTo>
                <a:lnTo>
                  <a:pt x="21159" y="11605"/>
                </a:lnTo>
                <a:lnTo>
                  <a:pt x="21228" y="11510"/>
                </a:lnTo>
                <a:lnTo>
                  <a:pt x="21275" y="11463"/>
                </a:lnTo>
                <a:lnTo>
                  <a:pt x="21345" y="11368"/>
                </a:lnTo>
                <a:lnTo>
                  <a:pt x="21391" y="11321"/>
                </a:lnTo>
                <a:lnTo>
                  <a:pt x="21437" y="11274"/>
                </a:lnTo>
                <a:lnTo>
                  <a:pt x="21461" y="11226"/>
                </a:lnTo>
                <a:lnTo>
                  <a:pt x="21507" y="11179"/>
                </a:lnTo>
                <a:lnTo>
                  <a:pt x="21530" y="11132"/>
                </a:lnTo>
                <a:lnTo>
                  <a:pt x="21554" y="11132"/>
                </a:lnTo>
                <a:lnTo>
                  <a:pt x="21577" y="11084"/>
                </a:lnTo>
                <a:lnTo>
                  <a:pt x="21600" y="11084"/>
                </a:lnTo>
                <a:lnTo>
                  <a:pt x="21600" y="11037"/>
                </a:lnTo>
                <a:lnTo>
                  <a:pt x="21600" y="11084"/>
                </a:lnTo>
                <a:lnTo>
                  <a:pt x="21577" y="11132"/>
                </a:lnTo>
                <a:lnTo>
                  <a:pt x="21554" y="11226"/>
                </a:lnTo>
                <a:lnTo>
                  <a:pt x="21507" y="11368"/>
                </a:lnTo>
                <a:lnTo>
                  <a:pt x="21461" y="11558"/>
                </a:lnTo>
                <a:lnTo>
                  <a:pt x="21391" y="11795"/>
                </a:lnTo>
                <a:lnTo>
                  <a:pt x="21321" y="12079"/>
                </a:lnTo>
                <a:lnTo>
                  <a:pt x="21228" y="12363"/>
                </a:lnTo>
                <a:lnTo>
                  <a:pt x="21135" y="12742"/>
                </a:lnTo>
                <a:lnTo>
                  <a:pt x="21019" y="13121"/>
                </a:lnTo>
                <a:lnTo>
                  <a:pt x="20903" y="13547"/>
                </a:lnTo>
                <a:lnTo>
                  <a:pt x="20764" y="14021"/>
                </a:lnTo>
                <a:lnTo>
                  <a:pt x="20624" y="14542"/>
                </a:lnTo>
                <a:lnTo>
                  <a:pt x="20462" y="15110"/>
                </a:lnTo>
                <a:lnTo>
                  <a:pt x="20299" y="15679"/>
                </a:lnTo>
                <a:cubicBezTo>
                  <a:pt x="20299" y="15679"/>
                  <a:pt x="20137" y="16342"/>
                  <a:pt x="20137" y="16342"/>
                </a:cubicBezTo>
                <a:close/>
                <a:moveTo>
                  <a:pt x="20137" y="16342"/>
                </a:moveTo>
              </a:path>
            </a:pathLst>
          </a:custGeom>
          <a:solidFill>
            <a:srgbClr val="650F10"/>
          </a:solid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a:p>
        </p:txBody>
      </p:sp>
      <p:sp>
        <p:nvSpPr>
          <p:cNvPr id="12" name="AutoShape 7"/>
          <p:cNvSpPr>
            <a:spLocks/>
          </p:cNvSpPr>
          <p:nvPr/>
        </p:nvSpPr>
        <p:spPr bwMode="auto">
          <a:xfrm rot="19454621">
            <a:off x="4343752" y="1937232"/>
            <a:ext cx="4014177" cy="3516371"/>
          </a:xfrm>
          <a:custGeom>
            <a:avLst/>
            <a:gdLst/>
            <a:ahLst/>
            <a:cxnLst/>
            <a:rect l="0" t="0" r="r" b="b"/>
            <a:pathLst>
              <a:path w="21600" h="21600">
                <a:moveTo>
                  <a:pt x="4228" y="9404"/>
                </a:moveTo>
                <a:lnTo>
                  <a:pt x="4195" y="9431"/>
                </a:lnTo>
                <a:lnTo>
                  <a:pt x="4195" y="9458"/>
                </a:lnTo>
                <a:lnTo>
                  <a:pt x="4130" y="9513"/>
                </a:lnTo>
                <a:lnTo>
                  <a:pt x="4097" y="9594"/>
                </a:lnTo>
                <a:lnTo>
                  <a:pt x="3999" y="9702"/>
                </a:lnTo>
                <a:lnTo>
                  <a:pt x="3933" y="9838"/>
                </a:lnTo>
                <a:lnTo>
                  <a:pt x="3802" y="10001"/>
                </a:lnTo>
                <a:lnTo>
                  <a:pt x="3704" y="10163"/>
                </a:lnTo>
                <a:lnTo>
                  <a:pt x="3540" y="10380"/>
                </a:lnTo>
                <a:lnTo>
                  <a:pt x="3409" y="10597"/>
                </a:lnTo>
                <a:lnTo>
                  <a:pt x="3212" y="10841"/>
                </a:lnTo>
                <a:lnTo>
                  <a:pt x="3048" y="11112"/>
                </a:lnTo>
                <a:lnTo>
                  <a:pt x="2819" y="11410"/>
                </a:lnTo>
                <a:lnTo>
                  <a:pt x="2622" y="11735"/>
                </a:lnTo>
                <a:lnTo>
                  <a:pt x="2360" y="12087"/>
                </a:lnTo>
                <a:lnTo>
                  <a:pt x="2098" y="12467"/>
                </a:lnTo>
                <a:lnTo>
                  <a:pt x="1868" y="12819"/>
                </a:lnTo>
                <a:lnTo>
                  <a:pt x="1606" y="13171"/>
                </a:lnTo>
                <a:lnTo>
                  <a:pt x="1409" y="13497"/>
                </a:lnTo>
                <a:lnTo>
                  <a:pt x="1180" y="13795"/>
                </a:lnTo>
                <a:lnTo>
                  <a:pt x="1016" y="14066"/>
                </a:lnTo>
                <a:lnTo>
                  <a:pt x="819" y="14310"/>
                </a:lnTo>
                <a:lnTo>
                  <a:pt x="688" y="14527"/>
                </a:lnTo>
                <a:lnTo>
                  <a:pt x="525" y="14743"/>
                </a:lnTo>
                <a:lnTo>
                  <a:pt x="426" y="14906"/>
                </a:lnTo>
                <a:lnTo>
                  <a:pt x="295" y="15069"/>
                </a:lnTo>
                <a:lnTo>
                  <a:pt x="230" y="15204"/>
                </a:lnTo>
                <a:lnTo>
                  <a:pt x="131" y="15312"/>
                </a:lnTo>
                <a:lnTo>
                  <a:pt x="98" y="15394"/>
                </a:lnTo>
                <a:lnTo>
                  <a:pt x="33" y="15448"/>
                </a:lnTo>
                <a:lnTo>
                  <a:pt x="0" y="15502"/>
                </a:lnTo>
                <a:lnTo>
                  <a:pt x="33" y="15502"/>
                </a:lnTo>
                <a:lnTo>
                  <a:pt x="33" y="15556"/>
                </a:lnTo>
                <a:lnTo>
                  <a:pt x="98" y="15611"/>
                </a:lnTo>
                <a:lnTo>
                  <a:pt x="131" y="15692"/>
                </a:lnTo>
                <a:lnTo>
                  <a:pt x="230" y="15800"/>
                </a:lnTo>
                <a:lnTo>
                  <a:pt x="295" y="15936"/>
                </a:lnTo>
                <a:lnTo>
                  <a:pt x="426" y="16071"/>
                </a:lnTo>
                <a:lnTo>
                  <a:pt x="525" y="16261"/>
                </a:lnTo>
                <a:lnTo>
                  <a:pt x="688" y="16478"/>
                </a:lnTo>
                <a:lnTo>
                  <a:pt x="819" y="16695"/>
                </a:lnTo>
                <a:lnTo>
                  <a:pt x="1016" y="16938"/>
                </a:lnTo>
                <a:lnTo>
                  <a:pt x="1180" y="17210"/>
                </a:lnTo>
                <a:lnTo>
                  <a:pt x="1409" y="17508"/>
                </a:lnTo>
                <a:lnTo>
                  <a:pt x="1606" y="17833"/>
                </a:lnTo>
                <a:lnTo>
                  <a:pt x="1868" y="18185"/>
                </a:lnTo>
                <a:lnTo>
                  <a:pt x="2098" y="18538"/>
                </a:lnTo>
                <a:lnTo>
                  <a:pt x="2360" y="18917"/>
                </a:lnTo>
                <a:lnTo>
                  <a:pt x="2622" y="19269"/>
                </a:lnTo>
                <a:lnTo>
                  <a:pt x="2819" y="19595"/>
                </a:lnTo>
                <a:lnTo>
                  <a:pt x="3048" y="19893"/>
                </a:lnTo>
                <a:lnTo>
                  <a:pt x="3212" y="20164"/>
                </a:lnTo>
                <a:lnTo>
                  <a:pt x="3409" y="20407"/>
                </a:lnTo>
                <a:lnTo>
                  <a:pt x="3540" y="20624"/>
                </a:lnTo>
                <a:lnTo>
                  <a:pt x="3704" y="20841"/>
                </a:lnTo>
                <a:lnTo>
                  <a:pt x="3802" y="21004"/>
                </a:lnTo>
                <a:lnTo>
                  <a:pt x="3933" y="21166"/>
                </a:lnTo>
                <a:lnTo>
                  <a:pt x="3999" y="21302"/>
                </a:lnTo>
                <a:lnTo>
                  <a:pt x="4097" y="21410"/>
                </a:lnTo>
                <a:lnTo>
                  <a:pt x="4130" y="21492"/>
                </a:lnTo>
                <a:lnTo>
                  <a:pt x="4195" y="21546"/>
                </a:lnTo>
                <a:lnTo>
                  <a:pt x="4195" y="21573"/>
                </a:lnTo>
                <a:lnTo>
                  <a:pt x="4228" y="21600"/>
                </a:lnTo>
                <a:lnTo>
                  <a:pt x="4228" y="21573"/>
                </a:lnTo>
                <a:lnTo>
                  <a:pt x="4228" y="21546"/>
                </a:lnTo>
                <a:lnTo>
                  <a:pt x="4228" y="21492"/>
                </a:lnTo>
                <a:lnTo>
                  <a:pt x="4228" y="21465"/>
                </a:lnTo>
                <a:lnTo>
                  <a:pt x="4228" y="21410"/>
                </a:lnTo>
                <a:lnTo>
                  <a:pt x="4228" y="21356"/>
                </a:lnTo>
                <a:lnTo>
                  <a:pt x="4228" y="21302"/>
                </a:lnTo>
                <a:lnTo>
                  <a:pt x="4228" y="21221"/>
                </a:lnTo>
                <a:lnTo>
                  <a:pt x="4228" y="21139"/>
                </a:lnTo>
                <a:lnTo>
                  <a:pt x="4228" y="21058"/>
                </a:lnTo>
                <a:lnTo>
                  <a:pt x="4228" y="20950"/>
                </a:lnTo>
                <a:lnTo>
                  <a:pt x="4228" y="20868"/>
                </a:lnTo>
                <a:lnTo>
                  <a:pt x="4228" y="20760"/>
                </a:lnTo>
                <a:lnTo>
                  <a:pt x="4228" y="20624"/>
                </a:lnTo>
                <a:lnTo>
                  <a:pt x="4228" y="20516"/>
                </a:lnTo>
                <a:lnTo>
                  <a:pt x="4228" y="20407"/>
                </a:lnTo>
                <a:lnTo>
                  <a:pt x="4228" y="20299"/>
                </a:lnTo>
                <a:lnTo>
                  <a:pt x="4228" y="20218"/>
                </a:lnTo>
                <a:lnTo>
                  <a:pt x="4228" y="20137"/>
                </a:lnTo>
                <a:lnTo>
                  <a:pt x="4228" y="20055"/>
                </a:lnTo>
                <a:lnTo>
                  <a:pt x="4228" y="19974"/>
                </a:lnTo>
                <a:lnTo>
                  <a:pt x="4228" y="19920"/>
                </a:lnTo>
                <a:lnTo>
                  <a:pt x="4228" y="19865"/>
                </a:lnTo>
                <a:lnTo>
                  <a:pt x="4228" y="19811"/>
                </a:lnTo>
                <a:lnTo>
                  <a:pt x="4228" y="19757"/>
                </a:lnTo>
                <a:lnTo>
                  <a:pt x="4228" y="19730"/>
                </a:lnTo>
                <a:lnTo>
                  <a:pt x="4228" y="19703"/>
                </a:lnTo>
                <a:lnTo>
                  <a:pt x="4228" y="19676"/>
                </a:lnTo>
                <a:lnTo>
                  <a:pt x="4261" y="19676"/>
                </a:lnTo>
                <a:lnTo>
                  <a:pt x="4327" y="19676"/>
                </a:lnTo>
                <a:lnTo>
                  <a:pt x="4392" y="19676"/>
                </a:lnTo>
                <a:lnTo>
                  <a:pt x="4458" y="19676"/>
                </a:lnTo>
                <a:lnTo>
                  <a:pt x="4523" y="19676"/>
                </a:lnTo>
                <a:lnTo>
                  <a:pt x="4622" y="19649"/>
                </a:lnTo>
                <a:lnTo>
                  <a:pt x="4720" y="19649"/>
                </a:lnTo>
                <a:lnTo>
                  <a:pt x="4851" y="19649"/>
                </a:lnTo>
                <a:lnTo>
                  <a:pt x="4982" y="19649"/>
                </a:lnTo>
                <a:lnTo>
                  <a:pt x="5146" y="19649"/>
                </a:lnTo>
                <a:lnTo>
                  <a:pt x="5310" y="19649"/>
                </a:lnTo>
                <a:lnTo>
                  <a:pt x="5474" y="19622"/>
                </a:lnTo>
                <a:lnTo>
                  <a:pt x="5638" y="19622"/>
                </a:lnTo>
                <a:lnTo>
                  <a:pt x="5834" y="19622"/>
                </a:lnTo>
                <a:lnTo>
                  <a:pt x="6064" y="19622"/>
                </a:lnTo>
                <a:lnTo>
                  <a:pt x="6293" y="19595"/>
                </a:lnTo>
                <a:lnTo>
                  <a:pt x="6523" y="19567"/>
                </a:lnTo>
                <a:lnTo>
                  <a:pt x="6752" y="19540"/>
                </a:lnTo>
                <a:lnTo>
                  <a:pt x="7014" y="19513"/>
                </a:lnTo>
                <a:lnTo>
                  <a:pt x="7277" y="19459"/>
                </a:lnTo>
                <a:lnTo>
                  <a:pt x="7539" y="19405"/>
                </a:lnTo>
                <a:lnTo>
                  <a:pt x="7834" y="19351"/>
                </a:lnTo>
                <a:lnTo>
                  <a:pt x="8129" y="19296"/>
                </a:lnTo>
                <a:lnTo>
                  <a:pt x="8456" y="19215"/>
                </a:lnTo>
                <a:lnTo>
                  <a:pt x="8784" y="19134"/>
                </a:lnTo>
                <a:lnTo>
                  <a:pt x="9112" y="19052"/>
                </a:lnTo>
                <a:lnTo>
                  <a:pt x="9440" y="18971"/>
                </a:lnTo>
                <a:lnTo>
                  <a:pt x="9800" y="18863"/>
                </a:lnTo>
                <a:lnTo>
                  <a:pt x="10161" y="18781"/>
                </a:lnTo>
                <a:lnTo>
                  <a:pt x="10554" y="18673"/>
                </a:lnTo>
                <a:lnTo>
                  <a:pt x="10947" y="18538"/>
                </a:lnTo>
                <a:lnTo>
                  <a:pt x="11308" y="18402"/>
                </a:lnTo>
                <a:lnTo>
                  <a:pt x="11701" y="18267"/>
                </a:lnTo>
                <a:lnTo>
                  <a:pt x="12062" y="18131"/>
                </a:lnTo>
                <a:lnTo>
                  <a:pt x="12455" y="17968"/>
                </a:lnTo>
                <a:lnTo>
                  <a:pt x="12816" y="17806"/>
                </a:lnTo>
                <a:lnTo>
                  <a:pt x="13176" y="17616"/>
                </a:lnTo>
                <a:lnTo>
                  <a:pt x="13537" y="17426"/>
                </a:lnTo>
                <a:lnTo>
                  <a:pt x="13897" y="17237"/>
                </a:lnTo>
                <a:lnTo>
                  <a:pt x="14258" y="17020"/>
                </a:lnTo>
                <a:lnTo>
                  <a:pt x="14618" y="16803"/>
                </a:lnTo>
                <a:lnTo>
                  <a:pt x="14979" y="16586"/>
                </a:lnTo>
                <a:lnTo>
                  <a:pt x="15340" y="16342"/>
                </a:lnTo>
                <a:lnTo>
                  <a:pt x="15667" y="16098"/>
                </a:lnTo>
                <a:lnTo>
                  <a:pt x="16028" y="15827"/>
                </a:lnTo>
                <a:lnTo>
                  <a:pt x="16356" y="15583"/>
                </a:lnTo>
                <a:lnTo>
                  <a:pt x="16683" y="15285"/>
                </a:lnTo>
                <a:lnTo>
                  <a:pt x="17011" y="15014"/>
                </a:lnTo>
                <a:lnTo>
                  <a:pt x="17339" y="14716"/>
                </a:lnTo>
                <a:lnTo>
                  <a:pt x="17634" y="14445"/>
                </a:lnTo>
                <a:lnTo>
                  <a:pt x="17929" y="14147"/>
                </a:lnTo>
                <a:lnTo>
                  <a:pt x="18224" y="13822"/>
                </a:lnTo>
                <a:lnTo>
                  <a:pt x="18486" y="13524"/>
                </a:lnTo>
                <a:lnTo>
                  <a:pt x="18748" y="13199"/>
                </a:lnTo>
                <a:lnTo>
                  <a:pt x="18978" y="12900"/>
                </a:lnTo>
                <a:lnTo>
                  <a:pt x="19207" y="12575"/>
                </a:lnTo>
                <a:lnTo>
                  <a:pt x="19437" y="12223"/>
                </a:lnTo>
                <a:lnTo>
                  <a:pt x="19633" y="11898"/>
                </a:lnTo>
                <a:lnTo>
                  <a:pt x="19863" y="11545"/>
                </a:lnTo>
                <a:lnTo>
                  <a:pt x="20027" y="11220"/>
                </a:lnTo>
                <a:lnTo>
                  <a:pt x="20223" y="10841"/>
                </a:lnTo>
                <a:lnTo>
                  <a:pt x="20387" y="10488"/>
                </a:lnTo>
                <a:lnTo>
                  <a:pt x="20551" y="10136"/>
                </a:lnTo>
                <a:lnTo>
                  <a:pt x="20682" y="9784"/>
                </a:lnTo>
                <a:lnTo>
                  <a:pt x="20813" y="9431"/>
                </a:lnTo>
                <a:lnTo>
                  <a:pt x="20944" y="9079"/>
                </a:lnTo>
                <a:lnTo>
                  <a:pt x="21043" y="8754"/>
                </a:lnTo>
                <a:lnTo>
                  <a:pt x="21174" y="8402"/>
                </a:lnTo>
                <a:lnTo>
                  <a:pt x="21239" y="8076"/>
                </a:lnTo>
                <a:lnTo>
                  <a:pt x="21338" y="7751"/>
                </a:lnTo>
                <a:lnTo>
                  <a:pt x="21403" y="7399"/>
                </a:lnTo>
                <a:lnTo>
                  <a:pt x="21469" y="7101"/>
                </a:lnTo>
                <a:lnTo>
                  <a:pt x="21502" y="6775"/>
                </a:lnTo>
                <a:lnTo>
                  <a:pt x="21567" y="6450"/>
                </a:lnTo>
                <a:lnTo>
                  <a:pt x="21600" y="6152"/>
                </a:lnTo>
                <a:lnTo>
                  <a:pt x="21600" y="5854"/>
                </a:lnTo>
                <a:lnTo>
                  <a:pt x="21600" y="5556"/>
                </a:lnTo>
                <a:lnTo>
                  <a:pt x="21600" y="5258"/>
                </a:lnTo>
                <a:lnTo>
                  <a:pt x="21600" y="4960"/>
                </a:lnTo>
                <a:lnTo>
                  <a:pt x="21567" y="4661"/>
                </a:lnTo>
                <a:lnTo>
                  <a:pt x="21567" y="4391"/>
                </a:lnTo>
                <a:lnTo>
                  <a:pt x="21534" y="4119"/>
                </a:lnTo>
                <a:lnTo>
                  <a:pt x="21502" y="3875"/>
                </a:lnTo>
                <a:lnTo>
                  <a:pt x="21502" y="3605"/>
                </a:lnTo>
                <a:lnTo>
                  <a:pt x="21469" y="3361"/>
                </a:lnTo>
                <a:lnTo>
                  <a:pt x="21403" y="3117"/>
                </a:lnTo>
                <a:lnTo>
                  <a:pt x="21370" y="2900"/>
                </a:lnTo>
                <a:lnTo>
                  <a:pt x="21338" y="2656"/>
                </a:lnTo>
                <a:lnTo>
                  <a:pt x="21272" y="2439"/>
                </a:lnTo>
                <a:lnTo>
                  <a:pt x="21239" y="2222"/>
                </a:lnTo>
                <a:lnTo>
                  <a:pt x="21174" y="2033"/>
                </a:lnTo>
                <a:lnTo>
                  <a:pt x="21108" y="1816"/>
                </a:lnTo>
                <a:lnTo>
                  <a:pt x="21043" y="1626"/>
                </a:lnTo>
                <a:lnTo>
                  <a:pt x="20977" y="1464"/>
                </a:lnTo>
                <a:lnTo>
                  <a:pt x="20912" y="1274"/>
                </a:lnTo>
                <a:lnTo>
                  <a:pt x="20846" y="1111"/>
                </a:lnTo>
                <a:lnTo>
                  <a:pt x="20781" y="949"/>
                </a:lnTo>
                <a:lnTo>
                  <a:pt x="20748" y="813"/>
                </a:lnTo>
                <a:lnTo>
                  <a:pt x="20682" y="678"/>
                </a:lnTo>
                <a:lnTo>
                  <a:pt x="20649" y="569"/>
                </a:lnTo>
                <a:lnTo>
                  <a:pt x="20617" y="461"/>
                </a:lnTo>
                <a:lnTo>
                  <a:pt x="20584" y="379"/>
                </a:lnTo>
                <a:lnTo>
                  <a:pt x="20551" y="271"/>
                </a:lnTo>
                <a:lnTo>
                  <a:pt x="20518" y="217"/>
                </a:lnTo>
                <a:lnTo>
                  <a:pt x="20485" y="136"/>
                </a:lnTo>
                <a:lnTo>
                  <a:pt x="20453" y="108"/>
                </a:lnTo>
                <a:lnTo>
                  <a:pt x="20453" y="54"/>
                </a:lnTo>
                <a:lnTo>
                  <a:pt x="20453" y="27"/>
                </a:lnTo>
                <a:lnTo>
                  <a:pt x="20420" y="0"/>
                </a:lnTo>
                <a:lnTo>
                  <a:pt x="20420" y="27"/>
                </a:lnTo>
                <a:lnTo>
                  <a:pt x="20387" y="81"/>
                </a:lnTo>
                <a:lnTo>
                  <a:pt x="20354" y="136"/>
                </a:lnTo>
                <a:lnTo>
                  <a:pt x="20289" y="217"/>
                </a:lnTo>
                <a:lnTo>
                  <a:pt x="20223" y="298"/>
                </a:lnTo>
                <a:lnTo>
                  <a:pt x="20158" y="407"/>
                </a:lnTo>
                <a:lnTo>
                  <a:pt x="20059" y="515"/>
                </a:lnTo>
                <a:lnTo>
                  <a:pt x="19994" y="650"/>
                </a:lnTo>
                <a:lnTo>
                  <a:pt x="19863" y="813"/>
                </a:lnTo>
                <a:lnTo>
                  <a:pt x="19764" y="976"/>
                </a:lnTo>
                <a:lnTo>
                  <a:pt x="19633" y="1138"/>
                </a:lnTo>
                <a:lnTo>
                  <a:pt x="19502" y="1355"/>
                </a:lnTo>
                <a:lnTo>
                  <a:pt x="19338" y="1572"/>
                </a:lnTo>
                <a:lnTo>
                  <a:pt x="19175" y="1789"/>
                </a:lnTo>
                <a:lnTo>
                  <a:pt x="19011" y="2033"/>
                </a:lnTo>
                <a:lnTo>
                  <a:pt x="18847" y="2277"/>
                </a:lnTo>
                <a:lnTo>
                  <a:pt x="18683" y="2520"/>
                </a:lnTo>
                <a:lnTo>
                  <a:pt x="18519" y="2737"/>
                </a:lnTo>
                <a:lnTo>
                  <a:pt x="18388" y="2927"/>
                </a:lnTo>
                <a:lnTo>
                  <a:pt x="18257" y="3117"/>
                </a:lnTo>
                <a:lnTo>
                  <a:pt x="18126" y="3279"/>
                </a:lnTo>
                <a:lnTo>
                  <a:pt x="18027" y="3415"/>
                </a:lnTo>
                <a:lnTo>
                  <a:pt x="17929" y="3550"/>
                </a:lnTo>
                <a:lnTo>
                  <a:pt x="17863" y="3686"/>
                </a:lnTo>
                <a:lnTo>
                  <a:pt x="17765" y="3794"/>
                </a:lnTo>
                <a:lnTo>
                  <a:pt x="17732" y="3875"/>
                </a:lnTo>
                <a:lnTo>
                  <a:pt x="17667" y="3930"/>
                </a:lnTo>
                <a:lnTo>
                  <a:pt x="17634" y="4011"/>
                </a:lnTo>
                <a:lnTo>
                  <a:pt x="17601" y="4038"/>
                </a:lnTo>
                <a:lnTo>
                  <a:pt x="17568" y="4065"/>
                </a:lnTo>
                <a:lnTo>
                  <a:pt x="17536" y="4065"/>
                </a:lnTo>
                <a:lnTo>
                  <a:pt x="17470" y="4065"/>
                </a:lnTo>
                <a:lnTo>
                  <a:pt x="17405" y="4065"/>
                </a:lnTo>
                <a:lnTo>
                  <a:pt x="17306" y="4065"/>
                </a:lnTo>
                <a:lnTo>
                  <a:pt x="17175" y="4065"/>
                </a:lnTo>
                <a:lnTo>
                  <a:pt x="17011" y="4065"/>
                </a:lnTo>
                <a:lnTo>
                  <a:pt x="16847" y="4065"/>
                </a:lnTo>
                <a:lnTo>
                  <a:pt x="16651" y="4065"/>
                </a:lnTo>
                <a:lnTo>
                  <a:pt x="16421" y="4065"/>
                </a:lnTo>
                <a:lnTo>
                  <a:pt x="16192" y="4065"/>
                </a:lnTo>
                <a:lnTo>
                  <a:pt x="15929" y="4065"/>
                </a:lnTo>
                <a:lnTo>
                  <a:pt x="15635" y="4065"/>
                </a:lnTo>
                <a:lnTo>
                  <a:pt x="15340" y="4065"/>
                </a:lnTo>
                <a:lnTo>
                  <a:pt x="15012" y="4065"/>
                </a:lnTo>
                <a:lnTo>
                  <a:pt x="14651" y="4065"/>
                </a:lnTo>
                <a:lnTo>
                  <a:pt x="14291" y="4065"/>
                </a:lnTo>
                <a:lnTo>
                  <a:pt x="13963" y="4065"/>
                </a:lnTo>
                <a:lnTo>
                  <a:pt x="13668" y="4065"/>
                </a:lnTo>
                <a:lnTo>
                  <a:pt x="13373" y="4065"/>
                </a:lnTo>
                <a:lnTo>
                  <a:pt x="13111" y="4065"/>
                </a:lnTo>
                <a:lnTo>
                  <a:pt x="12881" y="4065"/>
                </a:lnTo>
                <a:lnTo>
                  <a:pt x="12652" y="4065"/>
                </a:lnTo>
                <a:lnTo>
                  <a:pt x="12455" y="4065"/>
                </a:lnTo>
                <a:lnTo>
                  <a:pt x="12291" y="4065"/>
                </a:lnTo>
                <a:lnTo>
                  <a:pt x="12160" y="4065"/>
                </a:lnTo>
                <a:lnTo>
                  <a:pt x="12029" y="4065"/>
                </a:lnTo>
                <a:lnTo>
                  <a:pt x="11931" y="4065"/>
                </a:lnTo>
                <a:lnTo>
                  <a:pt x="11832" y="4065"/>
                </a:lnTo>
                <a:lnTo>
                  <a:pt x="11767" y="4065"/>
                </a:lnTo>
                <a:lnTo>
                  <a:pt x="11734" y="4065"/>
                </a:lnTo>
                <a:lnTo>
                  <a:pt x="11734" y="4092"/>
                </a:lnTo>
                <a:lnTo>
                  <a:pt x="11734" y="4119"/>
                </a:lnTo>
                <a:lnTo>
                  <a:pt x="11734" y="4147"/>
                </a:lnTo>
                <a:lnTo>
                  <a:pt x="11734" y="4201"/>
                </a:lnTo>
                <a:lnTo>
                  <a:pt x="11767" y="4255"/>
                </a:lnTo>
                <a:lnTo>
                  <a:pt x="11767" y="4309"/>
                </a:lnTo>
                <a:lnTo>
                  <a:pt x="11767" y="4363"/>
                </a:lnTo>
                <a:lnTo>
                  <a:pt x="11767" y="4418"/>
                </a:lnTo>
                <a:lnTo>
                  <a:pt x="11767" y="4499"/>
                </a:lnTo>
                <a:lnTo>
                  <a:pt x="11800" y="4580"/>
                </a:lnTo>
                <a:lnTo>
                  <a:pt x="11800" y="4661"/>
                </a:lnTo>
                <a:lnTo>
                  <a:pt x="11800" y="4770"/>
                </a:lnTo>
                <a:lnTo>
                  <a:pt x="11832" y="4878"/>
                </a:lnTo>
                <a:lnTo>
                  <a:pt x="11832" y="4987"/>
                </a:lnTo>
                <a:lnTo>
                  <a:pt x="11832" y="5095"/>
                </a:lnTo>
                <a:lnTo>
                  <a:pt x="11832" y="5203"/>
                </a:lnTo>
                <a:lnTo>
                  <a:pt x="11832" y="5339"/>
                </a:lnTo>
                <a:lnTo>
                  <a:pt x="11832" y="5447"/>
                </a:lnTo>
                <a:lnTo>
                  <a:pt x="11832" y="5583"/>
                </a:lnTo>
                <a:lnTo>
                  <a:pt x="11832" y="5718"/>
                </a:lnTo>
                <a:lnTo>
                  <a:pt x="11800" y="5854"/>
                </a:lnTo>
                <a:lnTo>
                  <a:pt x="11767" y="5989"/>
                </a:lnTo>
                <a:lnTo>
                  <a:pt x="11734" y="6125"/>
                </a:lnTo>
                <a:lnTo>
                  <a:pt x="11701" y="6288"/>
                </a:lnTo>
                <a:lnTo>
                  <a:pt x="11669" y="6423"/>
                </a:lnTo>
                <a:lnTo>
                  <a:pt x="11636" y="6586"/>
                </a:lnTo>
                <a:lnTo>
                  <a:pt x="11603" y="6748"/>
                </a:lnTo>
                <a:lnTo>
                  <a:pt x="11538" y="6911"/>
                </a:lnTo>
                <a:lnTo>
                  <a:pt x="11472" y="7074"/>
                </a:lnTo>
                <a:lnTo>
                  <a:pt x="11406" y="7236"/>
                </a:lnTo>
                <a:lnTo>
                  <a:pt x="11341" y="7399"/>
                </a:lnTo>
                <a:lnTo>
                  <a:pt x="11275" y="7561"/>
                </a:lnTo>
                <a:lnTo>
                  <a:pt x="11210" y="7724"/>
                </a:lnTo>
                <a:lnTo>
                  <a:pt x="11144" y="7887"/>
                </a:lnTo>
                <a:lnTo>
                  <a:pt x="11046" y="8049"/>
                </a:lnTo>
                <a:lnTo>
                  <a:pt x="10947" y="8185"/>
                </a:lnTo>
                <a:lnTo>
                  <a:pt x="10882" y="8347"/>
                </a:lnTo>
                <a:lnTo>
                  <a:pt x="10784" y="8483"/>
                </a:lnTo>
                <a:lnTo>
                  <a:pt x="10653" y="8618"/>
                </a:lnTo>
                <a:lnTo>
                  <a:pt x="10554" y="8754"/>
                </a:lnTo>
                <a:lnTo>
                  <a:pt x="10456" y="8889"/>
                </a:lnTo>
                <a:lnTo>
                  <a:pt x="10325" y="9025"/>
                </a:lnTo>
                <a:lnTo>
                  <a:pt x="10226" y="9160"/>
                </a:lnTo>
                <a:lnTo>
                  <a:pt x="10095" y="9296"/>
                </a:lnTo>
                <a:lnTo>
                  <a:pt x="9964" y="9404"/>
                </a:lnTo>
                <a:lnTo>
                  <a:pt x="9833" y="9513"/>
                </a:lnTo>
                <a:lnTo>
                  <a:pt x="9702" y="9648"/>
                </a:lnTo>
                <a:lnTo>
                  <a:pt x="9571" y="9757"/>
                </a:lnTo>
                <a:lnTo>
                  <a:pt x="9440" y="9865"/>
                </a:lnTo>
                <a:lnTo>
                  <a:pt x="9276" y="9946"/>
                </a:lnTo>
                <a:lnTo>
                  <a:pt x="9145" y="10055"/>
                </a:lnTo>
                <a:lnTo>
                  <a:pt x="9014" y="10163"/>
                </a:lnTo>
                <a:lnTo>
                  <a:pt x="8850" y="10244"/>
                </a:lnTo>
                <a:lnTo>
                  <a:pt x="8719" y="10353"/>
                </a:lnTo>
                <a:lnTo>
                  <a:pt x="8555" y="10434"/>
                </a:lnTo>
                <a:lnTo>
                  <a:pt x="8391" y="10515"/>
                </a:lnTo>
                <a:lnTo>
                  <a:pt x="8260" y="10597"/>
                </a:lnTo>
                <a:lnTo>
                  <a:pt x="8096" y="10678"/>
                </a:lnTo>
                <a:lnTo>
                  <a:pt x="7932" y="10732"/>
                </a:lnTo>
                <a:lnTo>
                  <a:pt x="7768" y="10814"/>
                </a:lnTo>
                <a:lnTo>
                  <a:pt x="7604" y="10895"/>
                </a:lnTo>
                <a:lnTo>
                  <a:pt x="7440" y="10949"/>
                </a:lnTo>
                <a:lnTo>
                  <a:pt x="7277" y="11003"/>
                </a:lnTo>
                <a:lnTo>
                  <a:pt x="7113" y="11057"/>
                </a:lnTo>
                <a:lnTo>
                  <a:pt x="6949" y="11112"/>
                </a:lnTo>
                <a:lnTo>
                  <a:pt x="6818" y="11166"/>
                </a:lnTo>
                <a:lnTo>
                  <a:pt x="6654" y="11220"/>
                </a:lnTo>
                <a:lnTo>
                  <a:pt x="6490" y="11247"/>
                </a:lnTo>
                <a:lnTo>
                  <a:pt x="6359" y="11301"/>
                </a:lnTo>
                <a:lnTo>
                  <a:pt x="6228" y="11329"/>
                </a:lnTo>
                <a:lnTo>
                  <a:pt x="6064" y="11356"/>
                </a:lnTo>
                <a:lnTo>
                  <a:pt x="5933" y="11383"/>
                </a:lnTo>
                <a:lnTo>
                  <a:pt x="5801" y="11410"/>
                </a:lnTo>
                <a:lnTo>
                  <a:pt x="5670" y="11437"/>
                </a:lnTo>
                <a:lnTo>
                  <a:pt x="5539" y="11464"/>
                </a:lnTo>
                <a:lnTo>
                  <a:pt x="5408" y="11464"/>
                </a:lnTo>
                <a:lnTo>
                  <a:pt x="5277" y="11491"/>
                </a:lnTo>
                <a:lnTo>
                  <a:pt x="5179" y="11491"/>
                </a:lnTo>
                <a:lnTo>
                  <a:pt x="5048" y="11491"/>
                </a:lnTo>
                <a:lnTo>
                  <a:pt x="4949" y="11518"/>
                </a:lnTo>
                <a:lnTo>
                  <a:pt x="4851" y="11518"/>
                </a:lnTo>
                <a:lnTo>
                  <a:pt x="4753" y="11518"/>
                </a:lnTo>
                <a:lnTo>
                  <a:pt x="4654" y="11518"/>
                </a:lnTo>
                <a:lnTo>
                  <a:pt x="4589" y="11518"/>
                </a:lnTo>
                <a:lnTo>
                  <a:pt x="4523" y="11545"/>
                </a:lnTo>
                <a:lnTo>
                  <a:pt x="4458" y="11545"/>
                </a:lnTo>
                <a:lnTo>
                  <a:pt x="4392" y="11545"/>
                </a:lnTo>
                <a:lnTo>
                  <a:pt x="4359" y="11545"/>
                </a:lnTo>
                <a:lnTo>
                  <a:pt x="4327" y="11545"/>
                </a:lnTo>
                <a:lnTo>
                  <a:pt x="4294" y="11545"/>
                </a:lnTo>
                <a:lnTo>
                  <a:pt x="4261" y="11545"/>
                </a:lnTo>
                <a:lnTo>
                  <a:pt x="4228" y="11545"/>
                </a:lnTo>
                <a:lnTo>
                  <a:pt x="4228" y="11518"/>
                </a:lnTo>
                <a:lnTo>
                  <a:pt x="4228" y="11491"/>
                </a:lnTo>
                <a:lnTo>
                  <a:pt x="4228" y="11437"/>
                </a:lnTo>
                <a:lnTo>
                  <a:pt x="4228" y="11410"/>
                </a:lnTo>
                <a:lnTo>
                  <a:pt x="4228" y="11356"/>
                </a:lnTo>
                <a:lnTo>
                  <a:pt x="4228" y="11274"/>
                </a:lnTo>
                <a:lnTo>
                  <a:pt x="4228" y="11220"/>
                </a:lnTo>
                <a:lnTo>
                  <a:pt x="4228" y="11139"/>
                </a:lnTo>
                <a:lnTo>
                  <a:pt x="4228" y="11057"/>
                </a:lnTo>
                <a:lnTo>
                  <a:pt x="4228" y="10949"/>
                </a:lnTo>
                <a:lnTo>
                  <a:pt x="4228" y="10841"/>
                </a:lnTo>
                <a:lnTo>
                  <a:pt x="4228" y="10732"/>
                </a:lnTo>
                <a:lnTo>
                  <a:pt x="4228" y="10624"/>
                </a:lnTo>
                <a:lnTo>
                  <a:pt x="4228" y="10488"/>
                </a:lnTo>
                <a:lnTo>
                  <a:pt x="4228" y="10353"/>
                </a:lnTo>
                <a:lnTo>
                  <a:pt x="4228" y="10217"/>
                </a:lnTo>
                <a:lnTo>
                  <a:pt x="4228" y="10109"/>
                </a:lnTo>
                <a:lnTo>
                  <a:pt x="4228" y="10001"/>
                </a:lnTo>
                <a:lnTo>
                  <a:pt x="4228" y="9919"/>
                </a:lnTo>
                <a:lnTo>
                  <a:pt x="4228" y="9838"/>
                </a:lnTo>
                <a:lnTo>
                  <a:pt x="4228" y="9757"/>
                </a:lnTo>
                <a:lnTo>
                  <a:pt x="4228" y="9675"/>
                </a:lnTo>
                <a:lnTo>
                  <a:pt x="4228" y="9621"/>
                </a:lnTo>
                <a:lnTo>
                  <a:pt x="4228" y="9567"/>
                </a:lnTo>
                <a:lnTo>
                  <a:pt x="4228" y="9513"/>
                </a:lnTo>
                <a:lnTo>
                  <a:pt x="4228" y="9486"/>
                </a:lnTo>
                <a:lnTo>
                  <a:pt x="4228" y="9458"/>
                </a:lnTo>
                <a:lnTo>
                  <a:pt x="4228" y="9431"/>
                </a:lnTo>
                <a:cubicBezTo>
                  <a:pt x="4228" y="9431"/>
                  <a:pt x="4228" y="9404"/>
                  <a:pt x="4228" y="9404"/>
                </a:cubicBezTo>
                <a:close/>
                <a:moveTo>
                  <a:pt x="4228" y="9404"/>
                </a:moveTo>
              </a:path>
            </a:pathLst>
          </a:custGeom>
          <a:solidFill>
            <a:srgbClr val="7E14E4"/>
          </a:solid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2200"/>
          </a:p>
        </p:txBody>
      </p:sp>
      <p:sp>
        <p:nvSpPr>
          <p:cNvPr id="13" name="AutoShape 8"/>
          <p:cNvSpPr>
            <a:spLocks/>
          </p:cNvSpPr>
          <p:nvPr/>
        </p:nvSpPr>
        <p:spPr bwMode="auto">
          <a:xfrm rot="19454621">
            <a:off x="2255118" y="3360542"/>
            <a:ext cx="2715371" cy="3644788"/>
          </a:xfrm>
          <a:custGeom>
            <a:avLst/>
            <a:gdLst/>
            <a:ahLst/>
            <a:cxnLst/>
            <a:rect l="0" t="0" r="r" b="b"/>
            <a:pathLst>
              <a:path w="21600" h="21600">
                <a:moveTo>
                  <a:pt x="16164" y="2929"/>
                </a:moveTo>
                <a:lnTo>
                  <a:pt x="15775" y="2563"/>
                </a:lnTo>
                <a:lnTo>
                  <a:pt x="15436" y="2249"/>
                </a:lnTo>
                <a:lnTo>
                  <a:pt x="15144" y="1935"/>
                </a:lnTo>
                <a:lnTo>
                  <a:pt x="14805" y="1647"/>
                </a:lnTo>
                <a:lnTo>
                  <a:pt x="14562" y="1386"/>
                </a:lnTo>
                <a:lnTo>
                  <a:pt x="14271" y="1151"/>
                </a:lnTo>
                <a:lnTo>
                  <a:pt x="14076" y="915"/>
                </a:lnTo>
                <a:lnTo>
                  <a:pt x="13882" y="732"/>
                </a:lnTo>
                <a:lnTo>
                  <a:pt x="13688" y="549"/>
                </a:lnTo>
                <a:lnTo>
                  <a:pt x="13543" y="418"/>
                </a:lnTo>
                <a:lnTo>
                  <a:pt x="13397" y="288"/>
                </a:lnTo>
                <a:lnTo>
                  <a:pt x="13300" y="183"/>
                </a:lnTo>
                <a:lnTo>
                  <a:pt x="13203" y="105"/>
                </a:lnTo>
                <a:lnTo>
                  <a:pt x="13154" y="52"/>
                </a:lnTo>
                <a:lnTo>
                  <a:pt x="13106" y="0"/>
                </a:lnTo>
                <a:lnTo>
                  <a:pt x="13057" y="0"/>
                </a:lnTo>
                <a:lnTo>
                  <a:pt x="13009" y="0"/>
                </a:lnTo>
                <a:lnTo>
                  <a:pt x="12863" y="0"/>
                </a:lnTo>
                <a:lnTo>
                  <a:pt x="12717" y="0"/>
                </a:lnTo>
                <a:lnTo>
                  <a:pt x="12475" y="0"/>
                </a:lnTo>
                <a:lnTo>
                  <a:pt x="12183" y="0"/>
                </a:lnTo>
                <a:lnTo>
                  <a:pt x="11892" y="0"/>
                </a:lnTo>
                <a:lnTo>
                  <a:pt x="11504" y="0"/>
                </a:lnTo>
                <a:lnTo>
                  <a:pt x="11115" y="0"/>
                </a:lnTo>
                <a:lnTo>
                  <a:pt x="10630" y="0"/>
                </a:lnTo>
                <a:lnTo>
                  <a:pt x="10145" y="0"/>
                </a:lnTo>
                <a:lnTo>
                  <a:pt x="9562" y="0"/>
                </a:lnTo>
                <a:lnTo>
                  <a:pt x="8931" y="0"/>
                </a:lnTo>
                <a:lnTo>
                  <a:pt x="8300" y="0"/>
                </a:lnTo>
                <a:lnTo>
                  <a:pt x="7572" y="0"/>
                </a:lnTo>
                <a:lnTo>
                  <a:pt x="6796" y="0"/>
                </a:lnTo>
                <a:lnTo>
                  <a:pt x="6067" y="0"/>
                </a:lnTo>
                <a:lnTo>
                  <a:pt x="5339" y="0"/>
                </a:lnTo>
                <a:lnTo>
                  <a:pt x="4708" y="0"/>
                </a:lnTo>
                <a:lnTo>
                  <a:pt x="4077" y="0"/>
                </a:lnTo>
                <a:lnTo>
                  <a:pt x="3495" y="0"/>
                </a:lnTo>
                <a:lnTo>
                  <a:pt x="3010" y="0"/>
                </a:lnTo>
                <a:lnTo>
                  <a:pt x="2524" y="0"/>
                </a:lnTo>
                <a:lnTo>
                  <a:pt x="2136" y="0"/>
                </a:lnTo>
                <a:lnTo>
                  <a:pt x="1747" y="0"/>
                </a:lnTo>
                <a:lnTo>
                  <a:pt x="1408" y="0"/>
                </a:lnTo>
                <a:lnTo>
                  <a:pt x="1165" y="0"/>
                </a:lnTo>
                <a:lnTo>
                  <a:pt x="922" y="0"/>
                </a:lnTo>
                <a:lnTo>
                  <a:pt x="777" y="0"/>
                </a:lnTo>
                <a:lnTo>
                  <a:pt x="631" y="0"/>
                </a:lnTo>
                <a:lnTo>
                  <a:pt x="583" y="0"/>
                </a:lnTo>
                <a:lnTo>
                  <a:pt x="534" y="0"/>
                </a:lnTo>
                <a:lnTo>
                  <a:pt x="583" y="0"/>
                </a:lnTo>
                <a:lnTo>
                  <a:pt x="583" y="26"/>
                </a:lnTo>
                <a:lnTo>
                  <a:pt x="631" y="26"/>
                </a:lnTo>
                <a:lnTo>
                  <a:pt x="679" y="52"/>
                </a:lnTo>
                <a:lnTo>
                  <a:pt x="728" y="52"/>
                </a:lnTo>
                <a:lnTo>
                  <a:pt x="825" y="78"/>
                </a:lnTo>
                <a:lnTo>
                  <a:pt x="922" y="105"/>
                </a:lnTo>
                <a:lnTo>
                  <a:pt x="1019" y="157"/>
                </a:lnTo>
                <a:lnTo>
                  <a:pt x="1116" y="183"/>
                </a:lnTo>
                <a:lnTo>
                  <a:pt x="1213" y="209"/>
                </a:lnTo>
                <a:lnTo>
                  <a:pt x="1359" y="261"/>
                </a:lnTo>
                <a:lnTo>
                  <a:pt x="1505" y="288"/>
                </a:lnTo>
                <a:lnTo>
                  <a:pt x="1650" y="340"/>
                </a:lnTo>
                <a:lnTo>
                  <a:pt x="1796" y="392"/>
                </a:lnTo>
                <a:lnTo>
                  <a:pt x="1990" y="445"/>
                </a:lnTo>
                <a:lnTo>
                  <a:pt x="2184" y="497"/>
                </a:lnTo>
                <a:lnTo>
                  <a:pt x="2330" y="549"/>
                </a:lnTo>
                <a:lnTo>
                  <a:pt x="2475" y="601"/>
                </a:lnTo>
                <a:lnTo>
                  <a:pt x="2621" y="654"/>
                </a:lnTo>
                <a:lnTo>
                  <a:pt x="2767" y="706"/>
                </a:lnTo>
                <a:lnTo>
                  <a:pt x="2864" y="732"/>
                </a:lnTo>
                <a:lnTo>
                  <a:pt x="2961" y="758"/>
                </a:lnTo>
                <a:lnTo>
                  <a:pt x="3058" y="784"/>
                </a:lnTo>
                <a:lnTo>
                  <a:pt x="3155" y="811"/>
                </a:lnTo>
                <a:lnTo>
                  <a:pt x="3252" y="837"/>
                </a:lnTo>
                <a:lnTo>
                  <a:pt x="3301" y="863"/>
                </a:lnTo>
                <a:lnTo>
                  <a:pt x="3349" y="889"/>
                </a:lnTo>
                <a:lnTo>
                  <a:pt x="3398" y="889"/>
                </a:lnTo>
                <a:lnTo>
                  <a:pt x="3446" y="915"/>
                </a:lnTo>
                <a:lnTo>
                  <a:pt x="3398" y="941"/>
                </a:lnTo>
                <a:lnTo>
                  <a:pt x="3398" y="968"/>
                </a:lnTo>
                <a:lnTo>
                  <a:pt x="3349" y="1020"/>
                </a:lnTo>
                <a:lnTo>
                  <a:pt x="3301" y="1072"/>
                </a:lnTo>
                <a:lnTo>
                  <a:pt x="3204" y="1151"/>
                </a:lnTo>
                <a:lnTo>
                  <a:pt x="3155" y="1229"/>
                </a:lnTo>
                <a:lnTo>
                  <a:pt x="3058" y="1334"/>
                </a:lnTo>
                <a:lnTo>
                  <a:pt x="2961" y="1438"/>
                </a:lnTo>
                <a:lnTo>
                  <a:pt x="2864" y="1569"/>
                </a:lnTo>
                <a:lnTo>
                  <a:pt x="2718" y="1700"/>
                </a:lnTo>
                <a:lnTo>
                  <a:pt x="2621" y="1831"/>
                </a:lnTo>
                <a:lnTo>
                  <a:pt x="2475" y="2014"/>
                </a:lnTo>
                <a:lnTo>
                  <a:pt x="2330" y="2170"/>
                </a:lnTo>
                <a:lnTo>
                  <a:pt x="2136" y="2380"/>
                </a:lnTo>
                <a:lnTo>
                  <a:pt x="1990" y="2563"/>
                </a:lnTo>
                <a:lnTo>
                  <a:pt x="1796" y="2772"/>
                </a:lnTo>
                <a:lnTo>
                  <a:pt x="1602" y="3007"/>
                </a:lnTo>
                <a:lnTo>
                  <a:pt x="1456" y="3243"/>
                </a:lnTo>
                <a:lnTo>
                  <a:pt x="1311" y="3478"/>
                </a:lnTo>
                <a:lnTo>
                  <a:pt x="1165" y="3740"/>
                </a:lnTo>
                <a:lnTo>
                  <a:pt x="1019" y="4001"/>
                </a:lnTo>
                <a:lnTo>
                  <a:pt x="874" y="4289"/>
                </a:lnTo>
                <a:lnTo>
                  <a:pt x="777" y="4576"/>
                </a:lnTo>
                <a:lnTo>
                  <a:pt x="631" y="4890"/>
                </a:lnTo>
                <a:lnTo>
                  <a:pt x="534" y="5204"/>
                </a:lnTo>
                <a:lnTo>
                  <a:pt x="437" y="5518"/>
                </a:lnTo>
                <a:lnTo>
                  <a:pt x="340" y="5858"/>
                </a:lnTo>
                <a:lnTo>
                  <a:pt x="243" y="6198"/>
                </a:lnTo>
                <a:lnTo>
                  <a:pt x="194" y="6564"/>
                </a:lnTo>
                <a:lnTo>
                  <a:pt x="146" y="6930"/>
                </a:lnTo>
                <a:lnTo>
                  <a:pt x="49" y="7296"/>
                </a:lnTo>
                <a:lnTo>
                  <a:pt x="0" y="7688"/>
                </a:lnTo>
                <a:lnTo>
                  <a:pt x="0" y="8080"/>
                </a:lnTo>
                <a:lnTo>
                  <a:pt x="0" y="8473"/>
                </a:lnTo>
                <a:lnTo>
                  <a:pt x="49" y="8865"/>
                </a:lnTo>
                <a:lnTo>
                  <a:pt x="97" y="9257"/>
                </a:lnTo>
                <a:lnTo>
                  <a:pt x="194" y="9649"/>
                </a:lnTo>
                <a:lnTo>
                  <a:pt x="291" y="10042"/>
                </a:lnTo>
                <a:lnTo>
                  <a:pt x="437" y="10434"/>
                </a:lnTo>
                <a:lnTo>
                  <a:pt x="583" y="10852"/>
                </a:lnTo>
                <a:lnTo>
                  <a:pt x="777" y="11245"/>
                </a:lnTo>
                <a:lnTo>
                  <a:pt x="971" y="11663"/>
                </a:lnTo>
                <a:lnTo>
                  <a:pt x="1213" y="12081"/>
                </a:lnTo>
                <a:lnTo>
                  <a:pt x="1456" y="12474"/>
                </a:lnTo>
                <a:lnTo>
                  <a:pt x="1747" y="12892"/>
                </a:lnTo>
                <a:lnTo>
                  <a:pt x="2039" y="13310"/>
                </a:lnTo>
                <a:lnTo>
                  <a:pt x="2378" y="13729"/>
                </a:lnTo>
                <a:lnTo>
                  <a:pt x="2718" y="14147"/>
                </a:lnTo>
                <a:lnTo>
                  <a:pt x="3107" y="14539"/>
                </a:lnTo>
                <a:lnTo>
                  <a:pt x="3495" y="14932"/>
                </a:lnTo>
                <a:lnTo>
                  <a:pt x="3883" y="15298"/>
                </a:lnTo>
                <a:lnTo>
                  <a:pt x="4320" y="15664"/>
                </a:lnTo>
                <a:lnTo>
                  <a:pt x="4757" y="16030"/>
                </a:lnTo>
                <a:lnTo>
                  <a:pt x="5242" y="16370"/>
                </a:lnTo>
                <a:lnTo>
                  <a:pt x="5679" y="16710"/>
                </a:lnTo>
                <a:lnTo>
                  <a:pt x="6164" y="17024"/>
                </a:lnTo>
                <a:lnTo>
                  <a:pt x="6698" y="17338"/>
                </a:lnTo>
                <a:lnTo>
                  <a:pt x="7232" y="17625"/>
                </a:lnTo>
                <a:lnTo>
                  <a:pt x="7766" y="17913"/>
                </a:lnTo>
                <a:lnTo>
                  <a:pt x="8349" y="18174"/>
                </a:lnTo>
                <a:lnTo>
                  <a:pt x="8931" y="18436"/>
                </a:lnTo>
                <a:lnTo>
                  <a:pt x="9514" y="18697"/>
                </a:lnTo>
                <a:lnTo>
                  <a:pt x="10096" y="18933"/>
                </a:lnTo>
                <a:lnTo>
                  <a:pt x="10727" y="19142"/>
                </a:lnTo>
                <a:lnTo>
                  <a:pt x="11358" y="19377"/>
                </a:lnTo>
                <a:lnTo>
                  <a:pt x="11941" y="19560"/>
                </a:lnTo>
                <a:lnTo>
                  <a:pt x="12475" y="19770"/>
                </a:lnTo>
                <a:lnTo>
                  <a:pt x="13057" y="19953"/>
                </a:lnTo>
                <a:lnTo>
                  <a:pt x="13591" y="20110"/>
                </a:lnTo>
                <a:lnTo>
                  <a:pt x="14125" y="20266"/>
                </a:lnTo>
                <a:lnTo>
                  <a:pt x="14610" y="20423"/>
                </a:lnTo>
                <a:lnTo>
                  <a:pt x="15096" y="20554"/>
                </a:lnTo>
                <a:lnTo>
                  <a:pt x="15581" y="20685"/>
                </a:lnTo>
                <a:lnTo>
                  <a:pt x="16018" y="20789"/>
                </a:lnTo>
                <a:lnTo>
                  <a:pt x="16504" y="20894"/>
                </a:lnTo>
                <a:lnTo>
                  <a:pt x="16940" y="20972"/>
                </a:lnTo>
                <a:lnTo>
                  <a:pt x="17329" y="21051"/>
                </a:lnTo>
                <a:lnTo>
                  <a:pt x="17717" y="21129"/>
                </a:lnTo>
                <a:lnTo>
                  <a:pt x="18105" y="21182"/>
                </a:lnTo>
                <a:lnTo>
                  <a:pt x="18494" y="21234"/>
                </a:lnTo>
                <a:lnTo>
                  <a:pt x="18833" y="21286"/>
                </a:lnTo>
                <a:lnTo>
                  <a:pt x="19125" y="21312"/>
                </a:lnTo>
                <a:lnTo>
                  <a:pt x="19416" y="21365"/>
                </a:lnTo>
                <a:lnTo>
                  <a:pt x="19707" y="21391"/>
                </a:lnTo>
                <a:lnTo>
                  <a:pt x="19950" y="21443"/>
                </a:lnTo>
                <a:lnTo>
                  <a:pt x="20193" y="21469"/>
                </a:lnTo>
                <a:lnTo>
                  <a:pt x="20387" y="21496"/>
                </a:lnTo>
                <a:lnTo>
                  <a:pt x="20581" y="21522"/>
                </a:lnTo>
                <a:lnTo>
                  <a:pt x="20726" y="21522"/>
                </a:lnTo>
                <a:lnTo>
                  <a:pt x="20823" y="21548"/>
                </a:lnTo>
                <a:lnTo>
                  <a:pt x="20969" y="21574"/>
                </a:lnTo>
                <a:lnTo>
                  <a:pt x="21018" y="21574"/>
                </a:lnTo>
                <a:lnTo>
                  <a:pt x="21066" y="21574"/>
                </a:lnTo>
                <a:lnTo>
                  <a:pt x="21115" y="21600"/>
                </a:lnTo>
                <a:lnTo>
                  <a:pt x="21115" y="21574"/>
                </a:lnTo>
                <a:lnTo>
                  <a:pt x="21066" y="21522"/>
                </a:lnTo>
                <a:lnTo>
                  <a:pt x="21018" y="21469"/>
                </a:lnTo>
                <a:lnTo>
                  <a:pt x="20921" y="21391"/>
                </a:lnTo>
                <a:lnTo>
                  <a:pt x="20872" y="21312"/>
                </a:lnTo>
                <a:lnTo>
                  <a:pt x="20726" y="21234"/>
                </a:lnTo>
                <a:lnTo>
                  <a:pt x="20629" y="21103"/>
                </a:lnTo>
                <a:lnTo>
                  <a:pt x="20484" y="20972"/>
                </a:lnTo>
                <a:lnTo>
                  <a:pt x="20338" y="20842"/>
                </a:lnTo>
                <a:lnTo>
                  <a:pt x="20193" y="20685"/>
                </a:lnTo>
                <a:lnTo>
                  <a:pt x="19998" y="20502"/>
                </a:lnTo>
                <a:lnTo>
                  <a:pt x="19804" y="20319"/>
                </a:lnTo>
                <a:lnTo>
                  <a:pt x="19610" y="20110"/>
                </a:lnTo>
                <a:lnTo>
                  <a:pt x="19367" y="19900"/>
                </a:lnTo>
                <a:lnTo>
                  <a:pt x="19125" y="19665"/>
                </a:lnTo>
                <a:lnTo>
                  <a:pt x="18882" y="19430"/>
                </a:lnTo>
                <a:lnTo>
                  <a:pt x="18639" y="19220"/>
                </a:lnTo>
                <a:lnTo>
                  <a:pt x="18445" y="19011"/>
                </a:lnTo>
                <a:lnTo>
                  <a:pt x="18251" y="18828"/>
                </a:lnTo>
                <a:lnTo>
                  <a:pt x="18057" y="18645"/>
                </a:lnTo>
                <a:lnTo>
                  <a:pt x="17911" y="18488"/>
                </a:lnTo>
                <a:lnTo>
                  <a:pt x="17766" y="18357"/>
                </a:lnTo>
                <a:lnTo>
                  <a:pt x="17620" y="18227"/>
                </a:lnTo>
                <a:lnTo>
                  <a:pt x="17474" y="18122"/>
                </a:lnTo>
                <a:lnTo>
                  <a:pt x="17377" y="18017"/>
                </a:lnTo>
                <a:lnTo>
                  <a:pt x="17329" y="17939"/>
                </a:lnTo>
                <a:lnTo>
                  <a:pt x="17232" y="17860"/>
                </a:lnTo>
                <a:lnTo>
                  <a:pt x="17183" y="17808"/>
                </a:lnTo>
                <a:lnTo>
                  <a:pt x="17134" y="17782"/>
                </a:lnTo>
                <a:lnTo>
                  <a:pt x="17134" y="17756"/>
                </a:lnTo>
                <a:lnTo>
                  <a:pt x="17134" y="17730"/>
                </a:lnTo>
                <a:lnTo>
                  <a:pt x="17134" y="17704"/>
                </a:lnTo>
                <a:lnTo>
                  <a:pt x="17183" y="17678"/>
                </a:lnTo>
                <a:lnTo>
                  <a:pt x="17232" y="17625"/>
                </a:lnTo>
                <a:lnTo>
                  <a:pt x="17329" y="17547"/>
                </a:lnTo>
                <a:lnTo>
                  <a:pt x="17426" y="17442"/>
                </a:lnTo>
                <a:lnTo>
                  <a:pt x="17523" y="17338"/>
                </a:lnTo>
                <a:lnTo>
                  <a:pt x="17668" y="17207"/>
                </a:lnTo>
                <a:lnTo>
                  <a:pt x="17814" y="17076"/>
                </a:lnTo>
                <a:lnTo>
                  <a:pt x="18008" y="16919"/>
                </a:lnTo>
                <a:lnTo>
                  <a:pt x="18154" y="16762"/>
                </a:lnTo>
                <a:lnTo>
                  <a:pt x="18396" y="16553"/>
                </a:lnTo>
                <a:lnTo>
                  <a:pt x="18591" y="16344"/>
                </a:lnTo>
                <a:lnTo>
                  <a:pt x="18833" y="16135"/>
                </a:lnTo>
                <a:lnTo>
                  <a:pt x="19076" y="15899"/>
                </a:lnTo>
                <a:lnTo>
                  <a:pt x="19367" y="15638"/>
                </a:lnTo>
                <a:lnTo>
                  <a:pt x="19610" y="15376"/>
                </a:lnTo>
                <a:lnTo>
                  <a:pt x="19901" y="15141"/>
                </a:lnTo>
                <a:lnTo>
                  <a:pt x="20144" y="14932"/>
                </a:lnTo>
                <a:lnTo>
                  <a:pt x="20338" y="14723"/>
                </a:lnTo>
                <a:lnTo>
                  <a:pt x="20532" y="14539"/>
                </a:lnTo>
                <a:lnTo>
                  <a:pt x="20726" y="14356"/>
                </a:lnTo>
                <a:lnTo>
                  <a:pt x="20872" y="14199"/>
                </a:lnTo>
                <a:lnTo>
                  <a:pt x="21066" y="14069"/>
                </a:lnTo>
                <a:lnTo>
                  <a:pt x="21163" y="13938"/>
                </a:lnTo>
                <a:lnTo>
                  <a:pt x="21309" y="13833"/>
                </a:lnTo>
                <a:lnTo>
                  <a:pt x="21406" y="13729"/>
                </a:lnTo>
                <a:lnTo>
                  <a:pt x="21455" y="13677"/>
                </a:lnTo>
                <a:lnTo>
                  <a:pt x="21503" y="13598"/>
                </a:lnTo>
                <a:lnTo>
                  <a:pt x="21552" y="13572"/>
                </a:lnTo>
                <a:lnTo>
                  <a:pt x="21600" y="13546"/>
                </a:lnTo>
                <a:lnTo>
                  <a:pt x="21600" y="13520"/>
                </a:lnTo>
                <a:lnTo>
                  <a:pt x="21552" y="13520"/>
                </a:lnTo>
                <a:lnTo>
                  <a:pt x="21503" y="13493"/>
                </a:lnTo>
                <a:lnTo>
                  <a:pt x="21455" y="13493"/>
                </a:lnTo>
                <a:lnTo>
                  <a:pt x="21357" y="13467"/>
                </a:lnTo>
                <a:lnTo>
                  <a:pt x="21260" y="13441"/>
                </a:lnTo>
                <a:lnTo>
                  <a:pt x="21163" y="13415"/>
                </a:lnTo>
                <a:lnTo>
                  <a:pt x="21066" y="13389"/>
                </a:lnTo>
                <a:lnTo>
                  <a:pt x="20921" y="13337"/>
                </a:lnTo>
                <a:lnTo>
                  <a:pt x="20775" y="13310"/>
                </a:lnTo>
                <a:lnTo>
                  <a:pt x="20629" y="13258"/>
                </a:lnTo>
                <a:lnTo>
                  <a:pt x="20435" y="13206"/>
                </a:lnTo>
                <a:lnTo>
                  <a:pt x="20290" y="13154"/>
                </a:lnTo>
                <a:lnTo>
                  <a:pt x="20095" y="13101"/>
                </a:lnTo>
                <a:lnTo>
                  <a:pt x="19853" y="13049"/>
                </a:lnTo>
                <a:lnTo>
                  <a:pt x="19659" y="12970"/>
                </a:lnTo>
                <a:lnTo>
                  <a:pt x="19416" y="12918"/>
                </a:lnTo>
                <a:lnTo>
                  <a:pt x="19222" y="12840"/>
                </a:lnTo>
                <a:lnTo>
                  <a:pt x="18979" y="12761"/>
                </a:lnTo>
                <a:lnTo>
                  <a:pt x="18785" y="12657"/>
                </a:lnTo>
                <a:lnTo>
                  <a:pt x="18542" y="12578"/>
                </a:lnTo>
                <a:lnTo>
                  <a:pt x="18348" y="12474"/>
                </a:lnTo>
                <a:lnTo>
                  <a:pt x="18154" y="12369"/>
                </a:lnTo>
                <a:lnTo>
                  <a:pt x="17911" y="12238"/>
                </a:lnTo>
                <a:lnTo>
                  <a:pt x="17717" y="12134"/>
                </a:lnTo>
                <a:lnTo>
                  <a:pt x="17474" y="12003"/>
                </a:lnTo>
                <a:lnTo>
                  <a:pt x="17280" y="11872"/>
                </a:lnTo>
                <a:lnTo>
                  <a:pt x="17086" y="11715"/>
                </a:lnTo>
                <a:lnTo>
                  <a:pt x="16843" y="11584"/>
                </a:lnTo>
                <a:lnTo>
                  <a:pt x="16649" y="11428"/>
                </a:lnTo>
                <a:lnTo>
                  <a:pt x="16455" y="11271"/>
                </a:lnTo>
                <a:lnTo>
                  <a:pt x="16212" y="11114"/>
                </a:lnTo>
                <a:lnTo>
                  <a:pt x="16067" y="10931"/>
                </a:lnTo>
                <a:lnTo>
                  <a:pt x="15872" y="10774"/>
                </a:lnTo>
                <a:lnTo>
                  <a:pt x="15678" y="10617"/>
                </a:lnTo>
                <a:lnTo>
                  <a:pt x="15533" y="10434"/>
                </a:lnTo>
                <a:lnTo>
                  <a:pt x="15387" y="10277"/>
                </a:lnTo>
                <a:lnTo>
                  <a:pt x="15242" y="10094"/>
                </a:lnTo>
                <a:lnTo>
                  <a:pt x="15144" y="9911"/>
                </a:lnTo>
                <a:lnTo>
                  <a:pt x="14999" y="9754"/>
                </a:lnTo>
                <a:lnTo>
                  <a:pt x="14902" y="9571"/>
                </a:lnTo>
                <a:lnTo>
                  <a:pt x="14805" y="9388"/>
                </a:lnTo>
                <a:lnTo>
                  <a:pt x="14756" y="9205"/>
                </a:lnTo>
                <a:lnTo>
                  <a:pt x="14659" y="9022"/>
                </a:lnTo>
                <a:lnTo>
                  <a:pt x="14610" y="8839"/>
                </a:lnTo>
                <a:lnTo>
                  <a:pt x="14562" y="8656"/>
                </a:lnTo>
                <a:lnTo>
                  <a:pt x="14513" y="8447"/>
                </a:lnTo>
                <a:lnTo>
                  <a:pt x="14513" y="8263"/>
                </a:lnTo>
                <a:lnTo>
                  <a:pt x="14465" y="8080"/>
                </a:lnTo>
                <a:lnTo>
                  <a:pt x="14465" y="7897"/>
                </a:lnTo>
                <a:lnTo>
                  <a:pt x="14465" y="7714"/>
                </a:lnTo>
                <a:lnTo>
                  <a:pt x="14465" y="7557"/>
                </a:lnTo>
                <a:lnTo>
                  <a:pt x="14513" y="7374"/>
                </a:lnTo>
                <a:lnTo>
                  <a:pt x="14513" y="7217"/>
                </a:lnTo>
                <a:lnTo>
                  <a:pt x="14562" y="7061"/>
                </a:lnTo>
                <a:lnTo>
                  <a:pt x="14610" y="6877"/>
                </a:lnTo>
                <a:lnTo>
                  <a:pt x="14659" y="6747"/>
                </a:lnTo>
                <a:lnTo>
                  <a:pt x="14708" y="6590"/>
                </a:lnTo>
                <a:lnTo>
                  <a:pt x="14805" y="6433"/>
                </a:lnTo>
                <a:lnTo>
                  <a:pt x="14853" y="6302"/>
                </a:lnTo>
                <a:lnTo>
                  <a:pt x="14950" y="6145"/>
                </a:lnTo>
                <a:lnTo>
                  <a:pt x="15047" y="6015"/>
                </a:lnTo>
                <a:lnTo>
                  <a:pt x="15144" y="5884"/>
                </a:lnTo>
                <a:lnTo>
                  <a:pt x="15242" y="5753"/>
                </a:lnTo>
                <a:lnTo>
                  <a:pt x="15338" y="5622"/>
                </a:lnTo>
                <a:lnTo>
                  <a:pt x="15436" y="5518"/>
                </a:lnTo>
                <a:lnTo>
                  <a:pt x="15484" y="5413"/>
                </a:lnTo>
                <a:lnTo>
                  <a:pt x="15581" y="5335"/>
                </a:lnTo>
                <a:lnTo>
                  <a:pt x="15630" y="5230"/>
                </a:lnTo>
                <a:lnTo>
                  <a:pt x="15727" y="5151"/>
                </a:lnTo>
                <a:lnTo>
                  <a:pt x="15775" y="5099"/>
                </a:lnTo>
                <a:lnTo>
                  <a:pt x="15824" y="5021"/>
                </a:lnTo>
                <a:lnTo>
                  <a:pt x="15872" y="4969"/>
                </a:lnTo>
                <a:lnTo>
                  <a:pt x="15872" y="4942"/>
                </a:lnTo>
                <a:lnTo>
                  <a:pt x="15921" y="4890"/>
                </a:lnTo>
                <a:lnTo>
                  <a:pt x="15921" y="4864"/>
                </a:lnTo>
                <a:lnTo>
                  <a:pt x="15970" y="4838"/>
                </a:lnTo>
                <a:lnTo>
                  <a:pt x="16018" y="4838"/>
                </a:lnTo>
                <a:lnTo>
                  <a:pt x="16067" y="4864"/>
                </a:lnTo>
                <a:lnTo>
                  <a:pt x="16115" y="4864"/>
                </a:lnTo>
                <a:lnTo>
                  <a:pt x="16212" y="4890"/>
                </a:lnTo>
                <a:lnTo>
                  <a:pt x="16309" y="4916"/>
                </a:lnTo>
                <a:lnTo>
                  <a:pt x="16358" y="4942"/>
                </a:lnTo>
                <a:lnTo>
                  <a:pt x="16504" y="4995"/>
                </a:lnTo>
                <a:lnTo>
                  <a:pt x="16600" y="5021"/>
                </a:lnTo>
                <a:lnTo>
                  <a:pt x="16746" y="5073"/>
                </a:lnTo>
                <a:lnTo>
                  <a:pt x="16892" y="5125"/>
                </a:lnTo>
                <a:lnTo>
                  <a:pt x="17037" y="5151"/>
                </a:lnTo>
                <a:lnTo>
                  <a:pt x="17232" y="5204"/>
                </a:lnTo>
                <a:lnTo>
                  <a:pt x="17426" y="5282"/>
                </a:lnTo>
                <a:lnTo>
                  <a:pt x="17620" y="5335"/>
                </a:lnTo>
                <a:lnTo>
                  <a:pt x="17814" y="5387"/>
                </a:lnTo>
                <a:lnTo>
                  <a:pt x="18008" y="5465"/>
                </a:lnTo>
                <a:lnTo>
                  <a:pt x="18154" y="5518"/>
                </a:lnTo>
                <a:lnTo>
                  <a:pt x="18348" y="5570"/>
                </a:lnTo>
                <a:lnTo>
                  <a:pt x="18494" y="5596"/>
                </a:lnTo>
                <a:lnTo>
                  <a:pt x="18639" y="5648"/>
                </a:lnTo>
                <a:lnTo>
                  <a:pt x="18736" y="5675"/>
                </a:lnTo>
                <a:lnTo>
                  <a:pt x="18833" y="5727"/>
                </a:lnTo>
                <a:lnTo>
                  <a:pt x="18931" y="5753"/>
                </a:lnTo>
                <a:lnTo>
                  <a:pt x="19028" y="5779"/>
                </a:lnTo>
                <a:lnTo>
                  <a:pt x="19076" y="5805"/>
                </a:lnTo>
                <a:lnTo>
                  <a:pt x="19173" y="5805"/>
                </a:lnTo>
                <a:lnTo>
                  <a:pt x="19222" y="5831"/>
                </a:lnTo>
                <a:lnTo>
                  <a:pt x="19270" y="5831"/>
                </a:lnTo>
                <a:lnTo>
                  <a:pt x="19222" y="5831"/>
                </a:lnTo>
                <a:lnTo>
                  <a:pt x="19222" y="5805"/>
                </a:lnTo>
                <a:lnTo>
                  <a:pt x="19125" y="5753"/>
                </a:lnTo>
                <a:lnTo>
                  <a:pt x="19076" y="5648"/>
                </a:lnTo>
                <a:lnTo>
                  <a:pt x="18979" y="5570"/>
                </a:lnTo>
                <a:lnTo>
                  <a:pt x="18833" y="5439"/>
                </a:lnTo>
                <a:lnTo>
                  <a:pt x="18688" y="5282"/>
                </a:lnTo>
                <a:lnTo>
                  <a:pt x="18494" y="5125"/>
                </a:lnTo>
                <a:lnTo>
                  <a:pt x="18299" y="4916"/>
                </a:lnTo>
                <a:lnTo>
                  <a:pt x="18057" y="4707"/>
                </a:lnTo>
                <a:lnTo>
                  <a:pt x="17814" y="4472"/>
                </a:lnTo>
                <a:lnTo>
                  <a:pt x="17523" y="4210"/>
                </a:lnTo>
                <a:lnTo>
                  <a:pt x="17232" y="3922"/>
                </a:lnTo>
                <a:lnTo>
                  <a:pt x="16892" y="3609"/>
                </a:lnTo>
                <a:lnTo>
                  <a:pt x="16552" y="3269"/>
                </a:lnTo>
                <a:cubicBezTo>
                  <a:pt x="16552" y="3269"/>
                  <a:pt x="16164" y="2929"/>
                  <a:pt x="16164" y="2929"/>
                </a:cubicBezTo>
                <a:close/>
                <a:moveTo>
                  <a:pt x="16164" y="2929"/>
                </a:moveTo>
              </a:path>
            </a:pathLst>
          </a:custGeom>
          <a:solidFill>
            <a:schemeClr val="accent3">
              <a:lumMod val="75000"/>
            </a:schemeClr>
          </a:solid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a:p>
        </p:txBody>
      </p:sp>
      <p:sp>
        <p:nvSpPr>
          <p:cNvPr id="8" name="Rectangle 7"/>
          <p:cNvSpPr>
            <a:spLocks/>
          </p:cNvSpPr>
          <p:nvPr/>
        </p:nvSpPr>
        <p:spPr bwMode="auto">
          <a:xfrm rot="20060530">
            <a:off x="2314122" y="1982913"/>
            <a:ext cx="363799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Better Materials</a:t>
            </a:r>
            <a:endParaRPr lang="en-US" sz="2200" i="1" dirty="0">
              <a:solidFill>
                <a:srgbClr val="CCFFCC"/>
              </a:solidFill>
              <a:latin typeface="+mj-lt"/>
              <a:ea typeface="ＭＳ Ｐゴシック" charset="0"/>
              <a:cs typeface="Helvetica Neue Bold Condensed" charset="0"/>
            </a:endParaRPr>
          </a:p>
        </p:txBody>
      </p:sp>
      <p:sp>
        <p:nvSpPr>
          <p:cNvPr id="9" name="Rectangle 8"/>
          <p:cNvSpPr>
            <a:spLocks/>
          </p:cNvSpPr>
          <p:nvPr/>
        </p:nvSpPr>
        <p:spPr bwMode="auto">
          <a:xfrm rot="17670608">
            <a:off x="5271601" y="3573846"/>
            <a:ext cx="294102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Better Devices</a:t>
            </a:r>
            <a:endParaRPr lang="en-US" sz="2200" i="1" dirty="0">
              <a:solidFill>
                <a:srgbClr val="CCFFCC"/>
              </a:solidFill>
              <a:latin typeface="+mj-lt"/>
              <a:ea typeface="ＭＳ Ｐゴシック" charset="0"/>
              <a:cs typeface="Helvetica Neue Bold Condensed" charset="0"/>
            </a:endParaRPr>
          </a:p>
        </p:txBody>
      </p:sp>
      <p:sp>
        <p:nvSpPr>
          <p:cNvPr id="10" name="Rectangle 9"/>
          <p:cNvSpPr>
            <a:spLocks/>
          </p:cNvSpPr>
          <p:nvPr/>
        </p:nvSpPr>
        <p:spPr bwMode="auto">
          <a:xfrm rot="1440916">
            <a:off x="2095093" y="4799504"/>
            <a:ext cx="2794199"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2200" b="1" dirty="0" smtClean="0">
                <a:solidFill>
                  <a:schemeClr val="bg2"/>
                </a:solidFill>
                <a:latin typeface="+mj-lt"/>
                <a:ea typeface="ＭＳ Ｐゴシック" charset="0"/>
                <a:cs typeface="Helvetica Neue Bold Condensed" charset="0"/>
              </a:rPr>
              <a:t>More Efficient Computing Architecture</a:t>
            </a:r>
            <a:endParaRPr lang="en-US" sz="2200" i="1" dirty="0">
              <a:solidFill>
                <a:srgbClr val="CCFFCC"/>
              </a:solidFill>
              <a:latin typeface="+mj-lt"/>
              <a:ea typeface="ＭＳ Ｐゴシック" charset="0"/>
              <a:cs typeface="Helvetica Neue Bold Condensed" charset="0"/>
            </a:endParaRPr>
          </a:p>
        </p:txBody>
      </p:sp>
      <p:pic>
        <p:nvPicPr>
          <p:cNvPr id="43"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296" y="4479470"/>
            <a:ext cx="1160079" cy="2378530"/>
          </a:xfrm>
          <a:prstGeom prst="rect">
            <a:avLst/>
          </a:prstGeom>
          <a:noFill/>
          <a:ln w="9525">
            <a:noFill/>
            <a:miter lim="800000"/>
            <a:headEnd/>
            <a:tailEnd/>
          </a:ln>
        </p:spPr>
      </p:pic>
      <p:pic>
        <p:nvPicPr>
          <p:cNvPr id="18" name="Picture 17"/>
          <p:cNvPicPr>
            <a:picLocks noChangeAspect="1"/>
          </p:cNvPicPr>
          <p:nvPr/>
        </p:nvPicPr>
        <p:blipFill rotWithShape="1">
          <a:blip r:embed="rId5" cstate="print">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a:xfrm>
            <a:off x="6868367" y="5261114"/>
            <a:ext cx="2286332" cy="1284926"/>
          </a:xfrm>
          <a:prstGeom prst="rect">
            <a:avLst/>
          </a:prstGeom>
        </p:spPr>
      </p:pic>
      <p:grpSp>
        <p:nvGrpSpPr>
          <p:cNvPr id="19" name="Group 18"/>
          <p:cNvGrpSpPr/>
          <p:nvPr/>
        </p:nvGrpSpPr>
        <p:grpSpPr>
          <a:xfrm>
            <a:off x="46554" y="748751"/>
            <a:ext cx="2730175" cy="1978735"/>
            <a:chOff x="4651441" y="2568575"/>
            <a:chExt cx="4352860" cy="3740125"/>
          </a:xfrm>
        </p:grpSpPr>
        <p:grpSp>
          <p:nvGrpSpPr>
            <p:cNvPr id="20" name="Group 33"/>
            <p:cNvGrpSpPr>
              <a:grpSpLocks/>
            </p:cNvGrpSpPr>
            <p:nvPr/>
          </p:nvGrpSpPr>
          <p:grpSpPr bwMode="auto">
            <a:xfrm>
              <a:off x="4753858" y="2568575"/>
              <a:ext cx="4250443" cy="3740125"/>
              <a:chOff x="6325771" y="1752600"/>
              <a:chExt cx="6679029" cy="5557544"/>
            </a:xfrm>
          </p:grpSpPr>
          <p:pic>
            <p:nvPicPr>
              <p:cNvPr id="25" name="Picture 6"/>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661150" y="1752600"/>
                <a:ext cx="6343650" cy="477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6" name="Straight Connector 9"/>
              <p:cNvCxnSpPr>
                <a:cxnSpLocks noChangeShapeType="1"/>
              </p:cNvCxnSpPr>
              <p:nvPr/>
            </p:nvCxnSpPr>
            <p:spPr bwMode="auto">
              <a:xfrm>
                <a:off x="7416800" y="4267200"/>
                <a:ext cx="5410200" cy="1588"/>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cxnSp>
          <p:cxnSp>
            <p:nvCxnSpPr>
              <p:cNvPr id="27" name="Straight Connector 11"/>
              <p:cNvCxnSpPr>
                <a:cxnSpLocks noChangeShapeType="1"/>
              </p:cNvCxnSpPr>
              <p:nvPr/>
            </p:nvCxnSpPr>
            <p:spPr bwMode="auto">
              <a:xfrm rot="5400000">
                <a:off x="8064501" y="4229100"/>
                <a:ext cx="3429000" cy="3175"/>
              </a:xfrm>
              <a:prstGeom prst="line">
                <a:avLst/>
              </a:prstGeom>
              <a:noFill/>
              <a:ln w="57150">
                <a:solidFill>
                  <a:srgbClr val="FF6600"/>
                </a:solidFill>
                <a:round/>
                <a:headEnd/>
                <a:tailEnd/>
              </a:ln>
              <a:extLst>
                <a:ext uri="{909E8E84-426E-40dd-AFC4-6F175D3DCCD1}">
                  <a14:hiddenFill xmlns="" xmlns:a14="http://schemas.microsoft.com/office/drawing/2010/main">
                    <a:noFill/>
                  </a14:hiddenFill>
                </a:ext>
              </a:extLst>
            </p:spPr>
          </p:cxnSp>
          <p:sp>
            <p:nvSpPr>
              <p:cNvPr id="28" name="TextBox 12"/>
              <p:cNvSpPr txBox="1">
                <a:spLocks noChangeArrowheads="1"/>
              </p:cNvSpPr>
              <p:nvPr/>
            </p:nvSpPr>
            <p:spPr bwMode="auto">
              <a:xfrm>
                <a:off x="6325771" y="2403939"/>
                <a:ext cx="2956631" cy="45382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50" dirty="0">
                    <a:solidFill>
                      <a:srgbClr val="FF6600"/>
                    </a:solidFill>
                  </a:rPr>
                  <a:t>Today</a:t>
                </a:r>
                <a:r>
                  <a:rPr lang="ja-JP" altLang="en-US" sz="1050" dirty="0">
                    <a:solidFill>
                      <a:srgbClr val="FF6600"/>
                    </a:solidFill>
                  </a:rPr>
                  <a:t>’</a:t>
                </a:r>
                <a:r>
                  <a:rPr lang="en-US" altLang="ja-JP" sz="1050" dirty="0">
                    <a:solidFill>
                      <a:srgbClr val="FF6600"/>
                    </a:solidFill>
                  </a:rPr>
                  <a:t>s </a:t>
                </a:r>
                <a:r>
                  <a:rPr lang="en-US" altLang="ja-JP" sz="1050" dirty="0" smtClean="0">
                    <a:solidFill>
                      <a:srgbClr val="FF6600"/>
                    </a:solidFill>
                  </a:rPr>
                  <a:t>CMOS</a:t>
                </a:r>
                <a:endParaRPr lang="en-US" sz="1050" dirty="0">
                  <a:solidFill>
                    <a:srgbClr val="FF6600"/>
                  </a:solidFill>
                </a:endParaRPr>
              </a:p>
            </p:txBody>
          </p:sp>
          <p:sp>
            <p:nvSpPr>
              <p:cNvPr id="29" name="TextBox 16"/>
              <p:cNvSpPr txBox="1">
                <a:spLocks noChangeArrowheads="1"/>
              </p:cNvSpPr>
              <p:nvPr/>
            </p:nvSpPr>
            <p:spPr bwMode="auto">
              <a:xfrm>
                <a:off x="7127508" y="6601638"/>
                <a:ext cx="5438670" cy="708506"/>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a:solidFill>
                      <a:srgbClr val="008000"/>
                    </a:solidFill>
                  </a:rPr>
                  <a:t>Interesting </a:t>
                </a:r>
                <a:r>
                  <a:rPr lang="en-US" sz="1200" dirty="0" smtClean="0">
                    <a:solidFill>
                      <a:srgbClr val="008000"/>
                    </a:solidFill>
                  </a:rPr>
                  <a:t>materials!!!</a:t>
                </a:r>
                <a:endParaRPr lang="en-US" sz="1200" dirty="0">
                  <a:solidFill>
                    <a:srgbClr val="008000"/>
                  </a:solidFill>
                </a:endParaRPr>
              </a:p>
            </p:txBody>
          </p:sp>
          <p:cxnSp>
            <p:nvCxnSpPr>
              <p:cNvPr id="30" name="Straight Arrow Connector 18"/>
              <p:cNvCxnSpPr>
                <a:cxnSpLocks noChangeShapeType="1"/>
              </p:cNvCxnSpPr>
              <p:nvPr/>
            </p:nvCxnSpPr>
            <p:spPr bwMode="auto">
              <a:xfrm flipV="1">
                <a:off x="10662972" y="5063489"/>
                <a:ext cx="1290985" cy="1876485"/>
              </a:xfrm>
              <a:prstGeom prst="straightConnector1">
                <a:avLst/>
              </a:prstGeom>
              <a:noFill/>
              <a:ln w="57150">
                <a:solidFill>
                  <a:srgbClr val="008000"/>
                </a:solidFill>
                <a:round/>
                <a:headEnd/>
                <a:tailEnd type="arrow" w="med" len="med"/>
              </a:ln>
              <a:extLst>
                <a:ext uri="{909E8E84-426E-40dd-AFC4-6F175D3DCCD1}">
                  <a14:hiddenFill xmlns="" xmlns:a14="http://schemas.microsoft.com/office/drawing/2010/main">
                    <a:noFill/>
                  </a14:hiddenFill>
                </a:ext>
              </a:extLst>
            </p:spPr>
          </p:cxnSp>
        </p:grpSp>
        <p:sp>
          <p:nvSpPr>
            <p:cNvPr id="21" name="Rectangle 20"/>
            <p:cNvSpPr/>
            <p:nvPr/>
          </p:nvSpPr>
          <p:spPr>
            <a:xfrm>
              <a:off x="6996113" y="4284663"/>
              <a:ext cx="1887537" cy="1095375"/>
            </a:xfrm>
            <a:prstGeom prst="rect">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2" name="Straight Arrow Connector 21"/>
            <p:cNvCxnSpPr/>
            <p:nvPr/>
          </p:nvCxnSpPr>
          <p:spPr>
            <a:xfrm>
              <a:off x="5651500" y="3606800"/>
              <a:ext cx="266700" cy="558803"/>
            </a:xfrm>
            <a:prstGeom prst="straightConnector1">
              <a:avLst/>
            </a:prstGeom>
            <a:ln w="38100"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18"/>
            <p:cNvCxnSpPr>
              <a:cxnSpLocks noChangeShapeType="1"/>
            </p:cNvCxnSpPr>
            <p:nvPr/>
          </p:nvCxnSpPr>
          <p:spPr bwMode="auto">
            <a:xfrm>
              <a:off x="5800725" y="3344863"/>
              <a:ext cx="1095375" cy="414337"/>
            </a:xfrm>
            <a:prstGeom prst="straightConnector1">
              <a:avLst/>
            </a:prstGeom>
            <a:noFill/>
            <a:ln w="57150">
              <a:solidFill>
                <a:srgbClr val="FF6600"/>
              </a:solidFill>
              <a:round/>
              <a:headEnd/>
              <a:tailEnd type="arrow" w="med" len="med"/>
            </a:ln>
            <a:extLst>
              <a:ext uri="{909E8E84-426E-40dd-AFC4-6F175D3DCCD1}">
                <a14:hiddenFill xmlns="" xmlns:a14="http://schemas.microsoft.com/office/drawing/2010/main">
                  <a:noFill/>
                </a14:hiddenFill>
              </a:ext>
            </a:extLst>
          </p:spPr>
        </p:cxnSp>
        <p:sp>
          <p:nvSpPr>
            <p:cNvPr id="24" name="TextBox 12"/>
            <p:cNvSpPr txBox="1">
              <a:spLocks noChangeArrowheads="1"/>
            </p:cNvSpPr>
            <p:nvPr/>
          </p:nvSpPr>
          <p:spPr bwMode="auto">
            <a:xfrm>
              <a:off x="4651441" y="3562218"/>
              <a:ext cx="1507121" cy="26489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smtClean="0">
                  <a:solidFill>
                    <a:srgbClr val="FF0000"/>
                  </a:solidFill>
                </a:rPr>
                <a:t>Voltage limit</a:t>
              </a:r>
              <a:endParaRPr lang="en-US" sz="1000" dirty="0">
                <a:solidFill>
                  <a:srgbClr val="FF0000"/>
                </a:solidFill>
              </a:endParaRPr>
            </a:p>
          </p:txBody>
        </p:sp>
      </p:grpSp>
    </p:spTree>
    <p:extLst>
      <p:ext uri="{BB962C8B-B14F-4D97-AF65-F5344CB8AC3E}">
        <p14:creationId xmlns:p14="http://schemas.microsoft.com/office/powerpoint/2010/main" val="1950874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0232" y="9176"/>
            <a:ext cx="8949238" cy="738664"/>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b="1" dirty="0">
                <a:latin typeface="+mn-lt"/>
                <a:ea typeface="+mn-ea"/>
                <a:cs typeface="+mn-cs"/>
              </a:rPr>
              <a:t>Building </a:t>
            </a:r>
            <a:r>
              <a:rPr lang="en-US" sz="4200" b="1" dirty="0" smtClean="0">
                <a:latin typeface="+mn-lt"/>
                <a:ea typeface="+mn-ea"/>
                <a:cs typeface="+mn-cs"/>
              </a:rPr>
              <a:t>a Public-Private </a:t>
            </a:r>
            <a:r>
              <a:rPr lang="en-US" sz="4200" b="1" dirty="0">
                <a:latin typeface="+mn-lt"/>
                <a:ea typeface="+mn-ea"/>
                <a:cs typeface="+mn-cs"/>
              </a:rPr>
              <a:t>Partnership </a:t>
            </a:r>
          </a:p>
        </p:txBody>
      </p:sp>
      <p:pic>
        <p:nvPicPr>
          <p:cNvPr id="6" name="Picture 5"/>
          <p:cNvPicPr/>
          <p:nvPr/>
        </p:nvPicPr>
        <p:blipFill>
          <a:blip r:embed="rId3">
            <a:extLst>
              <a:ext uri="{28A0092B-C50C-407E-A947-70E740481C1C}">
                <a14:useLocalDpi xmlns:a14="http://schemas.microsoft.com/office/drawing/2010/main"/>
              </a:ext>
            </a:extLst>
          </a:blip>
          <a:srcRect/>
          <a:stretch>
            <a:fillRect/>
          </a:stretch>
        </p:blipFill>
        <p:spPr bwMode="auto">
          <a:xfrm>
            <a:off x="1855029" y="847010"/>
            <a:ext cx="5486400" cy="5803900"/>
          </a:xfrm>
          <a:prstGeom prst="rect">
            <a:avLst/>
          </a:prstGeom>
          <a:noFill/>
          <a:ln>
            <a:noFill/>
          </a:ln>
        </p:spPr>
      </p:pic>
    </p:spTree>
    <p:extLst>
      <p:ext uri="{BB962C8B-B14F-4D97-AF65-F5344CB8AC3E}">
        <p14:creationId xmlns:p14="http://schemas.microsoft.com/office/powerpoint/2010/main" val="1497154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75963858"/>
              </p:ext>
            </p:extLst>
          </p:nvPr>
        </p:nvGraphicFramePr>
        <p:xfrm>
          <a:off x="-159413" y="-154645"/>
          <a:ext cx="7551173" cy="458897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63912" y="0"/>
            <a:ext cx="8991600" cy="537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1772891" y="586935"/>
            <a:ext cx="5137688" cy="2583311"/>
          </a:xfrm>
          <a:custGeom>
            <a:avLst/>
            <a:gdLst>
              <a:gd name="connsiteX0" fmla="*/ 0 w 4757979"/>
              <a:gd name="connsiteY0" fmla="*/ 2766447 h 2766447"/>
              <a:gd name="connsiteX1" fmla="*/ 782664 w 4757979"/>
              <a:gd name="connsiteY1" fmla="*/ 2673457 h 2766447"/>
              <a:gd name="connsiteX2" fmla="*/ 1596325 w 4757979"/>
              <a:gd name="connsiteY2" fmla="*/ 2533973 h 2766447"/>
              <a:gd name="connsiteX3" fmla="*/ 2378990 w 4757979"/>
              <a:gd name="connsiteY3" fmla="*/ 2332495 h 2766447"/>
              <a:gd name="connsiteX4" fmla="*/ 3192651 w 4757979"/>
              <a:gd name="connsiteY4" fmla="*/ 1976034 h 2766447"/>
              <a:gd name="connsiteX5" fmla="*/ 3959817 w 4757979"/>
              <a:gd name="connsiteY5" fmla="*/ 1325105 h 2766447"/>
              <a:gd name="connsiteX6" fmla="*/ 4757979 w 4757979"/>
              <a:gd name="connsiteY6" fmla="*/ 0 h 2766447"/>
              <a:gd name="connsiteX7" fmla="*/ 4757979 w 4757979"/>
              <a:gd name="connsiteY7" fmla="*/ 0 h 276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7979" h="2766447">
                <a:moveTo>
                  <a:pt x="0" y="2766447"/>
                </a:moveTo>
                <a:cubicBezTo>
                  <a:pt x="258305" y="2739325"/>
                  <a:pt x="516610" y="2712203"/>
                  <a:pt x="782664" y="2673457"/>
                </a:cubicBezTo>
                <a:cubicBezTo>
                  <a:pt x="1048718" y="2634711"/>
                  <a:pt x="1330271" y="2590800"/>
                  <a:pt x="1596325" y="2533973"/>
                </a:cubicBezTo>
                <a:cubicBezTo>
                  <a:pt x="1862379" y="2477146"/>
                  <a:pt x="2112936" y="2425485"/>
                  <a:pt x="2378990" y="2332495"/>
                </a:cubicBezTo>
                <a:cubicBezTo>
                  <a:pt x="2645044" y="2239505"/>
                  <a:pt x="2929180" y="2143932"/>
                  <a:pt x="3192651" y="1976034"/>
                </a:cubicBezTo>
                <a:cubicBezTo>
                  <a:pt x="3456122" y="1808136"/>
                  <a:pt x="3698929" y="1654444"/>
                  <a:pt x="3959817" y="1325105"/>
                </a:cubicBezTo>
                <a:cubicBezTo>
                  <a:pt x="4220705" y="995766"/>
                  <a:pt x="4757979" y="0"/>
                  <a:pt x="4757979" y="0"/>
                </a:cubicBezTo>
                <a:lnTo>
                  <a:pt x="4757979" y="0"/>
                </a:lnTo>
              </a:path>
            </a:pathLst>
          </a:custGeom>
          <a:noFill/>
          <a:ln w="136525" cap="rnd">
            <a:solidFill>
              <a:srgbClr val="C00000"/>
            </a:solidFill>
            <a:tailEnd type="triangle" w="med" len="med"/>
          </a:ln>
          <a:effectLst>
            <a:glow rad="635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3912" y="-21302"/>
            <a:ext cx="8991600" cy="769441"/>
          </a:xfrm>
          <a:prstGeom prst="rect">
            <a:avLst/>
          </a:prstGeom>
        </p:spPr>
        <p:txBody>
          <a:bodyPr wrap="square">
            <a:spAutoFit/>
          </a:bodyPr>
          <a:lstStyle/>
          <a:p>
            <a:pPr algn="ctr"/>
            <a:r>
              <a:rPr lang="en-US" sz="4400" b="1" dirty="0" smtClean="0"/>
              <a:t>SUMMARY</a:t>
            </a:r>
          </a:p>
        </p:txBody>
      </p:sp>
      <p:sp>
        <p:nvSpPr>
          <p:cNvPr id="3" name="Freeform 2"/>
          <p:cNvSpPr/>
          <p:nvPr/>
        </p:nvSpPr>
        <p:spPr>
          <a:xfrm>
            <a:off x="1761387" y="2237534"/>
            <a:ext cx="5220929" cy="929148"/>
          </a:xfrm>
          <a:custGeom>
            <a:avLst/>
            <a:gdLst>
              <a:gd name="connsiteX0" fmla="*/ 0 w 5220929"/>
              <a:gd name="connsiteY0" fmla="*/ 929148 h 929148"/>
              <a:gd name="connsiteX1" fmla="*/ 1002890 w 5220929"/>
              <a:gd name="connsiteY1" fmla="*/ 840658 h 929148"/>
              <a:gd name="connsiteX2" fmla="*/ 1814051 w 5220929"/>
              <a:gd name="connsiteY2" fmla="*/ 737419 h 929148"/>
              <a:gd name="connsiteX3" fmla="*/ 2610464 w 5220929"/>
              <a:gd name="connsiteY3" fmla="*/ 575187 h 929148"/>
              <a:gd name="connsiteX4" fmla="*/ 3539612 w 5220929"/>
              <a:gd name="connsiteY4" fmla="*/ 398207 h 929148"/>
              <a:gd name="connsiteX5" fmla="*/ 4350774 w 5220929"/>
              <a:gd name="connsiteY5" fmla="*/ 206478 h 929148"/>
              <a:gd name="connsiteX6" fmla="*/ 5220929 w 5220929"/>
              <a:gd name="connsiteY6" fmla="*/ 0 h 92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0929" h="929148">
                <a:moveTo>
                  <a:pt x="0" y="929148"/>
                </a:moveTo>
                <a:lnTo>
                  <a:pt x="1002890" y="840658"/>
                </a:lnTo>
                <a:cubicBezTo>
                  <a:pt x="1305232" y="808703"/>
                  <a:pt x="1546122" y="781664"/>
                  <a:pt x="1814051" y="737419"/>
                </a:cubicBezTo>
                <a:cubicBezTo>
                  <a:pt x="2081980" y="693174"/>
                  <a:pt x="2610464" y="575187"/>
                  <a:pt x="2610464" y="575187"/>
                </a:cubicBezTo>
                <a:lnTo>
                  <a:pt x="3539612" y="398207"/>
                </a:lnTo>
                <a:cubicBezTo>
                  <a:pt x="3829664" y="336756"/>
                  <a:pt x="4350774" y="206478"/>
                  <a:pt x="4350774" y="206478"/>
                </a:cubicBezTo>
                <a:lnTo>
                  <a:pt x="5220929" y="0"/>
                </a:lnTo>
              </a:path>
            </a:pathLst>
          </a:custGeom>
          <a:noFill/>
          <a:ln w="136525" cap="rnd">
            <a:solidFill>
              <a:srgbClr val="00CD01"/>
            </a:solidFill>
            <a:tailEnd type="triangle" w="med" len="med"/>
          </a:ln>
          <a:effectLst>
            <a:glow rad="63500">
              <a:srgbClr val="00CD01">
                <a:alpha val="40000"/>
              </a:srgbClr>
            </a:glow>
          </a:effectLst>
          <a:scene3d>
            <a:camera prst="orthographicFront"/>
            <a:lightRig rig="threePt" dir="t"/>
          </a:scene3d>
          <a:sp3d contourW="12700">
            <a:bevelT/>
            <a:contourClr>
              <a:srgbClr val="00CD0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229781" y="1663663"/>
            <a:ext cx="1870677" cy="830997"/>
          </a:xfrm>
          <a:prstGeom prst="rect">
            <a:avLst/>
          </a:prstGeom>
          <a:noFill/>
        </p:spPr>
        <p:txBody>
          <a:bodyPr wrap="square" rtlCol="0">
            <a:spAutoFit/>
          </a:bodyPr>
          <a:lstStyle/>
          <a:p>
            <a:r>
              <a:rPr lang="en-US" sz="2400" b="1" dirty="0" smtClean="0">
                <a:solidFill>
                  <a:srgbClr val="00CD01"/>
                </a:solidFill>
              </a:rPr>
              <a:t>100’s fewer power plants</a:t>
            </a:r>
            <a:endParaRPr lang="en-US" sz="2400" b="1" dirty="0">
              <a:solidFill>
                <a:srgbClr val="00CD01"/>
              </a:solidFill>
            </a:endParaRPr>
          </a:p>
        </p:txBody>
      </p:sp>
      <p:sp>
        <p:nvSpPr>
          <p:cNvPr id="10" name="Rectangle 9"/>
          <p:cNvSpPr/>
          <p:nvPr/>
        </p:nvSpPr>
        <p:spPr>
          <a:xfrm>
            <a:off x="0" y="6397081"/>
            <a:ext cx="9144000" cy="541899"/>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16430" y="6484940"/>
            <a:ext cx="972680" cy="36576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83513" y="6500798"/>
            <a:ext cx="796864" cy="36576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22242" y="6500798"/>
            <a:ext cx="709524" cy="36576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80441" y="6485680"/>
            <a:ext cx="852772" cy="365760"/>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22478" y="6500798"/>
            <a:ext cx="914400" cy="365760"/>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11931" y="6500798"/>
            <a:ext cx="480960" cy="365760"/>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364721" y="6523690"/>
            <a:ext cx="726474" cy="303601"/>
          </a:xfrm>
          <a:prstGeom prst="rect">
            <a:avLst/>
          </a:prstGeom>
        </p:spPr>
      </p:pic>
      <p:sp>
        <p:nvSpPr>
          <p:cNvPr id="4" name="TextBox 3"/>
          <p:cNvSpPr txBox="1"/>
          <p:nvPr/>
        </p:nvSpPr>
        <p:spPr>
          <a:xfrm>
            <a:off x="312518" y="4284511"/>
            <a:ext cx="8713966" cy="118494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200" dirty="0" smtClean="0"/>
              <a:t>Looming end of Moore’s Law creating</a:t>
            </a:r>
            <a:r>
              <a:rPr lang="en-US" sz="2200" b="1" dirty="0" smtClean="0"/>
              <a:t> rapidly growing energy gap</a:t>
            </a:r>
          </a:p>
          <a:p>
            <a:pPr marL="285750" indent="-285750">
              <a:spcBef>
                <a:spcPts val="600"/>
              </a:spcBef>
              <a:buFont typeface="Arial" panose="020B0604020202020204" pitchFamily="34" charset="0"/>
              <a:buChar char="•"/>
            </a:pPr>
            <a:r>
              <a:rPr lang="en-US" sz="2200" dirty="0" smtClean="0"/>
              <a:t>Coordinated </a:t>
            </a:r>
            <a:r>
              <a:rPr lang="en-US" sz="2200" b="1" dirty="0" smtClean="0"/>
              <a:t>public-private partnership </a:t>
            </a:r>
            <a:r>
              <a:rPr lang="en-US" sz="2200" dirty="0" smtClean="0"/>
              <a:t>will drive breakthroughs by leveraging multiple DOE Office leadership and Lab capabilities</a:t>
            </a:r>
            <a:endParaRPr lang="en-US" sz="2200" dirty="0"/>
          </a:p>
        </p:txBody>
      </p:sp>
      <p:sp>
        <p:nvSpPr>
          <p:cNvPr id="22" name="TextBox 21"/>
          <p:cNvSpPr txBox="1"/>
          <p:nvPr/>
        </p:nvSpPr>
        <p:spPr>
          <a:xfrm>
            <a:off x="241359" y="5483965"/>
            <a:ext cx="8713966" cy="830997"/>
          </a:xfrm>
          <a:prstGeom prst="rect">
            <a:avLst/>
          </a:prstGeom>
          <a:noFill/>
        </p:spPr>
        <p:txBody>
          <a:bodyPr wrap="square" rtlCol="0">
            <a:spAutoFit/>
          </a:bodyPr>
          <a:lstStyle>
            <a:defPPr>
              <a:defRPr lang="en-US"/>
            </a:defPPr>
            <a:lvl1pPr>
              <a:defRPr sz="2400" b="1">
                <a:solidFill>
                  <a:srgbClr val="00CD01"/>
                </a:solidFill>
              </a:defRPr>
            </a:lvl1pPr>
          </a:lstStyle>
          <a:p>
            <a:pPr algn="ctr"/>
            <a:r>
              <a:rPr lang="en-US" dirty="0" smtClean="0"/>
              <a:t>Success IS: </a:t>
            </a:r>
            <a:r>
              <a:rPr lang="en-US" u="sng" dirty="0" smtClean="0">
                <a:solidFill>
                  <a:srgbClr val="FF0000"/>
                </a:solidFill>
              </a:rPr>
              <a:t>continued growth and affordability </a:t>
            </a:r>
            <a:r>
              <a:rPr lang="en-US" u="sng" dirty="0">
                <a:solidFill>
                  <a:srgbClr val="FF0000"/>
                </a:solidFill>
              </a:rPr>
              <a:t>of our information economy, </a:t>
            </a:r>
            <a:r>
              <a:rPr lang="en-US" u="sng" dirty="0" smtClean="0">
                <a:solidFill>
                  <a:srgbClr val="FF0000"/>
                </a:solidFill>
              </a:rPr>
              <a:t>with US Economic impact in Trillions$</a:t>
            </a:r>
            <a:endParaRPr lang="en-US" u="sng" dirty="0">
              <a:solidFill>
                <a:srgbClr val="FF0000"/>
              </a:solidFill>
            </a:endParaRPr>
          </a:p>
        </p:txBody>
      </p:sp>
    </p:spTree>
    <p:extLst>
      <p:ext uri="{BB962C8B-B14F-4D97-AF65-F5344CB8AC3E}">
        <p14:creationId xmlns:p14="http://schemas.microsoft.com/office/powerpoint/2010/main" val="4062799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9287" y="2917705"/>
            <a:ext cx="2725426" cy="1015663"/>
          </a:xfrm>
          <a:prstGeom prst="rect">
            <a:avLst/>
          </a:prstGeom>
          <a:noFill/>
        </p:spPr>
        <p:txBody>
          <a:bodyPr wrap="none" rtlCol="0">
            <a:spAutoFit/>
          </a:bodyPr>
          <a:lstStyle/>
          <a:p>
            <a:r>
              <a:rPr lang="en-US" sz="6000" dirty="0" smtClean="0"/>
              <a:t>BACKUP</a:t>
            </a:r>
            <a:endParaRPr lang="en-US" sz="6000" dirty="0"/>
          </a:p>
        </p:txBody>
      </p:sp>
    </p:spTree>
    <p:extLst>
      <p:ext uri="{BB962C8B-B14F-4D97-AF65-F5344CB8AC3E}">
        <p14:creationId xmlns:p14="http://schemas.microsoft.com/office/powerpoint/2010/main" val="3676608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0711" y="53199"/>
            <a:ext cx="9053289" cy="10641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Old Moore’s Law: </a:t>
            </a:r>
          </a:p>
          <a:p>
            <a:r>
              <a:rPr lang="en-US" sz="3600" b="1" i="1" dirty="0" smtClean="0"/>
              <a:t>2x Transistor Density every 12-24 Months</a:t>
            </a:r>
            <a:endParaRPr lang="en-US" sz="3600" b="1" i="1" dirty="0"/>
          </a:p>
        </p:txBody>
      </p:sp>
      <p:graphicFrame>
        <p:nvGraphicFramePr>
          <p:cNvPr id="14" name="Chart 13"/>
          <p:cNvGraphicFramePr/>
          <p:nvPr>
            <p:extLst>
              <p:ext uri="{D42A27DB-BD31-4B8C-83A1-F6EECF244321}">
                <p14:modId xmlns:p14="http://schemas.microsoft.com/office/powerpoint/2010/main" val="1988003661"/>
              </p:ext>
            </p:extLst>
          </p:nvPr>
        </p:nvGraphicFramePr>
        <p:xfrm>
          <a:off x="-319314" y="1249130"/>
          <a:ext cx="9463314" cy="510704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312197" y="1123344"/>
            <a:ext cx="7649371" cy="584776"/>
          </a:xfrm>
          <a:prstGeom prst="rect">
            <a:avLst/>
          </a:prstGeom>
          <a:noFill/>
        </p:spPr>
        <p:txBody>
          <a:bodyPr wrap="square" rtlCol="0">
            <a:spAutoFit/>
          </a:bodyPr>
          <a:lstStyle/>
          <a:p>
            <a:pPr algn="ctr"/>
            <a:r>
              <a:rPr lang="en-US" sz="3200" b="1" i="1" dirty="0" smtClean="0">
                <a:solidFill>
                  <a:srgbClr val="800000"/>
                </a:solidFill>
              </a:rPr>
              <a:t>at same power &amp; cost!</a:t>
            </a:r>
          </a:p>
        </p:txBody>
      </p:sp>
    </p:spTree>
    <p:extLst>
      <p:ext uri="{BB962C8B-B14F-4D97-AF65-F5344CB8AC3E}">
        <p14:creationId xmlns:p14="http://schemas.microsoft.com/office/powerpoint/2010/main" val="866525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242" y="0"/>
            <a:ext cx="9164242" cy="822491"/>
          </a:xfrm>
        </p:spPr>
        <p:txBody>
          <a:bodyPr>
            <a:noAutofit/>
          </a:bodyPr>
          <a:lstStyle/>
          <a:p>
            <a:pPr>
              <a:lnSpc>
                <a:spcPct val="80000"/>
              </a:lnSpc>
            </a:pPr>
            <a:r>
              <a:rPr lang="en-US" sz="3700" b="1" dirty="0" smtClean="0"/>
              <a:t>Atomistic holistic device simulation</a:t>
            </a:r>
            <a:endParaRPr lang="en-US" sz="3700" b="1" dirty="0">
              <a:solidFill>
                <a:srgbClr val="0000FF"/>
              </a:solidFill>
            </a:endParaRPr>
          </a:p>
        </p:txBody>
      </p:sp>
      <p:sp>
        <p:nvSpPr>
          <p:cNvPr id="2" name="TextBox 1"/>
          <p:cNvSpPr txBox="1"/>
          <p:nvPr/>
        </p:nvSpPr>
        <p:spPr>
          <a:xfrm>
            <a:off x="222616" y="762000"/>
            <a:ext cx="4774897" cy="1631216"/>
          </a:xfrm>
          <a:prstGeom prst="rect">
            <a:avLst/>
          </a:prstGeom>
          <a:noFill/>
          <a:ln>
            <a:solidFill>
              <a:schemeClr val="tx1"/>
            </a:solidFill>
          </a:ln>
        </p:spPr>
        <p:txBody>
          <a:bodyPr wrap="none" rtlCol="0">
            <a:spAutoFit/>
          </a:bodyPr>
          <a:lstStyle/>
          <a:p>
            <a:pPr marL="285750" indent="-285750">
              <a:buFont typeface="Wingdings" panose="05000000000000000000" pitchFamily="2" charset="2"/>
              <a:buChar char="v"/>
            </a:pPr>
            <a:r>
              <a:rPr lang="en-US" sz="2000" b="1" dirty="0" smtClean="0"/>
              <a:t>Atomistic DFT simulations, beyond TCAD</a:t>
            </a:r>
          </a:p>
          <a:p>
            <a:pPr marL="285750" indent="-285750">
              <a:buFont typeface="Wingdings" panose="05000000000000000000" pitchFamily="2" charset="2"/>
              <a:buChar char="v"/>
            </a:pPr>
            <a:r>
              <a:rPr lang="en-US" sz="2000" b="1" dirty="0" smtClean="0"/>
              <a:t>Useful for new materials and designs</a:t>
            </a:r>
          </a:p>
          <a:p>
            <a:pPr marL="285750" indent="-285750">
              <a:buFont typeface="Wingdings" panose="05000000000000000000" pitchFamily="2" charset="2"/>
              <a:buChar char="v"/>
            </a:pPr>
            <a:r>
              <a:rPr lang="en-US" sz="2000" b="1" dirty="0" smtClean="0"/>
              <a:t>Whole device with &gt;100,000 atoms</a:t>
            </a:r>
          </a:p>
          <a:p>
            <a:pPr marL="285750" indent="-285750">
              <a:buFont typeface="Wingdings" panose="05000000000000000000" pitchFamily="2" charset="2"/>
              <a:buChar char="v"/>
            </a:pPr>
            <a:r>
              <a:rPr lang="en-US" sz="2000" b="1" dirty="0" err="1" smtClean="0"/>
              <a:t>Petascale</a:t>
            </a:r>
            <a:r>
              <a:rPr lang="en-US" sz="2000" b="1" dirty="0"/>
              <a:t> </a:t>
            </a:r>
            <a:r>
              <a:rPr lang="en-US" sz="2000" b="1" dirty="0" smtClean="0"/>
              <a:t>to </a:t>
            </a:r>
            <a:r>
              <a:rPr lang="en-US" sz="2000" b="1" dirty="0" err="1" smtClean="0"/>
              <a:t>exascale</a:t>
            </a:r>
            <a:r>
              <a:rPr lang="en-US" sz="2000" b="1" dirty="0"/>
              <a:t> </a:t>
            </a:r>
            <a:r>
              <a:rPr lang="en-US" sz="2000" b="1" dirty="0" smtClean="0"/>
              <a:t>HPC</a:t>
            </a:r>
          </a:p>
          <a:p>
            <a:pPr marL="285750" indent="-285750">
              <a:buFont typeface="Wingdings" panose="05000000000000000000" pitchFamily="2" charset="2"/>
              <a:buChar char="v"/>
            </a:pPr>
            <a:r>
              <a:rPr lang="en-US" sz="2000" b="1" dirty="0" smtClean="0"/>
              <a:t>Codes exist, need to be integrated</a:t>
            </a:r>
          </a:p>
        </p:txBody>
      </p:sp>
      <p:pic>
        <p:nvPicPr>
          <p:cNvPr id="15" name="Picture 2" descr="C:\Users\LWWang\Desktop\Documents\PAPERS\MoSe2_MoS2\resubmit\bilayer-revision\MoSe2_bilayer.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284755" y="762000"/>
            <a:ext cx="3733800" cy="1099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16464" y="2393216"/>
            <a:ext cx="2290162" cy="16923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2616" y="2700992"/>
            <a:ext cx="4774897" cy="3181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5516464" y="1885385"/>
            <a:ext cx="3270382" cy="338554"/>
          </a:xfrm>
          <a:prstGeom prst="rect">
            <a:avLst/>
          </a:prstGeom>
          <a:noFill/>
        </p:spPr>
        <p:txBody>
          <a:bodyPr wrap="none" rtlCol="0">
            <a:spAutoFit/>
          </a:bodyPr>
          <a:lstStyle/>
          <a:p>
            <a:r>
              <a:rPr lang="en-US" sz="1600" b="1" dirty="0" smtClean="0"/>
              <a:t>LS3DF + FSM for &gt; 10,000 atoms DFT</a:t>
            </a:r>
          </a:p>
        </p:txBody>
      </p:sp>
      <p:sp>
        <p:nvSpPr>
          <p:cNvPr id="5" name="TextBox 4"/>
          <p:cNvSpPr txBox="1"/>
          <p:nvPr/>
        </p:nvSpPr>
        <p:spPr>
          <a:xfrm>
            <a:off x="240759" y="5796785"/>
            <a:ext cx="4586512" cy="369332"/>
          </a:xfrm>
          <a:prstGeom prst="rect">
            <a:avLst/>
          </a:prstGeom>
          <a:noFill/>
        </p:spPr>
        <p:txBody>
          <a:bodyPr wrap="none" rtlCol="0">
            <a:spAutoFit/>
          </a:bodyPr>
          <a:lstStyle/>
          <a:p>
            <a:r>
              <a:rPr lang="en-US" b="1" dirty="0" smtClean="0"/>
              <a:t>MoS</a:t>
            </a:r>
            <a:r>
              <a:rPr lang="en-US" b="1" baseline="-25000" dirty="0" smtClean="0"/>
              <a:t>2</a:t>
            </a:r>
            <a:r>
              <a:rPr lang="en-US" b="1" dirty="0" smtClean="0"/>
              <a:t> for TFET (</a:t>
            </a:r>
            <a:r>
              <a:rPr lang="en-US" b="1" dirty="0" err="1" smtClean="0"/>
              <a:t>PEtot_trans</a:t>
            </a:r>
            <a:r>
              <a:rPr lang="en-US" b="1" dirty="0" smtClean="0"/>
              <a:t> for transport calc.)</a:t>
            </a:r>
            <a:endParaRPr lang="en-US" b="1" dirty="0"/>
          </a:p>
        </p:txBody>
      </p:sp>
      <p:sp>
        <p:nvSpPr>
          <p:cNvPr id="6" name="TextBox 5"/>
          <p:cNvSpPr txBox="1"/>
          <p:nvPr/>
        </p:nvSpPr>
        <p:spPr>
          <a:xfrm>
            <a:off x="5721583" y="4122513"/>
            <a:ext cx="3065263" cy="338554"/>
          </a:xfrm>
          <a:prstGeom prst="rect">
            <a:avLst/>
          </a:prstGeom>
          <a:noFill/>
        </p:spPr>
        <p:txBody>
          <a:bodyPr wrap="none" rtlCol="0">
            <a:spAutoFit/>
          </a:bodyPr>
          <a:lstStyle/>
          <a:p>
            <a:r>
              <a:rPr lang="en-US" sz="1600" b="1" dirty="0" smtClean="0"/>
              <a:t>I/V curve (LCBB for million atoms)</a:t>
            </a:r>
            <a:endParaRPr lang="en-US" sz="1600" b="1" dirty="0"/>
          </a:p>
        </p:txBody>
      </p:sp>
      <p:pic>
        <p:nvPicPr>
          <p:cNvPr id="21" name="Picture 2" descr="C:\Documents and Settings\lwwang\Desktop\My Documents\talk\CMOS_poster\CMOS.jpe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859179" y="2700992"/>
            <a:ext cx="1101319" cy="677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92757" y="4601936"/>
            <a:ext cx="2441722" cy="1733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7707003" y="5051591"/>
            <a:ext cx="1167307" cy="830997"/>
          </a:xfrm>
          <a:prstGeom prst="rect">
            <a:avLst/>
          </a:prstGeom>
          <a:noFill/>
        </p:spPr>
        <p:txBody>
          <a:bodyPr wrap="none" rtlCol="0">
            <a:spAutoFit/>
          </a:bodyPr>
          <a:lstStyle/>
          <a:p>
            <a:r>
              <a:rPr lang="en-US" sz="1600" b="1" dirty="0" smtClean="0"/>
              <a:t>HP4mfg</a:t>
            </a:r>
          </a:p>
          <a:p>
            <a:r>
              <a:rPr lang="en-US" sz="1600" b="1" dirty="0"/>
              <a:t>w</a:t>
            </a:r>
            <a:r>
              <a:rPr lang="en-US" sz="1600" b="1" dirty="0" smtClean="0"/>
              <a:t>ith Global</a:t>
            </a:r>
          </a:p>
          <a:p>
            <a:r>
              <a:rPr lang="en-US" sz="1600" b="1" dirty="0" smtClean="0"/>
              <a:t>Foundry</a:t>
            </a:r>
            <a:endParaRPr lang="en-US" sz="1600" b="1" dirty="0"/>
          </a:p>
        </p:txBody>
      </p:sp>
      <p:sp>
        <p:nvSpPr>
          <p:cNvPr id="19" name="TextBox 18"/>
          <p:cNvSpPr txBox="1"/>
          <p:nvPr/>
        </p:nvSpPr>
        <p:spPr>
          <a:xfrm>
            <a:off x="208102" y="6488668"/>
            <a:ext cx="8203592" cy="369332"/>
          </a:xfrm>
          <a:prstGeom prst="rect">
            <a:avLst/>
          </a:prstGeom>
          <a:noFill/>
        </p:spPr>
        <p:txBody>
          <a:bodyPr wrap="none" rtlCol="0">
            <a:spAutoFit/>
          </a:bodyPr>
          <a:lstStyle/>
          <a:p>
            <a:r>
              <a:rPr lang="en-US" b="1" dirty="0" smtClean="0">
                <a:solidFill>
                  <a:srgbClr val="FF0000"/>
                </a:solidFill>
              </a:rPr>
              <a:t>Integrate the existing codes to form a package for holistic ab initio device simulation</a:t>
            </a:r>
            <a:endParaRPr lang="en-US" b="1" dirty="0">
              <a:solidFill>
                <a:srgbClr val="FF0000"/>
              </a:solidFill>
            </a:endParaRPr>
          </a:p>
        </p:txBody>
      </p:sp>
    </p:spTree>
    <p:extLst>
      <p:ext uri="{BB962C8B-B14F-4D97-AF65-F5344CB8AC3E}">
        <p14:creationId xmlns:p14="http://schemas.microsoft.com/office/powerpoint/2010/main" val="1368399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18"/>
            <a:ext cx="8229600" cy="946267"/>
          </a:xfrm>
        </p:spPr>
        <p:txBody>
          <a:bodyPr/>
          <a:lstStyle/>
          <a:p>
            <a:r>
              <a:rPr lang="en-US" dirty="0" smtClean="0"/>
              <a:t>Longer-Term Impacts</a:t>
            </a:r>
            <a:endParaRPr lang="en-US" dirty="0"/>
          </a:p>
        </p:txBody>
      </p:sp>
      <p:sp>
        <p:nvSpPr>
          <p:cNvPr id="3" name="Rectangle 2"/>
          <p:cNvSpPr/>
          <p:nvPr/>
        </p:nvSpPr>
        <p:spPr>
          <a:xfrm>
            <a:off x="204186" y="5349845"/>
            <a:ext cx="8735628" cy="1415772"/>
          </a:xfrm>
          <a:prstGeom prst="rect">
            <a:avLst/>
          </a:prstGeom>
          <a:solidFill>
            <a:schemeClr val="accent3">
              <a:lumMod val="60000"/>
              <a:lumOff val="40000"/>
            </a:schemeClr>
          </a:solidFill>
        </p:spPr>
        <p:txBody>
          <a:bodyPr wrap="square">
            <a:spAutoFit/>
          </a:bodyPr>
          <a:lstStyle/>
          <a:p>
            <a:pPr algn="ctr"/>
            <a:r>
              <a:rPr lang="en-US" b="1" dirty="0" smtClean="0"/>
              <a:t>“Traditionally </a:t>
            </a:r>
            <a:r>
              <a:rPr lang="en-US" b="1" dirty="0"/>
              <a:t>disruptions are caused by emergence of a different kind of material, different kind of process, or a different way of doing something. Those cited here are expected to completely upstage the worldwide economy by 2025,</a:t>
            </a:r>
            <a:r>
              <a:rPr lang="en-US" b="1" dirty="0" smtClean="0"/>
              <a:t>”</a:t>
            </a:r>
          </a:p>
          <a:p>
            <a:pPr algn="ctr"/>
            <a:r>
              <a:rPr lang="en-US" b="1" i="1" dirty="0"/>
              <a:t>Dr. </a:t>
            </a:r>
            <a:r>
              <a:rPr lang="en-US" b="1" i="1" dirty="0" err="1"/>
              <a:t>Sadasivan</a:t>
            </a:r>
            <a:r>
              <a:rPr lang="en-US" b="1" i="1" dirty="0"/>
              <a:t> Shankar, </a:t>
            </a:r>
            <a:r>
              <a:rPr lang="en-US" b="1" i="1" dirty="0" smtClean="0"/>
              <a:t>prominent </a:t>
            </a:r>
            <a:r>
              <a:rPr lang="en-US" b="1" i="1" dirty="0"/>
              <a:t>Intel materials </a:t>
            </a:r>
            <a:r>
              <a:rPr lang="en-US" b="1" i="1" dirty="0" smtClean="0"/>
              <a:t>scientist, </a:t>
            </a:r>
            <a:r>
              <a:rPr lang="en-US" b="1" i="1" dirty="0"/>
              <a:t>“In </a:t>
            </a:r>
            <a:r>
              <a:rPr lang="en-US" b="1" i="1" dirty="0" err="1"/>
              <a:t>Silico</a:t>
            </a:r>
            <a:r>
              <a:rPr lang="en-US" b="1" i="1" dirty="0"/>
              <a:t> Inverse Design</a:t>
            </a:r>
            <a:r>
              <a:rPr lang="en-US" b="1" dirty="0" smtClean="0"/>
              <a:t>”</a:t>
            </a:r>
            <a:endParaRPr lang="en-US" b="1" i="1" dirty="0"/>
          </a:p>
          <a:p>
            <a:pPr algn="ctr"/>
            <a:r>
              <a:rPr lang="en-US" sz="1200" dirty="0"/>
              <a:t>http://</a:t>
            </a:r>
            <a:r>
              <a:rPr lang="en-US" sz="1200" dirty="0" err="1"/>
              <a:t>www.hpcwire.com</a:t>
            </a:r>
            <a:r>
              <a:rPr lang="en-US" sz="1200" dirty="0"/>
              <a:t>/2015/06/15/fixating-on-</a:t>
            </a:r>
            <a:r>
              <a:rPr lang="en-US" sz="1200" dirty="0" err="1"/>
              <a:t>exascale</a:t>
            </a:r>
            <a:r>
              <a:rPr lang="en-US" sz="1200" dirty="0"/>
              <a:t>-performance-only-is-a-bad-idea</a:t>
            </a:r>
            <a:r>
              <a:rPr lang="en-US" sz="1200" dirty="0" smtClean="0"/>
              <a:t>/</a:t>
            </a:r>
            <a:endParaRPr lang="en-US" sz="1200" dirty="0"/>
          </a:p>
        </p:txBody>
      </p:sp>
      <p:sp>
        <p:nvSpPr>
          <p:cNvPr id="5" name="TextBox 4"/>
          <p:cNvSpPr txBox="1"/>
          <p:nvPr/>
        </p:nvSpPr>
        <p:spPr>
          <a:xfrm>
            <a:off x="204186" y="990001"/>
            <a:ext cx="8735628" cy="3046988"/>
          </a:xfrm>
          <a:prstGeom prst="rect">
            <a:avLst/>
          </a:prstGeom>
          <a:solidFill>
            <a:schemeClr val="accent1">
              <a:lumMod val="20000"/>
              <a:lumOff val="80000"/>
            </a:schemeClr>
          </a:solidFill>
        </p:spPr>
        <p:txBody>
          <a:bodyPr wrap="square" rtlCol="0">
            <a:spAutoFit/>
          </a:bodyPr>
          <a:lstStyle/>
          <a:p>
            <a:pPr marL="342900" indent="-342900">
              <a:buFont typeface="Arial"/>
              <a:buChar char="•"/>
            </a:pPr>
            <a:r>
              <a:rPr lang="en-US" sz="2400" dirty="0" smtClean="0"/>
              <a:t>HPC data mining and “Inverse Design” are starting to become “</a:t>
            </a:r>
            <a:r>
              <a:rPr lang="en-US" sz="2400" dirty="0"/>
              <a:t>standard business </a:t>
            </a:r>
            <a:r>
              <a:rPr lang="en-US" sz="2400" dirty="0" smtClean="0"/>
              <a:t>practice”. </a:t>
            </a:r>
            <a:endParaRPr lang="en-US" sz="2400" dirty="0"/>
          </a:p>
          <a:p>
            <a:pPr marL="342900" indent="-342900">
              <a:buFont typeface="Arial"/>
              <a:buChar char="•"/>
            </a:pPr>
            <a:r>
              <a:rPr lang="en-US" sz="2400" dirty="0" err="1" smtClean="0"/>
              <a:t>Exascale</a:t>
            </a:r>
            <a:r>
              <a:rPr lang="en-US" sz="2400" dirty="0" smtClean="0"/>
              <a:t> </a:t>
            </a:r>
            <a:r>
              <a:rPr lang="en-US" sz="2400" dirty="0"/>
              <a:t>success will </a:t>
            </a:r>
            <a:r>
              <a:rPr lang="en-US" sz="2400" dirty="0" smtClean="0"/>
              <a:t>enable bigger applications to drive demand </a:t>
            </a:r>
            <a:r>
              <a:rPr lang="en-US" sz="2400" dirty="0"/>
              <a:t>for large scale compute </a:t>
            </a:r>
            <a:r>
              <a:rPr lang="en-US" sz="2400" dirty="0" smtClean="0"/>
              <a:t>cycles and energy.</a:t>
            </a:r>
          </a:p>
          <a:p>
            <a:pPr marL="342900" indent="-342900">
              <a:buFont typeface="Arial"/>
              <a:buChar char="•"/>
            </a:pPr>
            <a:r>
              <a:rPr lang="en-US" sz="2400" b="1" dirty="0" smtClean="0"/>
              <a:t>The countries that can circumvent the energy challenges </a:t>
            </a:r>
            <a:r>
              <a:rPr lang="en-US" sz="2400" dirty="0" smtClean="0"/>
              <a:t>to enable the HPC applications that will discover future disruptions in Manufacturing, Climate, Medicine, and Energy </a:t>
            </a:r>
            <a:r>
              <a:rPr lang="en-US" sz="2400" b="1" dirty="0" smtClean="0"/>
              <a:t>will </a:t>
            </a:r>
            <a:r>
              <a:rPr lang="en-US" sz="2400" b="1" dirty="0"/>
              <a:t>dominate the </a:t>
            </a:r>
            <a:r>
              <a:rPr lang="en-US" sz="2400" b="1" dirty="0" smtClean="0"/>
              <a:t>future world </a:t>
            </a:r>
            <a:r>
              <a:rPr lang="en-US" sz="2400" b="1" dirty="0"/>
              <a:t>economy</a:t>
            </a:r>
            <a:r>
              <a:rPr lang="en-US" sz="2400" dirty="0" smtClean="0"/>
              <a:t>.</a:t>
            </a:r>
            <a:endParaRPr lang="en-US" sz="2400" dirty="0"/>
          </a:p>
        </p:txBody>
      </p:sp>
      <p:sp>
        <p:nvSpPr>
          <p:cNvPr id="6" name="TextBox 5"/>
          <p:cNvSpPr txBox="1"/>
          <p:nvPr/>
        </p:nvSpPr>
        <p:spPr>
          <a:xfrm>
            <a:off x="204186" y="4105606"/>
            <a:ext cx="8735628" cy="1200328"/>
          </a:xfrm>
          <a:prstGeom prst="rect">
            <a:avLst/>
          </a:prstGeom>
          <a:solidFill>
            <a:schemeClr val="accent6">
              <a:lumMod val="40000"/>
              <a:lumOff val="60000"/>
            </a:schemeClr>
          </a:solidFill>
        </p:spPr>
        <p:txBody>
          <a:bodyPr wrap="square" rtlCol="0">
            <a:spAutoFit/>
          </a:bodyPr>
          <a:lstStyle/>
          <a:p>
            <a:r>
              <a:rPr lang="en-US" sz="2400" dirty="0" smtClean="0"/>
              <a:t>“Beyond Moore’s Law” technologies will also address the energy challenges of the ~</a:t>
            </a:r>
            <a:r>
              <a:rPr lang="en-US" sz="2400" dirty="0"/>
              <a:t>21M </a:t>
            </a:r>
            <a:r>
              <a:rPr lang="en-US" sz="2400" dirty="0" err="1"/>
              <a:t>IoT</a:t>
            </a:r>
            <a:r>
              <a:rPr lang="en-US" sz="2400" dirty="0"/>
              <a:t> units to be deployed by 2020 </a:t>
            </a:r>
            <a:r>
              <a:rPr lang="en-US" sz="2400" dirty="0" smtClean="0"/>
              <a:t>(vampire loads).</a:t>
            </a:r>
            <a:endParaRPr lang="en-US" sz="2400" dirty="0"/>
          </a:p>
        </p:txBody>
      </p:sp>
    </p:spTree>
    <p:extLst>
      <p:ext uri="{BB962C8B-B14F-4D97-AF65-F5344CB8AC3E}">
        <p14:creationId xmlns:p14="http://schemas.microsoft.com/office/powerpoint/2010/main" val="2513978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0"/>
            <a:ext cx="9144000" cy="5140990"/>
          </a:xfrm>
          <a:prstGeom prst="rect">
            <a:avLst/>
          </a:prstGeom>
        </p:spPr>
      </p:pic>
      <p:sp>
        <p:nvSpPr>
          <p:cNvPr id="4" name="Rectangle 3"/>
          <p:cNvSpPr/>
          <p:nvPr/>
        </p:nvSpPr>
        <p:spPr>
          <a:xfrm>
            <a:off x="166779" y="5427843"/>
            <a:ext cx="8813649" cy="1200329"/>
          </a:xfrm>
          <a:prstGeom prst="rect">
            <a:avLst/>
          </a:prstGeom>
        </p:spPr>
        <p:txBody>
          <a:bodyPr wrap="square">
            <a:spAutoFit/>
          </a:bodyPr>
          <a:lstStyle/>
          <a:p>
            <a:r>
              <a:rPr lang="en-US" dirty="0"/>
              <a:t>The semiconductor industry is crucial to the U.S. economy. Semiconductor sales constitute a $336B/yr. economic engine driving the $2.3T/yr. global electronics industry. Semiconductor products are currently the second largest class of U.S. exports; U.S. companies account for more t</a:t>
            </a:r>
          </a:p>
        </p:txBody>
      </p:sp>
    </p:spTree>
    <p:extLst>
      <p:ext uri="{BB962C8B-B14F-4D97-AF65-F5344CB8AC3E}">
        <p14:creationId xmlns:p14="http://schemas.microsoft.com/office/powerpoint/2010/main" val="1386916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82"/>
            <a:ext cx="9144000" cy="1143000"/>
          </a:xfrm>
        </p:spPr>
        <p:txBody>
          <a:bodyPr>
            <a:noAutofit/>
          </a:bodyPr>
          <a:lstStyle/>
          <a:p>
            <a:r>
              <a:rPr lang="en-US" dirty="0" smtClean="0"/>
              <a:t>IT already accounts for 5% of global electricity usage and growing fast</a:t>
            </a:r>
            <a:endParaRPr lang="en-US" dirty="0"/>
          </a:p>
        </p:txBody>
      </p:sp>
      <p:sp>
        <p:nvSpPr>
          <p:cNvPr id="3" name="Content Placeholder 2"/>
          <p:cNvSpPr>
            <a:spLocks noGrp="1"/>
          </p:cNvSpPr>
          <p:nvPr>
            <p:ph idx="1"/>
          </p:nvPr>
        </p:nvSpPr>
        <p:spPr>
          <a:xfrm>
            <a:off x="457200" y="1788882"/>
            <a:ext cx="8229600" cy="4525963"/>
          </a:xfrm>
        </p:spPr>
        <p:txBody>
          <a:bodyPr>
            <a:normAutofit fontScale="92500" lnSpcReduction="10000"/>
          </a:bodyPr>
          <a:lstStyle/>
          <a:p>
            <a:r>
              <a:rPr lang="en-US" sz="3300" dirty="0"/>
              <a:t>In 2012, ICT usage consumed 4.7 percent of electricity </a:t>
            </a:r>
            <a:r>
              <a:rPr lang="en-US" sz="3300" dirty="0" smtClean="0"/>
              <a:t>worldwide, </a:t>
            </a:r>
            <a:r>
              <a:rPr lang="en-US" sz="3300" dirty="0"/>
              <a:t>amounting to approximately 920 </a:t>
            </a:r>
            <a:r>
              <a:rPr lang="en-US" sz="3300" dirty="0" err="1"/>
              <a:t>TWh</a:t>
            </a:r>
            <a:r>
              <a:rPr lang="en-US" sz="3300" dirty="0"/>
              <a:t> (1 </a:t>
            </a:r>
            <a:r>
              <a:rPr lang="en-US" sz="3300" dirty="0" err="1"/>
              <a:t>TWh</a:t>
            </a:r>
            <a:r>
              <a:rPr lang="en-US" sz="3300" dirty="0"/>
              <a:t> is a terawatt-hour or 1012 watt-hours</a:t>
            </a:r>
            <a:r>
              <a:rPr lang="en-US" sz="3300" dirty="0" smtClean="0"/>
              <a:t>)</a:t>
            </a:r>
          </a:p>
          <a:p>
            <a:pPr lvl="1"/>
            <a:r>
              <a:rPr lang="en-US" sz="2400" dirty="0" smtClean="0"/>
              <a:t>Source: The</a:t>
            </a:r>
            <a:r>
              <a:rPr lang="en-US" sz="2400" dirty="0"/>
              <a:t>	EINS	Consortium.	Overview	of	ICT	energy	consumption	(D8.1).	Report	</a:t>
            </a:r>
            <a:r>
              <a:rPr lang="en-US" sz="2400" dirty="0" smtClean="0"/>
              <a:t>FP7- 2888021</a:t>
            </a:r>
            <a:r>
              <a:rPr lang="en-US" sz="2400" dirty="0"/>
              <a:t>. </a:t>
            </a:r>
            <a:r>
              <a:rPr lang="en-US" sz="2400" dirty="0" smtClean="0"/>
              <a:t>  European</a:t>
            </a:r>
            <a:r>
              <a:rPr lang="en-US" sz="2400" dirty="0"/>
              <a:t>	Network	of	Excellence	in	</a:t>
            </a:r>
            <a:r>
              <a:rPr lang="en-US" sz="2400" dirty="0" smtClean="0"/>
              <a:t>Internet Science</a:t>
            </a:r>
            <a:r>
              <a:rPr lang="en-US" sz="2400" dirty="0"/>
              <a:t>.	February	</a:t>
            </a:r>
            <a:r>
              <a:rPr lang="en-US" sz="2400" dirty="0" smtClean="0"/>
              <a:t>2013.</a:t>
            </a:r>
          </a:p>
          <a:p>
            <a:pPr lvl="1"/>
            <a:r>
              <a:rPr lang="en-US" sz="2400" dirty="0" smtClean="0"/>
              <a:t>Van</a:t>
            </a:r>
            <a:r>
              <a:rPr lang="en-US" sz="2400" dirty="0"/>
              <a:t>	</a:t>
            </a:r>
            <a:r>
              <a:rPr lang="en-US" sz="2400" dirty="0" err="1"/>
              <a:t>Heddeghem</a:t>
            </a:r>
            <a:r>
              <a:rPr lang="en-US" sz="2400" dirty="0"/>
              <a:t>,	W.,	Lambert,	S.,	</a:t>
            </a:r>
            <a:r>
              <a:rPr lang="en-US" sz="2400" dirty="0" err="1"/>
              <a:t>Lanoo</a:t>
            </a:r>
            <a:r>
              <a:rPr lang="en-US" sz="2400" dirty="0"/>
              <a:t>,	B.,	Colle,	D.,	</a:t>
            </a:r>
            <a:r>
              <a:rPr lang="en-US" sz="2400" dirty="0" err="1"/>
              <a:t>Pickavet</a:t>
            </a:r>
            <a:r>
              <a:rPr lang="en-US" sz="2400" dirty="0"/>
              <a:t>,	M.,	and	</a:t>
            </a:r>
            <a:r>
              <a:rPr lang="en-US" sz="2400" dirty="0" err="1"/>
              <a:t>Demeester</a:t>
            </a:r>
            <a:r>
              <a:rPr lang="en-US" sz="2400" dirty="0"/>
              <a:t>,	P.	</a:t>
            </a:r>
            <a:r>
              <a:rPr lang="en-US" sz="2400" dirty="0" smtClean="0"/>
              <a:t>Trends</a:t>
            </a:r>
            <a:r>
              <a:rPr lang="en-US" sz="2400" dirty="0"/>
              <a:t>	in	worldwide	ICT	electricity	consumption	from	2007	to	2012.	Computer	</a:t>
            </a:r>
            <a:r>
              <a:rPr lang="en-US" sz="2400" dirty="0" smtClean="0"/>
              <a:t>Communications 50</a:t>
            </a:r>
            <a:r>
              <a:rPr lang="en-US" sz="2400" dirty="0"/>
              <a:t>	(2014),	64-76.</a:t>
            </a:r>
          </a:p>
        </p:txBody>
      </p:sp>
    </p:spTree>
    <p:extLst>
      <p:ext uri="{BB962C8B-B14F-4D97-AF65-F5344CB8AC3E}">
        <p14:creationId xmlns:p14="http://schemas.microsoft.com/office/powerpoint/2010/main" val="3300737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7034" y="432478"/>
            <a:ext cx="9112452" cy="50557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45504" y="5635026"/>
            <a:ext cx="8744958" cy="830997"/>
          </a:xfrm>
          <a:prstGeom prst="rect">
            <a:avLst/>
          </a:prstGeom>
          <a:noFill/>
        </p:spPr>
        <p:txBody>
          <a:bodyPr wrap="none" rtlCol="0">
            <a:spAutoFit/>
          </a:bodyPr>
          <a:lstStyle/>
          <a:p>
            <a:r>
              <a:rPr lang="en-US" sz="2800" dirty="0" smtClean="0"/>
              <a:t>Gadgets and Gigawatts report</a:t>
            </a:r>
          </a:p>
          <a:p>
            <a:r>
              <a:rPr lang="en-US" sz="2000" dirty="0"/>
              <a:t>https://www.iea.org/publications/freepublications/publication/gigawatts2009.pdf</a:t>
            </a:r>
          </a:p>
        </p:txBody>
      </p:sp>
    </p:spTree>
    <p:extLst>
      <p:ext uri="{BB962C8B-B14F-4D97-AF65-F5344CB8AC3E}">
        <p14:creationId xmlns:p14="http://schemas.microsoft.com/office/powerpoint/2010/main" val="1951889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2400"/>
            <a:ext cx="9144000" cy="1143000"/>
          </a:xfrm>
        </p:spPr>
        <p:txBody>
          <a:bodyPr>
            <a:noAutofit/>
          </a:bodyPr>
          <a:lstStyle/>
          <a:p>
            <a:r>
              <a:rPr lang="en-US" dirty="0" smtClean="0"/>
              <a:t>Datacenter electricity </a:t>
            </a:r>
            <a:br>
              <a:rPr lang="en-US" dirty="0" smtClean="0"/>
            </a:br>
            <a:r>
              <a:rPr lang="en-US" dirty="0" smtClean="0"/>
              <a:t>use also exploding</a:t>
            </a:r>
            <a:endParaRPr lang="en-US" dirty="0"/>
          </a:p>
        </p:txBody>
      </p:sp>
      <p:sp>
        <p:nvSpPr>
          <p:cNvPr id="4" name="Rectangle 3"/>
          <p:cNvSpPr/>
          <p:nvPr/>
        </p:nvSpPr>
        <p:spPr>
          <a:xfrm>
            <a:off x="27039" y="6096000"/>
            <a:ext cx="8839200" cy="707886"/>
          </a:xfrm>
          <a:prstGeom prst="rect">
            <a:avLst/>
          </a:prstGeom>
        </p:spPr>
        <p:txBody>
          <a:bodyPr wrap="square">
            <a:spAutoFit/>
          </a:bodyPr>
          <a:lstStyle/>
          <a:p>
            <a:r>
              <a:rPr lang="en-US" sz="2200" dirty="0"/>
              <a:t>Energy efficient data </a:t>
            </a:r>
            <a:r>
              <a:rPr lang="en-US" sz="2200" dirty="0" smtClean="0"/>
              <a:t>centers, Harriet </a:t>
            </a:r>
            <a:r>
              <a:rPr lang="en-US" sz="2200" dirty="0"/>
              <a:t>Parker, SRI </a:t>
            </a:r>
            <a:r>
              <a:rPr lang="en-US" sz="2200" dirty="0" smtClean="0"/>
              <a:t>Analyst, 19 </a:t>
            </a:r>
            <a:r>
              <a:rPr lang="en-US" sz="2200" dirty="0"/>
              <a:t>February 2013</a:t>
            </a:r>
          </a:p>
          <a:p>
            <a:r>
              <a:rPr lang="en-US" u="sng" dirty="0" smtClean="0">
                <a:hlinkClick r:id="rId2"/>
              </a:rPr>
              <a:t>www.alliancetrustinvestments.com/sri-hub/posts/Energy-efficient-data-centres</a:t>
            </a:r>
            <a:endParaRPr lang="en-US" dirty="0"/>
          </a:p>
        </p:txBody>
      </p:sp>
      <p:pic>
        <p:nvPicPr>
          <p:cNvPr id="5" name="Picture 4" descr="Projection of Datacentre Electricity Use"/>
          <p:cNvPicPr/>
          <p:nvPr/>
        </p:nvPicPr>
        <p:blipFill>
          <a:blip r:embed="rId3">
            <a:extLst>
              <a:ext uri="{28A0092B-C50C-407E-A947-70E740481C1C}">
                <a14:useLocalDpi xmlns:a14="http://schemas.microsoft.com/office/drawing/2010/main"/>
              </a:ext>
            </a:extLst>
          </a:blip>
          <a:srcRect/>
          <a:stretch>
            <a:fillRect/>
          </a:stretch>
        </p:blipFill>
        <p:spPr bwMode="auto">
          <a:xfrm>
            <a:off x="609600" y="1356852"/>
            <a:ext cx="7391400" cy="4677430"/>
          </a:xfrm>
          <a:prstGeom prst="rect">
            <a:avLst/>
          </a:prstGeom>
          <a:noFill/>
          <a:ln>
            <a:noFill/>
          </a:ln>
        </p:spPr>
      </p:pic>
    </p:spTree>
    <p:extLst>
      <p:ext uri="{BB962C8B-B14F-4D97-AF65-F5344CB8AC3E}">
        <p14:creationId xmlns:p14="http://schemas.microsoft.com/office/powerpoint/2010/main" val="3572024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 of Big Idea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Fundamentals &amp; Devices: (BES/AMO)</a:t>
            </a:r>
          </a:p>
          <a:p>
            <a:pPr lvl="1"/>
            <a:r>
              <a:rPr lang="en-US" dirty="0" smtClean="0"/>
              <a:t>Materials and devices for 20fJ per effective instruction (vs. 200pJ/instruction today)</a:t>
            </a:r>
          </a:p>
          <a:p>
            <a:r>
              <a:rPr lang="en-US" dirty="0" smtClean="0"/>
              <a:t>Computing: (ASC/ASCR)</a:t>
            </a:r>
          </a:p>
          <a:p>
            <a:pPr lvl="1"/>
            <a:r>
              <a:rPr lang="en-US" dirty="0" smtClean="0"/>
              <a:t>Accelerate the development and introduction of next generation computing via device-to-arch framework</a:t>
            </a:r>
          </a:p>
          <a:p>
            <a:r>
              <a:rPr lang="en-US" dirty="0" smtClean="0"/>
              <a:t>Manufacturing: (EERE/AMO, NNSA)</a:t>
            </a:r>
          </a:p>
          <a:p>
            <a:pPr lvl="1"/>
            <a:r>
              <a:rPr lang="en-US" dirty="0" smtClean="0"/>
              <a:t>enhance US position in semiconductor manufacturing</a:t>
            </a:r>
          </a:p>
          <a:p>
            <a:r>
              <a:rPr lang="en-US" dirty="0" smtClean="0"/>
              <a:t>Overall Energy Savings: (USA)</a:t>
            </a:r>
          </a:p>
          <a:p>
            <a:pPr lvl="1"/>
            <a:r>
              <a:rPr lang="en-US" dirty="0" smtClean="0"/>
              <a:t>“Cut 2030 ICT energy usage by 50%”</a:t>
            </a:r>
          </a:p>
          <a:p>
            <a:pPr lvl="1"/>
            <a:r>
              <a:rPr lang="en-US" dirty="0" smtClean="0"/>
              <a:t>Enable continued growth of mobile connectivity and application of HPC to our info economy (keep up with the rest of the world)</a:t>
            </a:r>
          </a:p>
          <a:p>
            <a:endParaRPr lang="en-US" dirty="0"/>
          </a:p>
        </p:txBody>
      </p:sp>
    </p:spTree>
    <p:extLst>
      <p:ext uri="{BB962C8B-B14F-4D97-AF65-F5344CB8AC3E}">
        <p14:creationId xmlns:p14="http://schemas.microsoft.com/office/powerpoint/2010/main" val="3503237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5786" y="457200"/>
            <a:ext cx="7150100" cy="3837096"/>
          </a:xfrm>
          <a:prstGeom prst="rect">
            <a:avLst/>
          </a:prstGeom>
        </p:spPr>
      </p:pic>
      <p:sp>
        <p:nvSpPr>
          <p:cNvPr id="3" name="TextBox 2"/>
          <p:cNvSpPr txBox="1"/>
          <p:nvPr/>
        </p:nvSpPr>
        <p:spPr>
          <a:xfrm>
            <a:off x="635000" y="4379686"/>
            <a:ext cx="8051800" cy="1716314"/>
          </a:xfrm>
          <a:prstGeom prst="rect">
            <a:avLst/>
          </a:prstGeom>
        </p:spPr>
        <p:txBody>
          <a:bodyPr/>
          <a:lstStyle/>
          <a:p>
            <a:r>
              <a:rPr lang="en-US" sz="2000" i="0" baseline="0" dirty="0">
                <a:latin typeface="Arial"/>
              </a:rPr>
              <a:t> Fig. 5. </a:t>
            </a:r>
            <a:r>
              <a:rPr lang="en-US" sz="2000" dirty="0"/>
              <a:t>Evolution of worldwide electricity use of networks, PCs and data centers (solid lines, left axis) and total worldwide electricity use (dotted line, right axis). Over the last five years, the electricity consumption in all three ICT categories increased at a rate higher than the total worldwide electricity consumption. In 2012 each category accounts for roughly 1.5% of the worldwide electricity consumption. Note that, since some of the data points between 2007 and 2012 are based on interpolations, small variations might not show up in the intermediate years</a:t>
            </a:r>
            <a:endParaRPr lang="en-US" sz="2000" i="0" baseline="0" dirty="0">
              <a:latin typeface="Arial"/>
            </a:endParaRPr>
          </a:p>
        </p:txBody>
      </p:sp>
    </p:spTree>
    <p:extLst>
      <p:ext uri="{BB962C8B-B14F-4D97-AF65-F5344CB8AC3E}">
        <p14:creationId xmlns:p14="http://schemas.microsoft.com/office/powerpoint/2010/main" val="2288499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56"/>
            <a:ext cx="9144000" cy="1143000"/>
          </a:xfrm>
        </p:spPr>
        <p:txBody>
          <a:bodyPr>
            <a:normAutofit fontScale="90000"/>
          </a:bodyPr>
          <a:lstStyle/>
          <a:p>
            <a:r>
              <a:rPr lang="en-US" dirty="0" smtClean="0"/>
              <a:t>Coming explosion of </a:t>
            </a:r>
            <a:br>
              <a:rPr lang="en-US" dirty="0" smtClean="0"/>
            </a:br>
            <a:r>
              <a:rPr lang="en-US" dirty="0" smtClean="0"/>
              <a:t>always “on” </a:t>
            </a:r>
            <a:r>
              <a:rPr lang="en-US" dirty="0" err="1" smtClean="0"/>
              <a:t>IoT</a:t>
            </a:r>
            <a:r>
              <a:rPr lang="en-US" dirty="0" smtClean="0"/>
              <a:t> devices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51571201"/>
              </p:ext>
            </p:extLst>
          </p:nvPr>
        </p:nvGraphicFramePr>
        <p:xfrm>
          <a:off x="116117" y="2278743"/>
          <a:ext cx="8570685" cy="3323770"/>
        </p:xfrm>
        <a:graphic>
          <a:graphicData uri="http://schemas.openxmlformats.org/drawingml/2006/table">
            <a:tbl>
              <a:tblPr/>
              <a:tblGrid>
                <a:gridCol w="2469905"/>
                <a:gridCol w="1525195"/>
                <a:gridCol w="1525195"/>
                <a:gridCol w="1525195"/>
                <a:gridCol w="1525195"/>
              </a:tblGrid>
              <a:tr h="474824">
                <a:tc>
                  <a:txBody>
                    <a:bodyPr/>
                    <a:lstStyle/>
                    <a:p>
                      <a:pPr algn="l" fontAlgn="base"/>
                      <a:r>
                        <a:rPr lang="en-US" sz="2800" b="1" dirty="0">
                          <a:effectLst/>
                        </a:rPr>
                        <a:t>Category</a:t>
                      </a:r>
                      <a:endParaRPr lang="en-US" sz="2800" dirty="0">
                        <a:effectLst/>
                      </a:endParaRPr>
                    </a:p>
                  </a:txBody>
                  <a:tcPr marL="0" marR="0" marT="0" marB="0">
                    <a:lnL>
                      <a:noFill/>
                    </a:lnL>
                    <a:lnR>
                      <a:noFill/>
                    </a:lnR>
                    <a:lnT>
                      <a:noFill/>
                    </a:lnT>
                    <a:lnB>
                      <a:noFill/>
                    </a:lnB>
                    <a:solidFill>
                      <a:srgbClr val="FFFFFF"/>
                    </a:solidFill>
                  </a:tcPr>
                </a:tc>
                <a:tc>
                  <a:txBody>
                    <a:bodyPr/>
                    <a:lstStyle/>
                    <a:p>
                      <a:pPr algn="r" fontAlgn="base"/>
                      <a:r>
                        <a:rPr lang="en-US" sz="2800" b="1">
                          <a:effectLst/>
                        </a:rPr>
                        <a:t>2014</a:t>
                      </a:r>
                      <a:endParaRPr lang="en-US" sz="2800">
                        <a:effectLst/>
                      </a:endParaRPr>
                    </a:p>
                  </a:txBody>
                  <a:tcPr marL="0" marR="0" marT="0" marB="0">
                    <a:lnL>
                      <a:noFill/>
                    </a:lnL>
                    <a:lnR>
                      <a:noFill/>
                    </a:lnR>
                    <a:lnT>
                      <a:noFill/>
                    </a:lnT>
                    <a:lnB>
                      <a:noFill/>
                    </a:lnB>
                    <a:solidFill>
                      <a:srgbClr val="FFFFFF"/>
                    </a:solidFill>
                  </a:tcPr>
                </a:tc>
                <a:tc>
                  <a:txBody>
                    <a:bodyPr/>
                    <a:lstStyle/>
                    <a:p>
                      <a:pPr algn="r" fontAlgn="base"/>
                      <a:r>
                        <a:rPr lang="en-US" sz="2800" b="1">
                          <a:effectLst/>
                        </a:rPr>
                        <a:t>2015</a:t>
                      </a:r>
                      <a:endParaRPr lang="en-US" sz="2800">
                        <a:effectLst/>
                      </a:endParaRPr>
                    </a:p>
                  </a:txBody>
                  <a:tcPr marL="0" marR="0" marT="0" marB="0">
                    <a:lnL>
                      <a:noFill/>
                    </a:lnL>
                    <a:lnR>
                      <a:noFill/>
                    </a:lnR>
                    <a:lnT>
                      <a:noFill/>
                    </a:lnT>
                    <a:lnB>
                      <a:noFill/>
                    </a:lnB>
                    <a:solidFill>
                      <a:srgbClr val="FFFFFF"/>
                    </a:solidFill>
                  </a:tcPr>
                </a:tc>
                <a:tc>
                  <a:txBody>
                    <a:bodyPr/>
                    <a:lstStyle/>
                    <a:p>
                      <a:pPr algn="r" fontAlgn="base"/>
                      <a:r>
                        <a:rPr lang="en-US" sz="2800" b="1">
                          <a:effectLst/>
                        </a:rPr>
                        <a:t>2016</a:t>
                      </a:r>
                      <a:endParaRPr lang="en-US" sz="2800">
                        <a:effectLst/>
                      </a:endParaRPr>
                    </a:p>
                  </a:txBody>
                  <a:tcPr marL="0" marR="0" marT="0" marB="0">
                    <a:lnL>
                      <a:noFill/>
                    </a:lnL>
                    <a:lnR>
                      <a:noFill/>
                    </a:lnR>
                    <a:lnT>
                      <a:noFill/>
                    </a:lnT>
                    <a:lnB>
                      <a:noFill/>
                    </a:lnB>
                    <a:solidFill>
                      <a:srgbClr val="FFFFFF"/>
                    </a:solidFill>
                  </a:tcPr>
                </a:tc>
                <a:tc>
                  <a:txBody>
                    <a:bodyPr/>
                    <a:lstStyle/>
                    <a:p>
                      <a:pPr algn="r" fontAlgn="base"/>
                      <a:r>
                        <a:rPr lang="en-US" sz="2800" b="1">
                          <a:effectLst/>
                        </a:rPr>
                        <a:t>2020</a:t>
                      </a:r>
                      <a:endParaRPr lang="en-US" sz="2800">
                        <a:effectLst/>
                      </a:endParaRPr>
                    </a:p>
                  </a:txBody>
                  <a:tcPr marL="0" marR="0" marT="0" marB="0">
                    <a:lnL>
                      <a:noFill/>
                    </a:lnL>
                    <a:lnR>
                      <a:noFill/>
                    </a:lnR>
                    <a:lnT>
                      <a:noFill/>
                    </a:lnT>
                    <a:lnB>
                      <a:noFill/>
                    </a:lnB>
                    <a:solidFill>
                      <a:srgbClr val="FFFFFF"/>
                    </a:solidFill>
                  </a:tcPr>
                </a:tc>
              </a:tr>
              <a:tr h="474824">
                <a:tc>
                  <a:txBody>
                    <a:bodyPr/>
                    <a:lstStyle/>
                    <a:p>
                      <a:pPr algn="l" fontAlgn="base"/>
                      <a:r>
                        <a:rPr lang="en-US" sz="2800">
                          <a:effectLst/>
                        </a:rPr>
                        <a:t>Consumer</a:t>
                      </a:r>
                    </a:p>
                  </a:txBody>
                  <a:tcPr marL="0" marR="0" marT="0" marB="0">
                    <a:lnL>
                      <a:noFill/>
                    </a:lnL>
                    <a:lnR>
                      <a:noFill/>
                    </a:lnR>
                    <a:lnT>
                      <a:noFill/>
                    </a:lnT>
                    <a:lnB>
                      <a:noFill/>
                    </a:lnB>
                    <a:solidFill>
                      <a:srgbClr val="FFFFFF"/>
                    </a:solidFill>
                  </a:tcPr>
                </a:tc>
                <a:tc>
                  <a:txBody>
                    <a:bodyPr/>
                    <a:lstStyle/>
                    <a:p>
                      <a:pPr algn="r" fontAlgn="base"/>
                      <a:r>
                        <a:rPr lang="en-US" sz="2800">
                          <a:effectLst/>
                        </a:rPr>
                        <a:t>2,277</a:t>
                      </a:r>
                    </a:p>
                  </a:txBody>
                  <a:tcPr marL="0" marR="0" marT="0" marB="0">
                    <a:lnL>
                      <a:noFill/>
                    </a:lnL>
                    <a:lnR>
                      <a:noFill/>
                    </a:lnR>
                    <a:lnT>
                      <a:noFill/>
                    </a:lnT>
                    <a:lnB>
                      <a:noFill/>
                    </a:lnB>
                    <a:solidFill>
                      <a:srgbClr val="FFFFFF"/>
                    </a:solidFill>
                  </a:tcPr>
                </a:tc>
                <a:tc>
                  <a:txBody>
                    <a:bodyPr/>
                    <a:lstStyle/>
                    <a:p>
                      <a:pPr algn="r" fontAlgn="base"/>
                      <a:r>
                        <a:rPr lang="en-US" sz="2800">
                          <a:effectLst/>
                        </a:rPr>
                        <a:t>3,023</a:t>
                      </a:r>
                    </a:p>
                  </a:txBody>
                  <a:tcPr marL="0" marR="0" marT="0" marB="0">
                    <a:lnL>
                      <a:noFill/>
                    </a:lnL>
                    <a:lnR>
                      <a:noFill/>
                    </a:lnR>
                    <a:lnT>
                      <a:noFill/>
                    </a:lnT>
                    <a:lnB>
                      <a:noFill/>
                    </a:lnB>
                    <a:solidFill>
                      <a:srgbClr val="FFFFFF"/>
                    </a:solidFill>
                  </a:tcPr>
                </a:tc>
                <a:tc>
                  <a:txBody>
                    <a:bodyPr/>
                    <a:lstStyle/>
                    <a:p>
                      <a:pPr algn="r" fontAlgn="base"/>
                      <a:r>
                        <a:rPr lang="en-US" sz="2800">
                          <a:effectLst/>
                        </a:rPr>
                        <a:t>4,024</a:t>
                      </a:r>
                    </a:p>
                  </a:txBody>
                  <a:tcPr marL="0" marR="0" marT="0" marB="0">
                    <a:lnL>
                      <a:noFill/>
                    </a:lnL>
                    <a:lnR>
                      <a:noFill/>
                    </a:lnR>
                    <a:lnT>
                      <a:noFill/>
                    </a:lnT>
                    <a:lnB>
                      <a:noFill/>
                    </a:lnB>
                    <a:solidFill>
                      <a:srgbClr val="FFFFFF"/>
                    </a:solidFill>
                  </a:tcPr>
                </a:tc>
                <a:tc>
                  <a:txBody>
                    <a:bodyPr/>
                    <a:lstStyle/>
                    <a:p>
                      <a:pPr algn="r" fontAlgn="base"/>
                      <a:r>
                        <a:rPr lang="en-US" sz="2800">
                          <a:effectLst/>
                        </a:rPr>
                        <a:t>13,509</a:t>
                      </a:r>
                    </a:p>
                  </a:txBody>
                  <a:tcPr marL="0" marR="0" marT="0" marB="0">
                    <a:lnL>
                      <a:noFill/>
                    </a:lnL>
                    <a:lnR>
                      <a:noFill/>
                    </a:lnR>
                    <a:lnT>
                      <a:noFill/>
                    </a:lnT>
                    <a:lnB>
                      <a:noFill/>
                    </a:lnB>
                    <a:solidFill>
                      <a:srgbClr val="FFFFFF"/>
                    </a:solidFill>
                  </a:tcPr>
                </a:tc>
              </a:tr>
              <a:tr h="949649">
                <a:tc>
                  <a:txBody>
                    <a:bodyPr/>
                    <a:lstStyle/>
                    <a:p>
                      <a:pPr algn="l" fontAlgn="base"/>
                      <a:r>
                        <a:rPr lang="en-US" sz="2800">
                          <a:effectLst/>
                        </a:rPr>
                        <a:t>Business: Cross-Industry</a:t>
                      </a:r>
                    </a:p>
                  </a:txBody>
                  <a:tcPr marL="0" marR="0" marT="0" marB="0">
                    <a:lnL>
                      <a:noFill/>
                    </a:lnL>
                    <a:lnR>
                      <a:noFill/>
                    </a:lnR>
                    <a:lnT>
                      <a:noFill/>
                    </a:lnT>
                    <a:lnB>
                      <a:noFill/>
                    </a:lnB>
                    <a:solidFill>
                      <a:srgbClr val="FFFFFF"/>
                    </a:solidFill>
                  </a:tcPr>
                </a:tc>
                <a:tc>
                  <a:txBody>
                    <a:bodyPr/>
                    <a:lstStyle/>
                    <a:p>
                      <a:pPr algn="r" fontAlgn="base"/>
                      <a:r>
                        <a:rPr lang="en-US" sz="2800">
                          <a:effectLst/>
                        </a:rPr>
                        <a:t>632</a:t>
                      </a:r>
                    </a:p>
                  </a:txBody>
                  <a:tcPr marL="0" marR="0" marT="0" marB="0">
                    <a:lnL>
                      <a:noFill/>
                    </a:lnL>
                    <a:lnR>
                      <a:noFill/>
                    </a:lnR>
                    <a:lnT>
                      <a:noFill/>
                    </a:lnT>
                    <a:lnB>
                      <a:noFill/>
                    </a:lnB>
                    <a:solidFill>
                      <a:srgbClr val="FFFFFF"/>
                    </a:solidFill>
                  </a:tcPr>
                </a:tc>
                <a:tc>
                  <a:txBody>
                    <a:bodyPr/>
                    <a:lstStyle/>
                    <a:p>
                      <a:pPr algn="r" fontAlgn="base"/>
                      <a:r>
                        <a:rPr lang="en-US" sz="2800">
                          <a:effectLst/>
                        </a:rPr>
                        <a:t>815</a:t>
                      </a:r>
                    </a:p>
                  </a:txBody>
                  <a:tcPr marL="0" marR="0" marT="0" marB="0">
                    <a:lnL>
                      <a:noFill/>
                    </a:lnL>
                    <a:lnR>
                      <a:noFill/>
                    </a:lnR>
                    <a:lnT>
                      <a:noFill/>
                    </a:lnT>
                    <a:lnB>
                      <a:noFill/>
                    </a:lnB>
                    <a:solidFill>
                      <a:srgbClr val="FFFFFF"/>
                    </a:solidFill>
                  </a:tcPr>
                </a:tc>
                <a:tc>
                  <a:txBody>
                    <a:bodyPr/>
                    <a:lstStyle/>
                    <a:p>
                      <a:pPr algn="r" fontAlgn="base"/>
                      <a:r>
                        <a:rPr lang="en-US" sz="2800">
                          <a:effectLst/>
                        </a:rPr>
                        <a:t>1,092</a:t>
                      </a:r>
                    </a:p>
                  </a:txBody>
                  <a:tcPr marL="0" marR="0" marT="0" marB="0">
                    <a:lnL>
                      <a:noFill/>
                    </a:lnL>
                    <a:lnR>
                      <a:noFill/>
                    </a:lnR>
                    <a:lnT>
                      <a:noFill/>
                    </a:lnT>
                    <a:lnB>
                      <a:noFill/>
                    </a:lnB>
                    <a:solidFill>
                      <a:srgbClr val="FFFFFF"/>
                    </a:solidFill>
                  </a:tcPr>
                </a:tc>
                <a:tc>
                  <a:txBody>
                    <a:bodyPr/>
                    <a:lstStyle/>
                    <a:p>
                      <a:pPr algn="r" fontAlgn="base"/>
                      <a:r>
                        <a:rPr lang="en-US" sz="2800">
                          <a:effectLst/>
                        </a:rPr>
                        <a:t>4,408</a:t>
                      </a:r>
                    </a:p>
                  </a:txBody>
                  <a:tcPr marL="0" marR="0" marT="0" marB="0">
                    <a:lnL>
                      <a:noFill/>
                    </a:lnL>
                    <a:lnR>
                      <a:noFill/>
                    </a:lnR>
                    <a:lnT>
                      <a:noFill/>
                    </a:lnT>
                    <a:lnB>
                      <a:noFill/>
                    </a:lnB>
                    <a:solidFill>
                      <a:srgbClr val="FFFFFF"/>
                    </a:solidFill>
                  </a:tcPr>
                </a:tc>
              </a:tr>
              <a:tr h="949649">
                <a:tc>
                  <a:txBody>
                    <a:bodyPr/>
                    <a:lstStyle/>
                    <a:p>
                      <a:pPr algn="l" fontAlgn="base"/>
                      <a:r>
                        <a:rPr lang="en-US" sz="2800">
                          <a:effectLst/>
                        </a:rPr>
                        <a:t>Business: Vertical-Specific</a:t>
                      </a:r>
                    </a:p>
                  </a:txBody>
                  <a:tcPr marL="0" marR="0" marT="0" marB="0">
                    <a:lnL>
                      <a:noFill/>
                    </a:lnL>
                    <a:lnR>
                      <a:noFill/>
                    </a:lnR>
                    <a:lnT>
                      <a:noFill/>
                    </a:lnT>
                    <a:lnB>
                      <a:noFill/>
                    </a:lnB>
                    <a:solidFill>
                      <a:srgbClr val="FFFFFF"/>
                    </a:solidFill>
                  </a:tcPr>
                </a:tc>
                <a:tc>
                  <a:txBody>
                    <a:bodyPr/>
                    <a:lstStyle/>
                    <a:p>
                      <a:pPr algn="r" fontAlgn="base"/>
                      <a:r>
                        <a:rPr lang="en-US" sz="2800">
                          <a:effectLst/>
                        </a:rPr>
                        <a:t>898</a:t>
                      </a:r>
                    </a:p>
                  </a:txBody>
                  <a:tcPr marL="0" marR="0" marT="0" marB="0">
                    <a:lnL>
                      <a:noFill/>
                    </a:lnL>
                    <a:lnR>
                      <a:noFill/>
                    </a:lnR>
                    <a:lnT>
                      <a:noFill/>
                    </a:lnT>
                    <a:lnB>
                      <a:noFill/>
                    </a:lnB>
                    <a:solidFill>
                      <a:srgbClr val="FFFFFF"/>
                    </a:solidFill>
                  </a:tcPr>
                </a:tc>
                <a:tc>
                  <a:txBody>
                    <a:bodyPr/>
                    <a:lstStyle/>
                    <a:p>
                      <a:pPr algn="r" fontAlgn="base"/>
                      <a:r>
                        <a:rPr lang="en-US" sz="2800">
                          <a:effectLst/>
                        </a:rPr>
                        <a:t>1,065</a:t>
                      </a:r>
                    </a:p>
                  </a:txBody>
                  <a:tcPr marL="0" marR="0" marT="0" marB="0">
                    <a:lnL>
                      <a:noFill/>
                    </a:lnL>
                    <a:lnR>
                      <a:noFill/>
                    </a:lnR>
                    <a:lnT>
                      <a:noFill/>
                    </a:lnT>
                    <a:lnB>
                      <a:noFill/>
                    </a:lnB>
                    <a:solidFill>
                      <a:srgbClr val="FFFFFF"/>
                    </a:solidFill>
                  </a:tcPr>
                </a:tc>
                <a:tc>
                  <a:txBody>
                    <a:bodyPr/>
                    <a:lstStyle/>
                    <a:p>
                      <a:pPr algn="r" fontAlgn="base"/>
                      <a:r>
                        <a:rPr lang="en-US" sz="2800">
                          <a:effectLst/>
                        </a:rPr>
                        <a:t>1,276</a:t>
                      </a:r>
                    </a:p>
                  </a:txBody>
                  <a:tcPr marL="0" marR="0" marT="0" marB="0">
                    <a:lnL>
                      <a:noFill/>
                    </a:lnL>
                    <a:lnR>
                      <a:noFill/>
                    </a:lnR>
                    <a:lnT>
                      <a:noFill/>
                    </a:lnT>
                    <a:lnB>
                      <a:noFill/>
                    </a:lnB>
                    <a:solidFill>
                      <a:srgbClr val="FFFFFF"/>
                    </a:solidFill>
                  </a:tcPr>
                </a:tc>
                <a:tc>
                  <a:txBody>
                    <a:bodyPr/>
                    <a:lstStyle/>
                    <a:p>
                      <a:pPr algn="r" fontAlgn="base"/>
                      <a:r>
                        <a:rPr lang="en-US" sz="2800">
                          <a:effectLst/>
                        </a:rPr>
                        <a:t>2,880</a:t>
                      </a:r>
                    </a:p>
                  </a:txBody>
                  <a:tcPr marL="0" marR="0" marT="0" marB="0">
                    <a:lnL>
                      <a:noFill/>
                    </a:lnL>
                    <a:lnR>
                      <a:noFill/>
                    </a:lnR>
                    <a:lnT>
                      <a:noFill/>
                    </a:lnT>
                    <a:lnB>
                      <a:noFill/>
                    </a:lnB>
                    <a:solidFill>
                      <a:srgbClr val="FFFFFF"/>
                    </a:solidFill>
                  </a:tcPr>
                </a:tc>
              </a:tr>
              <a:tr h="474824">
                <a:tc>
                  <a:txBody>
                    <a:bodyPr/>
                    <a:lstStyle/>
                    <a:p>
                      <a:pPr algn="l" fontAlgn="base"/>
                      <a:r>
                        <a:rPr lang="en-US" sz="2800" b="1">
                          <a:effectLst/>
                        </a:rPr>
                        <a:t>Grand Total</a:t>
                      </a:r>
                      <a:endParaRPr lang="en-US" sz="2800">
                        <a:effectLst/>
                      </a:endParaRPr>
                    </a:p>
                  </a:txBody>
                  <a:tcPr marL="0" marR="0" marT="0" marB="0">
                    <a:lnL>
                      <a:noFill/>
                    </a:lnL>
                    <a:lnR>
                      <a:noFill/>
                    </a:lnR>
                    <a:lnT>
                      <a:noFill/>
                    </a:lnT>
                    <a:lnB>
                      <a:noFill/>
                    </a:lnB>
                    <a:solidFill>
                      <a:srgbClr val="FFFFFF"/>
                    </a:solidFill>
                  </a:tcPr>
                </a:tc>
                <a:tc>
                  <a:txBody>
                    <a:bodyPr/>
                    <a:lstStyle/>
                    <a:p>
                      <a:pPr algn="r" fontAlgn="base"/>
                      <a:r>
                        <a:rPr lang="en-US" sz="2800" b="1">
                          <a:effectLst/>
                        </a:rPr>
                        <a:t>3,807</a:t>
                      </a:r>
                      <a:endParaRPr lang="en-US" sz="2800">
                        <a:effectLst/>
                      </a:endParaRPr>
                    </a:p>
                  </a:txBody>
                  <a:tcPr marL="0" marR="0" marT="0" marB="0">
                    <a:lnL>
                      <a:noFill/>
                    </a:lnL>
                    <a:lnR>
                      <a:noFill/>
                    </a:lnR>
                    <a:lnT>
                      <a:noFill/>
                    </a:lnT>
                    <a:lnB>
                      <a:noFill/>
                    </a:lnB>
                    <a:solidFill>
                      <a:srgbClr val="FFFFFF"/>
                    </a:solidFill>
                  </a:tcPr>
                </a:tc>
                <a:tc>
                  <a:txBody>
                    <a:bodyPr/>
                    <a:lstStyle/>
                    <a:p>
                      <a:pPr algn="r" fontAlgn="base"/>
                      <a:r>
                        <a:rPr lang="en-US" sz="2800" b="1">
                          <a:effectLst/>
                        </a:rPr>
                        <a:t>4,902</a:t>
                      </a:r>
                      <a:endParaRPr lang="en-US" sz="2800">
                        <a:effectLst/>
                      </a:endParaRPr>
                    </a:p>
                  </a:txBody>
                  <a:tcPr marL="0" marR="0" marT="0" marB="0">
                    <a:lnL>
                      <a:noFill/>
                    </a:lnL>
                    <a:lnR>
                      <a:noFill/>
                    </a:lnR>
                    <a:lnT>
                      <a:noFill/>
                    </a:lnT>
                    <a:lnB>
                      <a:noFill/>
                    </a:lnB>
                    <a:solidFill>
                      <a:srgbClr val="FFFFFF"/>
                    </a:solidFill>
                  </a:tcPr>
                </a:tc>
                <a:tc>
                  <a:txBody>
                    <a:bodyPr/>
                    <a:lstStyle/>
                    <a:p>
                      <a:pPr algn="r" fontAlgn="base"/>
                      <a:r>
                        <a:rPr lang="en-US" sz="2800" b="1">
                          <a:effectLst/>
                        </a:rPr>
                        <a:t>6,392</a:t>
                      </a:r>
                      <a:endParaRPr lang="en-US" sz="2800">
                        <a:effectLst/>
                      </a:endParaRPr>
                    </a:p>
                  </a:txBody>
                  <a:tcPr marL="0" marR="0" marT="0" marB="0">
                    <a:lnL>
                      <a:noFill/>
                    </a:lnL>
                    <a:lnR>
                      <a:noFill/>
                    </a:lnR>
                    <a:lnT>
                      <a:noFill/>
                    </a:lnT>
                    <a:lnB>
                      <a:noFill/>
                    </a:lnB>
                    <a:solidFill>
                      <a:srgbClr val="FFFFFF"/>
                    </a:solidFill>
                  </a:tcPr>
                </a:tc>
                <a:tc>
                  <a:txBody>
                    <a:bodyPr/>
                    <a:lstStyle/>
                    <a:p>
                      <a:pPr algn="r" fontAlgn="base"/>
                      <a:r>
                        <a:rPr lang="en-US" sz="2800" b="1" dirty="0">
                          <a:effectLst/>
                        </a:rPr>
                        <a:t>20,797</a:t>
                      </a:r>
                      <a:endParaRPr lang="en-US" sz="2800" dirty="0">
                        <a:effectLst/>
                      </a:endParaRPr>
                    </a:p>
                  </a:txBody>
                  <a:tcPr marL="0" marR="0" marT="0" marB="0">
                    <a:lnL>
                      <a:noFill/>
                    </a:lnL>
                    <a:lnR>
                      <a:noFill/>
                    </a:lnR>
                    <a:lnT>
                      <a:noFill/>
                    </a:lnT>
                    <a:lnB>
                      <a:noFill/>
                    </a:lnB>
                    <a:solidFill>
                      <a:srgbClr val="FFFFFF"/>
                    </a:solidFill>
                  </a:tcPr>
                </a:tc>
              </a:tr>
            </a:tbl>
          </a:graphicData>
        </a:graphic>
      </p:graphicFrame>
      <p:sp>
        <p:nvSpPr>
          <p:cNvPr id="5" name="Rectangle 1"/>
          <p:cNvSpPr>
            <a:spLocks noChangeArrowheads="1"/>
          </p:cNvSpPr>
          <p:nvPr/>
        </p:nvSpPr>
        <p:spPr bwMode="auto">
          <a:xfrm>
            <a:off x="116117" y="1680552"/>
            <a:ext cx="9097042" cy="49244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333333"/>
                </a:solidFill>
                <a:effectLst/>
                <a:latin typeface="Verdana" pitchFamily="34" charset="0"/>
                <a:cs typeface="Arial" pitchFamily="34" charset="0"/>
              </a:rPr>
              <a:t>Table 1: Internet of Things Units Installed Base by Category (Millions of Units)</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333333"/>
                </a:solidFill>
                <a:effectLst/>
                <a:latin typeface="Verdana" pitchFamily="34" charset="0"/>
                <a:cs typeface="Arial" pitchFamily="34" charset="0"/>
              </a:rPr>
              <a:t>Source: Gartner (November 2015)</a:t>
            </a:r>
            <a:endParaRPr kumimoji="0" lang="en-US" alt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83856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9698" y="225620"/>
            <a:ext cx="8608380" cy="64870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Oval 1"/>
          <p:cNvSpPr/>
          <p:nvPr/>
        </p:nvSpPr>
        <p:spPr>
          <a:xfrm>
            <a:off x="5220076" y="1722267"/>
            <a:ext cx="3657600" cy="132277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946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324470" y="1843524"/>
          <a:ext cx="7551173" cy="458897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3936" y="6297774"/>
            <a:ext cx="7239000" cy="584775"/>
          </a:xfrm>
          <a:prstGeom prst="rect">
            <a:avLst/>
          </a:prstGeom>
        </p:spPr>
        <p:txBody>
          <a:bodyPr wrap="square">
            <a:spAutoFit/>
          </a:bodyPr>
          <a:lstStyle/>
          <a:p>
            <a:r>
              <a:rPr lang="en-US" sz="1600" dirty="0"/>
              <a:t>www.alliancetrustinvestments.com/sri-hub/posts/Energy-efficient-data-centres</a:t>
            </a:r>
          </a:p>
          <a:p>
            <a:r>
              <a:rPr lang="en-US" sz="1600" dirty="0" smtClean="0"/>
              <a:t>www.iea.org/publications/freepublications/publication/gigawatts2009.pdf</a:t>
            </a:r>
            <a:endParaRPr lang="en-US" sz="1600" dirty="0"/>
          </a:p>
        </p:txBody>
      </p:sp>
      <p:sp>
        <p:nvSpPr>
          <p:cNvPr id="14" name="TextBox 13"/>
          <p:cNvSpPr txBox="1"/>
          <p:nvPr/>
        </p:nvSpPr>
        <p:spPr>
          <a:xfrm>
            <a:off x="2371084" y="3412178"/>
            <a:ext cx="2286000" cy="923330"/>
          </a:xfrm>
          <a:prstGeom prst="rect">
            <a:avLst/>
          </a:prstGeom>
          <a:solidFill>
            <a:schemeClr val="bg1">
              <a:lumMod val="75000"/>
            </a:schemeClr>
          </a:solidFill>
        </p:spPr>
        <p:txBody>
          <a:bodyPr wrap="square" rtlCol="0">
            <a:spAutoFit/>
          </a:bodyPr>
          <a:lstStyle/>
          <a:p>
            <a:r>
              <a:rPr lang="en-US" dirty="0" smtClean="0"/>
              <a:t>Projection based on consumer electronics + data centers</a:t>
            </a:r>
            <a:endParaRPr lang="en-US" dirty="0"/>
          </a:p>
        </p:txBody>
      </p:sp>
      <p:sp>
        <p:nvSpPr>
          <p:cNvPr id="15" name="Rectangle 14"/>
          <p:cNvSpPr/>
          <p:nvPr/>
        </p:nvSpPr>
        <p:spPr>
          <a:xfrm>
            <a:off x="63912" y="7726"/>
            <a:ext cx="8991600" cy="1292662"/>
          </a:xfrm>
          <a:prstGeom prst="rect">
            <a:avLst/>
          </a:prstGeom>
        </p:spPr>
        <p:txBody>
          <a:bodyPr wrap="square">
            <a:spAutoFit/>
          </a:bodyPr>
          <a:lstStyle/>
          <a:p>
            <a:pPr algn="ctr"/>
            <a:r>
              <a:rPr lang="en-US" sz="4400" b="1" dirty="0" smtClean="0"/>
              <a:t>The problem:</a:t>
            </a:r>
          </a:p>
          <a:p>
            <a:pPr algn="ctr"/>
            <a:r>
              <a:rPr lang="en-US" sz="3400" b="1" i="1" dirty="0" smtClean="0"/>
              <a:t>IT projected to challenge future electricity supply</a:t>
            </a:r>
            <a:endParaRPr lang="en-US" sz="3400" b="1" i="1" dirty="0"/>
          </a:p>
        </p:txBody>
      </p:sp>
      <p:sp>
        <p:nvSpPr>
          <p:cNvPr id="10" name="Freeform 9"/>
          <p:cNvSpPr/>
          <p:nvPr/>
        </p:nvSpPr>
        <p:spPr>
          <a:xfrm>
            <a:off x="2109024" y="1269956"/>
            <a:ext cx="5096121" cy="3891982"/>
          </a:xfrm>
          <a:custGeom>
            <a:avLst/>
            <a:gdLst>
              <a:gd name="connsiteX0" fmla="*/ 0 w 4719484"/>
              <a:gd name="connsiteY0" fmla="*/ 3864078 h 3864078"/>
              <a:gd name="connsiteX1" fmla="*/ 855406 w 4719484"/>
              <a:gd name="connsiteY1" fmla="*/ 3775587 h 3864078"/>
              <a:gd name="connsiteX2" fmla="*/ 1651819 w 4719484"/>
              <a:gd name="connsiteY2" fmla="*/ 3642852 h 3864078"/>
              <a:gd name="connsiteX3" fmla="*/ 2403987 w 4719484"/>
              <a:gd name="connsiteY3" fmla="*/ 3451123 h 3864078"/>
              <a:gd name="connsiteX4" fmla="*/ 3274142 w 4719484"/>
              <a:gd name="connsiteY4" fmla="*/ 2757949 h 3864078"/>
              <a:gd name="connsiteX5" fmla="*/ 4100051 w 4719484"/>
              <a:gd name="connsiteY5" fmla="*/ 1342104 h 3864078"/>
              <a:gd name="connsiteX6" fmla="*/ 4719484 w 4719484"/>
              <a:gd name="connsiteY6" fmla="*/ 0 h 3864078"/>
              <a:gd name="connsiteX7" fmla="*/ 4719484 w 4719484"/>
              <a:gd name="connsiteY7" fmla="*/ 0 h 38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9484" h="3864078">
                <a:moveTo>
                  <a:pt x="0" y="3864078"/>
                </a:moveTo>
                <a:cubicBezTo>
                  <a:pt x="290051" y="3838268"/>
                  <a:pt x="580103" y="3812458"/>
                  <a:pt x="855406" y="3775587"/>
                </a:cubicBezTo>
                <a:cubicBezTo>
                  <a:pt x="1130709" y="3738716"/>
                  <a:pt x="1393722" y="3696929"/>
                  <a:pt x="1651819" y="3642852"/>
                </a:cubicBezTo>
                <a:cubicBezTo>
                  <a:pt x="1909916" y="3588775"/>
                  <a:pt x="2133600" y="3598607"/>
                  <a:pt x="2403987" y="3451123"/>
                </a:cubicBezTo>
                <a:cubicBezTo>
                  <a:pt x="2674374" y="3303639"/>
                  <a:pt x="2991465" y="3109452"/>
                  <a:pt x="3274142" y="2757949"/>
                </a:cubicBezTo>
                <a:cubicBezTo>
                  <a:pt x="3556819" y="2406446"/>
                  <a:pt x="3859161" y="1801762"/>
                  <a:pt x="4100051" y="1342104"/>
                </a:cubicBezTo>
                <a:cubicBezTo>
                  <a:pt x="4340941" y="882446"/>
                  <a:pt x="4719484" y="0"/>
                  <a:pt x="4719484" y="0"/>
                </a:cubicBezTo>
                <a:lnTo>
                  <a:pt x="4719484" y="0"/>
                </a:lnTo>
              </a:path>
            </a:pathLst>
          </a:custGeom>
          <a:noFill/>
          <a:ln w="136525" cap="rnd">
            <a:solidFill>
              <a:srgbClr val="C00000"/>
            </a:solidFill>
            <a:tailEnd type="triangle" w="med" len="med"/>
          </a:ln>
          <a:effectLst>
            <a:glow rad="635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7986" y="1579669"/>
            <a:ext cx="2789286" cy="830997"/>
          </a:xfrm>
          <a:prstGeom prst="rect">
            <a:avLst/>
          </a:prstGeom>
          <a:noFill/>
        </p:spPr>
        <p:txBody>
          <a:bodyPr wrap="square" rtlCol="0">
            <a:spAutoFit/>
          </a:bodyPr>
          <a:lstStyle/>
          <a:p>
            <a:r>
              <a:rPr lang="en-US" sz="2400" b="1" dirty="0" smtClean="0">
                <a:solidFill>
                  <a:srgbClr val="C00000"/>
                </a:solidFill>
              </a:rPr>
              <a:t>Even worse if Moore’s Law ends!!!</a:t>
            </a:r>
            <a:endParaRPr lang="en-US" sz="2400" b="1" dirty="0">
              <a:solidFill>
                <a:srgbClr val="C00000"/>
              </a:solidFill>
            </a:endParaRPr>
          </a:p>
        </p:txBody>
      </p:sp>
      <p:sp>
        <p:nvSpPr>
          <p:cNvPr id="9" name="Freeform 8"/>
          <p:cNvSpPr/>
          <p:nvPr/>
        </p:nvSpPr>
        <p:spPr>
          <a:xfrm>
            <a:off x="3198245" y="4097548"/>
            <a:ext cx="5220929" cy="929148"/>
          </a:xfrm>
          <a:custGeom>
            <a:avLst/>
            <a:gdLst>
              <a:gd name="connsiteX0" fmla="*/ 0 w 5220929"/>
              <a:gd name="connsiteY0" fmla="*/ 929148 h 929148"/>
              <a:gd name="connsiteX1" fmla="*/ 1002890 w 5220929"/>
              <a:gd name="connsiteY1" fmla="*/ 840658 h 929148"/>
              <a:gd name="connsiteX2" fmla="*/ 1814051 w 5220929"/>
              <a:gd name="connsiteY2" fmla="*/ 737419 h 929148"/>
              <a:gd name="connsiteX3" fmla="*/ 2610464 w 5220929"/>
              <a:gd name="connsiteY3" fmla="*/ 575187 h 929148"/>
              <a:gd name="connsiteX4" fmla="*/ 3539612 w 5220929"/>
              <a:gd name="connsiteY4" fmla="*/ 398207 h 929148"/>
              <a:gd name="connsiteX5" fmla="*/ 4350774 w 5220929"/>
              <a:gd name="connsiteY5" fmla="*/ 206478 h 929148"/>
              <a:gd name="connsiteX6" fmla="*/ 5220929 w 5220929"/>
              <a:gd name="connsiteY6" fmla="*/ 0 h 92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0929" h="929148">
                <a:moveTo>
                  <a:pt x="0" y="929148"/>
                </a:moveTo>
                <a:lnTo>
                  <a:pt x="1002890" y="840658"/>
                </a:lnTo>
                <a:cubicBezTo>
                  <a:pt x="1305232" y="808703"/>
                  <a:pt x="1546122" y="781664"/>
                  <a:pt x="1814051" y="737419"/>
                </a:cubicBezTo>
                <a:cubicBezTo>
                  <a:pt x="2081980" y="693174"/>
                  <a:pt x="2610464" y="575187"/>
                  <a:pt x="2610464" y="575187"/>
                </a:cubicBezTo>
                <a:lnTo>
                  <a:pt x="3539612" y="398207"/>
                </a:lnTo>
                <a:cubicBezTo>
                  <a:pt x="3829664" y="336756"/>
                  <a:pt x="4350774" y="206478"/>
                  <a:pt x="4350774" y="206478"/>
                </a:cubicBezTo>
                <a:lnTo>
                  <a:pt x="5220929" y="0"/>
                </a:lnTo>
              </a:path>
            </a:pathLst>
          </a:custGeom>
          <a:noFill/>
          <a:ln w="136525" cap="rnd">
            <a:solidFill>
              <a:srgbClr val="00CD01"/>
            </a:solidFill>
            <a:tailEnd type="triangle" w="med" len="med"/>
          </a:ln>
          <a:effectLst>
            <a:glow rad="63500">
              <a:srgbClr val="00CD01">
                <a:alpha val="40000"/>
              </a:srgbClr>
            </a:glow>
          </a:effectLst>
          <a:scene3d>
            <a:camera prst="orthographicFront"/>
            <a:lightRig rig="threePt" dir="t"/>
          </a:scene3d>
          <a:sp3d contourW="12700">
            <a:bevelT/>
            <a:contourClr>
              <a:srgbClr val="00CD0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101067" y="3575122"/>
            <a:ext cx="2350301"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smtClean="0">
                <a:ln w="0"/>
                <a:solidFill>
                  <a:srgbClr val="00CD01"/>
                </a:solidFill>
                <a:effectLst>
                  <a:reflection blurRad="12700" stA="50000" endPos="50000" dist="5000" dir="5400000" sy="-100000" rotWithShape="0"/>
                </a:effectLst>
              </a:rPr>
              <a:t>More Moore’s</a:t>
            </a:r>
          </a:p>
          <a:p>
            <a:pPr algn="ctr"/>
            <a:r>
              <a:rPr lang="en-US" sz="3200" b="1" cap="all" dirty="0" smtClean="0">
                <a:ln w="0"/>
                <a:solidFill>
                  <a:srgbClr val="00CD01"/>
                </a:solidFill>
                <a:effectLst>
                  <a:reflection blurRad="12700" stA="50000" endPos="50000" dist="5000" dir="5400000" sy="-100000" rotWithShape="0"/>
                </a:effectLst>
              </a:rPr>
              <a:t>Big Idea</a:t>
            </a:r>
            <a:endParaRPr lang="en-US" sz="3200" b="1" cap="all" dirty="0">
              <a:ln w="0"/>
              <a:solidFill>
                <a:srgbClr val="00CD01"/>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64562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9"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2354957" y="1161231"/>
            <a:ext cx="2029399" cy="1352933"/>
          </a:xfrm>
          <a:prstGeom prst="rect">
            <a:avLst/>
          </a:prstGeom>
        </p:spPr>
      </p:pic>
      <p:sp>
        <p:nvSpPr>
          <p:cNvPr id="2" name="Title 1"/>
          <p:cNvSpPr>
            <a:spLocks noGrp="1"/>
          </p:cNvSpPr>
          <p:nvPr>
            <p:ph type="title"/>
          </p:nvPr>
        </p:nvSpPr>
        <p:spPr>
          <a:xfrm>
            <a:off x="0" y="8006"/>
            <a:ext cx="8178398" cy="968968"/>
          </a:xfrm>
        </p:spPr>
        <p:txBody>
          <a:bodyPr>
            <a:normAutofit/>
          </a:bodyPr>
          <a:lstStyle/>
          <a:p>
            <a:r>
              <a:rPr lang="en-US" dirty="0" smtClean="0"/>
              <a:t>Beyond Moore’s Law Photonics</a:t>
            </a:r>
            <a:endParaRPr lang="en-US" dirty="0"/>
          </a:p>
        </p:txBody>
      </p:sp>
      <p:sp>
        <p:nvSpPr>
          <p:cNvPr id="3" name="Content Placeholder 2"/>
          <p:cNvSpPr>
            <a:spLocks noGrp="1"/>
          </p:cNvSpPr>
          <p:nvPr>
            <p:ph idx="1"/>
          </p:nvPr>
        </p:nvSpPr>
        <p:spPr>
          <a:xfrm>
            <a:off x="-6351" y="2353081"/>
            <a:ext cx="4390707" cy="426077"/>
          </a:xfrm>
        </p:spPr>
        <p:txBody>
          <a:bodyPr>
            <a:noAutofit/>
          </a:bodyPr>
          <a:lstStyle/>
          <a:p>
            <a:pPr marL="0" indent="0" algn="ctr">
              <a:buNone/>
            </a:pPr>
            <a:r>
              <a:rPr lang="en-US" sz="1400" dirty="0" smtClean="0"/>
              <a:t>Today’s </a:t>
            </a:r>
            <a:r>
              <a:rPr lang="en-US" sz="1400" dirty="0" err="1" smtClean="0"/>
              <a:t>Petascale</a:t>
            </a:r>
            <a:r>
              <a:rPr lang="en-US" sz="1400" dirty="0" smtClean="0"/>
              <a:t> computing utilize optical transceivers for the ‘network’ interconnect</a:t>
            </a:r>
          </a:p>
          <a:p>
            <a:pPr lvl="1"/>
            <a:endParaRPr lang="en-US" sz="1200" dirty="0" smtClean="0"/>
          </a:p>
        </p:txBody>
      </p:sp>
      <p:pic>
        <p:nvPicPr>
          <p:cNvPr id="5" name="Picture 4" descr="Screen Shot 2016-03-04 at 2.27.26 P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918" y="976974"/>
            <a:ext cx="2216476" cy="1375396"/>
          </a:xfrm>
          <a:prstGeom prst="rect">
            <a:avLst/>
          </a:prstGeom>
        </p:spPr>
      </p:pic>
      <p:sp>
        <p:nvSpPr>
          <p:cNvPr id="6" name="Content Placeholder 2"/>
          <p:cNvSpPr txBox="1">
            <a:spLocks/>
          </p:cNvSpPr>
          <p:nvPr/>
        </p:nvSpPr>
        <p:spPr>
          <a:xfrm>
            <a:off x="388553" y="5507305"/>
            <a:ext cx="3932808" cy="11210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smtClean="0"/>
              <a:t>Hetero-Integrated CMOS photonics manufacturing</a:t>
            </a:r>
          </a:p>
          <a:p>
            <a:r>
              <a:rPr lang="en-US" sz="1200" dirty="0" smtClean="0"/>
              <a:t>Drastically lower the cost of packaging</a:t>
            </a:r>
          </a:p>
          <a:p>
            <a:r>
              <a:rPr lang="en-US" sz="1200" dirty="0" smtClean="0"/>
              <a:t>Higher data rate per optical IO, further reduction</a:t>
            </a:r>
          </a:p>
          <a:p>
            <a:r>
              <a:rPr lang="en-US" sz="1200" dirty="0" smtClean="0"/>
              <a:t>25 </a:t>
            </a:r>
            <a:r>
              <a:rPr lang="en-US" sz="1200" dirty="0" err="1" smtClean="0"/>
              <a:t>pJ</a:t>
            </a:r>
            <a:r>
              <a:rPr lang="en-US" sz="1200" dirty="0" smtClean="0"/>
              <a:t>/bit </a:t>
            </a:r>
            <a:r>
              <a:rPr lang="en-US" sz="1200" dirty="0" smtClean="0">
                <a:sym typeface="Wingdings"/>
              </a:rPr>
              <a:t> &lt; 1 </a:t>
            </a:r>
            <a:r>
              <a:rPr lang="en-US" sz="1200" dirty="0" err="1" smtClean="0">
                <a:sym typeface="Wingdings"/>
              </a:rPr>
              <a:t>pJ</a:t>
            </a:r>
            <a:r>
              <a:rPr lang="en-US" sz="1200" dirty="0" smtClean="0">
                <a:sym typeface="Wingdings"/>
              </a:rPr>
              <a:t>/bit optics total (&gt; 25X)</a:t>
            </a:r>
          </a:p>
          <a:p>
            <a:r>
              <a:rPr lang="en-US" sz="1200" dirty="0" smtClean="0">
                <a:sym typeface="Wingdings"/>
              </a:rPr>
              <a:t>$1/Gb/s  10¢</a:t>
            </a:r>
            <a:r>
              <a:rPr lang="en-US" sz="1200" dirty="0" smtClean="0"/>
              <a:t> </a:t>
            </a:r>
            <a:r>
              <a:rPr lang="en-US" sz="1200" dirty="0"/>
              <a:t>Gb/</a:t>
            </a:r>
            <a:r>
              <a:rPr lang="en-US" sz="1200" dirty="0" smtClean="0"/>
              <a:t>s ($100/Tb/s) (10X)</a:t>
            </a:r>
            <a:endParaRPr lang="en-US" sz="1200" dirty="0"/>
          </a:p>
          <a:p>
            <a:endParaRPr lang="en-US" sz="1200" dirty="0" smtClean="0">
              <a:sym typeface="Wingdings"/>
            </a:endParaRPr>
          </a:p>
        </p:txBody>
      </p:sp>
      <p:sp>
        <p:nvSpPr>
          <p:cNvPr id="7" name="TextBox 6"/>
          <p:cNvSpPr txBox="1"/>
          <p:nvPr/>
        </p:nvSpPr>
        <p:spPr>
          <a:xfrm>
            <a:off x="2407464" y="999436"/>
            <a:ext cx="2108974" cy="923330"/>
          </a:xfrm>
          <a:prstGeom prst="rect">
            <a:avLst/>
          </a:prstGeom>
          <a:solidFill>
            <a:schemeClr val="bg1">
              <a:alpha val="75000"/>
            </a:schemeClr>
          </a:solidFill>
        </p:spPr>
        <p:txBody>
          <a:bodyPr wrap="square" rtlCol="0">
            <a:spAutoFit/>
          </a:bodyPr>
          <a:lstStyle/>
          <a:p>
            <a:r>
              <a:rPr lang="en-US" dirty="0"/>
              <a:t> </a:t>
            </a:r>
            <a:r>
              <a:rPr lang="en-US" dirty="0" smtClean="0"/>
              <a:t>- &gt; $1/Gb/s</a:t>
            </a:r>
          </a:p>
          <a:p>
            <a:r>
              <a:rPr lang="en-US" dirty="0"/>
              <a:t> </a:t>
            </a:r>
            <a:r>
              <a:rPr lang="en-US" dirty="0" smtClean="0"/>
              <a:t>-    25 </a:t>
            </a:r>
            <a:r>
              <a:rPr lang="en-US" dirty="0" err="1" smtClean="0"/>
              <a:t>pJ</a:t>
            </a:r>
            <a:r>
              <a:rPr lang="en-US" dirty="0" smtClean="0"/>
              <a:t>/bit</a:t>
            </a:r>
          </a:p>
          <a:p>
            <a:r>
              <a:rPr lang="en-US" dirty="0" smtClean="0"/>
              <a:t>Both Too High</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4602" y="5001049"/>
            <a:ext cx="1102549" cy="446873"/>
          </a:xfrm>
          <a:prstGeom prst="rect">
            <a:avLst/>
          </a:prstGeom>
        </p:spPr>
      </p:pic>
      <p:sp>
        <p:nvSpPr>
          <p:cNvPr id="9" name="Content Placeholder 2"/>
          <p:cNvSpPr txBox="1">
            <a:spLocks/>
          </p:cNvSpPr>
          <p:nvPr/>
        </p:nvSpPr>
        <p:spPr>
          <a:xfrm>
            <a:off x="4545012" y="5017074"/>
            <a:ext cx="4605966" cy="16112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smtClean="0"/>
              <a:t>Interface to LV-CMOS and beyond-Moore’s transistor devices</a:t>
            </a:r>
          </a:p>
          <a:p>
            <a:pPr lvl="1"/>
            <a:r>
              <a:rPr lang="en-US" sz="1200" dirty="0" smtClean="0"/>
              <a:t>TFETs, Quantum, </a:t>
            </a:r>
            <a:r>
              <a:rPr lang="en-US" sz="1200" dirty="0" err="1" smtClean="0"/>
              <a:t>Neuromorphic</a:t>
            </a:r>
            <a:r>
              <a:rPr lang="en-US" sz="1200" dirty="0" smtClean="0"/>
              <a:t>, etc.</a:t>
            </a:r>
          </a:p>
          <a:p>
            <a:r>
              <a:rPr lang="en-US" sz="1400" b="1" dirty="0" smtClean="0"/>
              <a:t>Optical switching, routing, computing</a:t>
            </a:r>
          </a:p>
          <a:p>
            <a:r>
              <a:rPr lang="en-US" sz="1400" b="1" dirty="0" smtClean="0"/>
              <a:t>Optical modeling infrastructure</a:t>
            </a:r>
          </a:p>
          <a:p>
            <a:pPr lvl="1"/>
            <a:r>
              <a:rPr lang="en-US" sz="1200" dirty="0" smtClean="0"/>
              <a:t>Optical materials, devices </a:t>
            </a:r>
            <a:r>
              <a:rPr lang="en-US" sz="1200" dirty="0" smtClean="0">
                <a:sym typeface="Wingdings"/>
              </a:rPr>
              <a:t> sub-systems  application impact</a:t>
            </a:r>
            <a:endParaRPr lang="en-US" sz="1200" dirty="0" smtClean="0"/>
          </a:p>
          <a:p>
            <a:endParaRPr lang="en-US" sz="1400" dirty="0" smtClean="0"/>
          </a:p>
          <a:p>
            <a:endParaRPr lang="en-US" sz="1400" dirty="0" smtClean="0"/>
          </a:p>
        </p:txBody>
      </p:sp>
      <p:pic>
        <p:nvPicPr>
          <p:cNvPr id="10" name="Picture 9" descr="Screen Shot 2016-03-04 at 3.18.52 P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68802" y="5063335"/>
            <a:ext cx="1939802" cy="384587"/>
          </a:xfrm>
          <a:prstGeom prst="rect">
            <a:avLst/>
          </a:prstGeom>
        </p:spPr>
      </p:pic>
      <p:grpSp>
        <p:nvGrpSpPr>
          <p:cNvPr id="4" name="Group 3"/>
          <p:cNvGrpSpPr/>
          <p:nvPr/>
        </p:nvGrpSpPr>
        <p:grpSpPr>
          <a:xfrm>
            <a:off x="44389" y="3235160"/>
            <a:ext cx="4545014" cy="1739403"/>
            <a:chOff x="-1" y="3287229"/>
            <a:chExt cx="4545014" cy="1739403"/>
          </a:xfrm>
        </p:grpSpPr>
        <p:pic>
          <p:nvPicPr>
            <p:cNvPr id="13" name="Picture 12" descr="Screen Shot 2016-03-04 at 3.22.25 P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 y="3287229"/>
              <a:ext cx="4545013" cy="1195652"/>
            </a:xfrm>
            <a:prstGeom prst="rect">
              <a:avLst/>
            </a:prstGeom>
          </p:spPr>
        </p:pic>
        <p:pic>
          <p:nvPicPr>
            <p:cNvPr id="14" name="Picture 2" descr="\\Snl\mesa\Projects\SiliconPhotonics\cderose\ONR\IntegratedLens.bmp"/>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harpenSoften amount="50000"/>
                      </a14:imgEffect>
                      <a14:imgEffect>
                        <a14:saturation sat="300000"/>
                      </a14:imgEffect>
                    </a14:imgLayer>
                  </a14:imgProps>
                </a:ext>
                <a:ext uri="{28A0092B-C50C-407E-A947-70E740481C1C}">
                  <a14:useLocalDpi xmlns:a14="http://schemas.microsoft.com/office/drawing/2010/main"/>
                </a:ext>
              </a:extLst>
            </a:blip>
            <a:srcRect/>
            <a:stretch/>
          </p:blipFill>
          <p:spPr bwMode="auto">
            <a:xfrm rot="5400000">
              <a:off x="780925" y="4266557"/>
              <a:ext cx="542413" cy="975060"/>
            </a:xfrm>
            <a:prstGeom prst="rect">
              <a:avLst/>
            </a:prstGeom>
            <a:noFill/>
          </p:spPr>
        </p:pic>
        <p:pic>
          <p:nvPicPr>
            <p:cNvPr id="15" name="Picture 3" descr="\\Snl\mesa\Projects\SiliconPhotonics\cderose\ONR\RingResonator3.bmp"/>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a:ext>
              </a:extLst>
            </a:blip>
            <a:srcRect/>
            <a:stretch/>
          </p:blipFill>
          <p:spPr bwMode="auto">
            <a:xfrm rot="5400000">
              <a:off x="11094" y="4471786"/>
              <a:ext cx="542414" cy="564602"/>
            </a:xfrm>
            <a:prstGeom prst="rect">
              <a:avLst/>
            </a:prstGeom>
            <a:noFill/>
          </p:spPr>
        </p:pic>
        <p:pic>
          <p:nvPicPr>
            <p:cNvPr id="16" name="Picture 15" descr="UnConnectedDisksZoom.bmp"/>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25000"/>
                      </a14:imgEffect>
                      <a14:imgEffect>
                        <a14:colorTemperature colorTemp="11200"/>
                      </a14:imgEffect>
                      <a14:imgEffect>
                        <a14:brightnessContrast contrast="20000"/>
                      </a14:imgEffect>
                    </a14:imgLayer>
                  </a14:imgProps>
                </a:ext>
                <a:ext uri="{28A0092B-C50C-407E-A947-70E740481C1C}">
                  <a14:useLocalDpi xmlns:a14="http://schemas.microsoft.com/office/drawing/2010/main"/>
                </a:ext>
              </a:extLst>
            </a:blip>
            <a:srcRect/>
            <a:stretch/>
          </p:blipFill>
          <p:spPr>
            <a:xfrm rot="16200000">
              <a:off x="2354823" y="4369748"/>
              <a:ext cx="542413" cy="768677"/>
            </a:xfrm>
            <a:prstGeom prst="rect">
              <a:avLst/>
            </a:prstGeom>
          </p:spPr>
        </p:pic>
        <p:pic>
          <p:nvPicPr>
            <p:cNvPr id="17" name="Picture 16"/>
            <p:cNvPicPr>
              <a:picLocks noChangeAspect="1"/>
            </p:cNvPicPr>
            <p:nvPr/>
          </p:nvPicPr>
          <p:blipFill rotWithShape="1">
            <a:blip r:embed="rId13" cstate="print">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a:ext>
              </a:extLst>
            </a:blip>
            <a:srcRect/>
            <a:stretch/>
          </p:blipFill>
          <p:spPr>
            <a:xfrm>
              <a:off x="1539662" y="4482880"/>
              <a:ext cx="702030" cy="542414"/>
            </a:xfrm>
            <a:prstGeom prst="rect">
              <a:avLst/>
            </a:prstGeom>
          </p:spPr>
        </p:pic>
        <p:grpSp>
          <p:nvGrpSpPr>
            <p:cNvPr id="18" name="Group 17"/>
            <p:cNvGrpSpPr>
              <a:grpSpLocks noChangeAspect="1"/>
            </p:cNvGrpSpPr>
            <p:nvPr/>
          </p:nvGrpSpPr>
          <p:grpSpPr>
            <a:xfrm rot="16200000">
              <a:off x="3011656" y="4478089"/>
              <a:ext cx="554139" cy="540268"/>
              <a:chOff x="819146" y="104774"/>
              <a:chExt cx="4829180" cy="4705351"/>
            </a:xfrm>
          </p:grpSpPr>
          <p:pic>
            <p:nvPicPr>
              <p:cNvPr id="19" name="Picture 2" descr="\\snl\mesa\Temp\APOM\XGCchip photos\XGCa.bmp"/>
              <p:cNvPicPr>
                <a:picLocks noChangeAspect="1" noChangeArrowheads="1"/>
              </p:cNvPicPr>
              <p:nvPr/>
            </p:nvPicPr>
            <p:blipFill rotWithShape="1">
              <a:blip r:embed="rId15" cstate="print">
                <a:extLst>
                  <a:ext uri="{28A0092B-C50C-407E-A947-70E740481C1C}">
                    <a14:useLocalDpi xmlns:a14="http://schemas.microsoft.com/office/drawing/2010/main"/>
                  </a:ext>
                </a:extLst>
              </a:blip>
              <a:srcRect/>
              <a:stretch/>
            </p:blipFill>
            <p:spPr bwMode="auto">
              <a:xfrm>
                <a:off x="819146" y="104774"/>
                <a:ext cx="3638553" cy="2874645"/>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3" descr="\\snl\mesa\Temp\APOM\XGCchip photos\XGCb.bmp"/>
              <p:cNvPicPr>
                <a:picLocks noChangeAspect="1" noChangeArrowheads="1"/>
              </p:cNvPicPr>
              <p:nvPr/>
            </p:nvPicPr>
            <p:blipFill rotWithShape="1">
              <a:blip r:embed="rId16" cstate="print">
                <a:extLst>
                  <a:ext uri="{28A0092B-C50C-407E-A947-70E740481C1C}">
                    <a14:useLocalDpi xmlns:a14="http://schemas.microsoft.com/office/drawing/2010/main"/>
                  </a:ext>
                </a:extLst>
              </a:blip>
              <a:srcRect/>
              <a:stretch/>
            </p:blipFill>
            <p:spPr bwMode="auto">
              <a:xfrm>
                <a:off x="4045743" y="104774"/>
                <a:ext cx="1602582" cy="2890836"/>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descr="\\snl\mesa\Temp\APOM\XGCchip photos\XGCc.bmp"/>
              <p:cNvPicPr>
                <a:picLocks noChangeAspect="1" noChangeArrowheads="1"/>
              </p:cNvPicPr>
              <p:nvPr/>
            </p:nvPicPr>
            <p:blipFill rotWithShape="1">
              <a:blip r:embed="rId17" cstate="print">
                <a:extLst>
                  <a:ext uri="{28A0092B-C50C-407E-A947-70E740481C1C}">
                    <a14:useLocalDpi xmlns:a14="http://schemas.microsoft.com/office/drawing/2010/main"/>
                  </a:ext>
                </a:extLst>
              </a:blip>
              <a:srcRect/>
              <a:stretch/>
            </p:blipFill>
            <p:spPr bwMode="auto">
              <a:xfrm>
                <a:off x="842958" y="2362201"/>
                <a:ext cx="3657600" cy="800100"/>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6" descr="\\snl\mesa\Temp\APOM\XGCchip photos\XGCe.bmp"/>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a:stretch/>
            </p:blipFill>
            <p:spPr bwMode="auto">
              <a:xfrm>
                <a:off x="819147" y="2895608"/>
                <a:ext cx="3657600" cy="1914517"/>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7" descr="\\snl\mesa\Temp\APOM\XGCchip photos\XGCf.bmp"/>
              <p:cNvPicPr>
                <a:picLocks noChangeAspect="1" noChangeArrowheads="1"/>
              </p:cNvPicPr>
              <p:nvPr/>
            </p:nvPicPr>
            <p:blipFill rotWithShape="1">
              <a:blip r:embed="rId19" cstate="print">
                <a:extLst>
                  <a:ext uri="{28A0092B-C50C-407E-A947-70E740481C1C}">
                    <a14:useLocalDpi xmlns:a14="http://schemas.microsoft.com/office/drawing/2010/main"/>
                  </a:ext>
                </a:extLst>
              </a:blip>
              <a:srcRect t="-2"/>
              <a:stretch/>
            </p:blipFill>
            <p:spPr bwMode="auto">
              <a:xfrm>
                <a:off x="3965981" y="2876560"/>
                <a:ext cx="1682345" cy="1933565"/>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4" name="Picture 23" descr="Screen Shot 2014-03-19 at 9.31.24 AM.png"/>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3558860" y="4471153"/>
              <a:ext cx="986153" cy="555479"/>
            </a:xfrm>
            <a:prstGeom prst="rect">
              <a:avLst/>
            </a:prstGeom>
          </p:spPr>
        </p:pic>
      </p:grpSp>
      <p:sp>
        <p:nvSpPr>
          <p:cNvPr id="26" name="TextBox 25"/>
          <p:cNvSpPr txBox="1"/>
          <p:nvPr/>
        </p:nvSpPr>
        <p:spPr>
          <a:xfrm>
            <a:off x="83217" y="2850182"/>
            <a:ext cx="4411208" cy="369332"/>
          </a:xfrm>
          <a:prstGeom prst="rect">
            <a:avLst/>
          </a:prstGeom>
          <a:solidFill>
            <a:schemeClr val="tx2">
              <a:lumMod val="60000"/>
              <a:lumOff val="40000"/>
            </a:schemeClr>
          </a:solidFill>
        </p:spPr>
        <p:txBody>
          <a:bodyPr wrap="none" rtlCol="0">
            <a:spAutoFit/>
          </a:bodyPr>
          <a:lstStyle/>
          <a:p>
            <a:r>
              <a:rPr lang="en-US" dirty="0" smtClean="0"/>
              <a:t>5 -10 years: Commodity Integrated Photonics</a:t>
            </a:r>
            <a:endParaRPr lang="en-US" dirty="0"/>
          </a:p>
        </p:txBody>
      </p:sp>
      <p:sp>
        <p:nvSpPr>
          <p:cNvPr id="27" name="Content Placeholder 2"/>
          <p:cNvSpPr txBox="1">
            <a:spLocks/>
          </p:cNvSpPr>
          <p:nvPr/>
        </p:nvSpPr>
        <p:spPr>
          <a:xfrm>
            <a:off x="4538663" y="1463546"/>
            <a:ext cx="4605337" cy="1175097"/>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smtClean="0"/>
              <a:t>Scale Energy and Cost by 10</a:t>
            </a:r>
            <a:r>
              <a:rPr lang="en-US" b="1" baseline="30000" dirty="0" smtClean="0"/>
              <a:t>4</a:t>
            </a:r>
            <a:endParaRPr lang="en-US" b="1" dirty="0" smtClean="0"/>
          </a:p>
          <a:p>
            <a:pPr marL="457200" lvl="1" indent="0">
              <a:buNone/>
            </a:pPr>
            <a:r>
              <a:rPr lang="en-US" dirty="0" smtClean="0">
                <a:sym typeface="Wingdings"/>
              </a:rPr>
              <a:t>  1 </a:t>
            </a:r>
            <a:r>
              <a:rPr lang="en-US" dirty="0" err="1" smtClean="0">
                <a:sym typeface="Wingdings"/>
              </a:rPr>
              <a:t>fJ</a:t>
            </a:r>
            <a:r>
              <a:rPr lang="en-US" dirty="0" smtClean="0">
                <a:sym typeface="Wingdings"/>
              </a:rPr>
              <a:t>/bit </a:t>
            </a:r>
            <a:r>
              <a:rPr lang="en-US" dirty="0">
                <a:sym typeface="Wingdings"/>
              </a:rPr>
              <a:t>optics complete (</a:t>
            </a:r>
            <a:r>
              <a:rPr lang="en-US" dirty="0" smtClean="0">
                <a:sym typeface="Wingdings"/>
              </a:rPr>
              <a:t>&gt;25,000X equivalent)</a:t>
            </a:r>
          </a:p>
          <a:p>
            <a:pPr lvl="1">
              <a:buFont typeface="Wingdings" charset="0"/>
              <a:buChar char="à"/>
            </a:pPr>
            <a:r>
              <a:rPr lang="en-US" dirty="0" smtClean="0">
                <a:sym typeface="Wingdings"/>
              </a:rPr>
              <a:t>0.01¢</a:t>
            </a:r>
            <a:r>
              <a:rPr lang="en-US" dirty="0" smtClean="0"/>
              <a:t> Gb/s ($10</a:t>
            </a:r>
            <a:r>
              <a:rPr lang="en-US" dirty="0" smtClean="0">
                <a:sym typeface="Wingdings"/>
              </a:rPr>
              <a:t>¢/Tb/s) (&gt;10,000X equivalent)</a:t>
            </a:r>
          </a:p>
          <a:p>
            <a:pPr marL="457200" lvl="1" indent="0">
              <a:buNone/>
            </a:pPr>
            <a:endParaRPr lang="en-US" sz="1600" dirty="0" smtClean="0">
              <a:sym typeface="Wingdings"/>
            </a:endParaRPr>
          </a:p>
          <a:p>
            <a:r>
              <a:rPr lang="en-US" b="1" dirty="0" smtClean="0">
                <a:solidFill>
                  <a:srgbClr val="0000FF"/>
                </a:solidFill>
              </a:rPr>
              <a:t>New Materials, Devices, Components</a:t>
            </a:r>
          </a:p>
          <a:p>
            <a:pPr lvl="1">
              <a:buFont typeface="Wingdings" charset="0"/>
              <a:buChar char="à"/>
            </a:pPr>
            <a:endParaRPr lang="en-US" dirty="0" smtClean="0">
              <a:sym typeface="Wingdings"/>
            </a:endParaRPr>
          </a:p>
          <a:p>
            <a:pPr lvl="1">
              <a:buFont typeface="Wingdings" charset="0"/>
              <a:buChar char="à"/>
            </a:pPr>
            <a:endParaRPr lang="en-US" dirty="0" smtClean="0">
              <a:sym typeface="Wingdings"/>
            </a:endParaRPr>
          </a:p>
        </p:txBody>
      </p:sp>
      <p:pic>
        <p:nvPicPr>
          <p:cNvPr id="28" name="Picture 27"/>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5199955" y="2638643"/>
            <a:ext cx="1521117" cy="1286035"/>
          </a:xfrm>
          <a:prstGeom prst="rect">
            <a:avLst/>
          </a:prstGeom>
        </p:spPr>
      </p:pic>
      <p:pic>
        <p:nvPicPr>
          <p:cNvPr id="30" name="Picture 29"/>
          <p:cNvPicPr/>
          <p:nvPr/>
        </p:nvPicPr>
        <p:blipFill rotWithShape="1">
          <a:blip r:embed="rId22" cstate="print">
            <a:extLst>
              <a:ext uri="{28A0092B-C50C-407E-A947-70E740481C1C}">
                <a14:useLocalDpi xmlns:a14="http://schemas.microsoft.com/office/drawing/2010/main"/>
              </a:ext>
            </a:extLst>
          </a:blip>
          <a:srcRect/>
          <a:stretch/>
        </p:blipFill>
        <p:spPr>
          <a:xfrm>
            <a:off x="6490916" y="2638644"/>
            <a:ext cx="2098201" cy="841772"/>
          </a:xfrm>
          <a:prstGeom prst="rect">
            <a:avLst/>
          </a:prstGeom>
        </p:spPr>
      </p:pic>
      <p:pic>
        <p:nvPicPr>
          <p:cNvPr id="32" name="Picture 31"/>
          <p:cNvPicPr>
            <a:picLocks noChangeAspect="1"/>
          </p:cNvPicPr>
          <p:nvPr/>
        </p:nvPicPr>
        <p:blipFill>
          <a:blip r:embed="rId23"/>
          <a:stretch>
            <a:fillRect/>
          </a:stretch>
        </p:blipFill>
        <p:spPr>
          <a:xfrm>
            <a:off x="5199956" y="3730092"/>
            <a:ext cx="2058034" cy="1286271"/>
          </a:xfrm>
          <a:prstGeom prst="rect">
            <a:avLst/>
          </a:prstGeom>
        </p:spPr>
      </p:pic>
      <p:pic>
        <p:nvPicPr>
          <p:cNvPr id="33" name="Picture 32" descr="Screen Shot 2016-03-04 at 5.29.28 PM.png"/>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6721073" y="3480416"/>
            <a:ext cx="1868044" cy="1535947"/>
          </a:xfrm>
          <a:prstGeom prst="rect">
            <a:avLst/>
          </a:prstGeom>
        </p:spPr>
      </p:pic>
      <p:sp>
        <p:nvSpPr>
          <p:cNvPr id="29" name="TextBox 28"/>
          <p:cNvSpPr txBox="1"/>
          <p:nvPr/>
        </p:nvSpPr>
        <p:spPr>
          <a:xfrm>
            <a:off x="4545013" y="954744"/>
            <a:ext cx="4584909" cy="369332"/>
          </a:xfrm>
          <a:prstGeom prst="rect">
            <a:avLst/>
          </a:prstGeom>
          <a:solidFill>
            <a:schemeClr val="tx2">
              <a:lumMod val="60000"/>
              <a:lumOff val="40000"/>
            </a:schemeClr>
          </a:solidFill>
        </p:spPr>
        <p:txBody>
          <a:bodyPr wrap="none" rtlCol="0">
            <a:spAutoFit/>
          </a:bodyPr>
          <a:lstStyle/>
          <a:p>
            <a:r>
              <a:rPr lang="en-US" dirty="0" smtClean="0"/>
              <a:t>10-20 years:  Need “Beyond Moore” Photonics</a:t>
            </a:r>
            <a:endParaRPr lang="en-US" dirty="0"/>
          </a:p>
        </p:txBody>
      </p:sp>
    </p:spTree>
    <p:extLst>
      <p:ext uri="{BB962C8B-B14F-4D97-AF65-F5344CB8AC3E}">
        <p14:creationId xmlns:p14="http://schemas.microsoft.com/office/powerpoint/2010/main" val="3667415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46821" y="3246000"/>
            <a:ext cx="985430" cy="965200"/>
            <a:chOff x="2844800" y="3110532"/>
            <a:chExt cx="985430" cy="965200"/>
          </a:xfrm>
        </p:grpSpPr>
        <p:sp>
          <p:nvSpPr>
            <p:cNvPr id="2" name="Oval 1"/>
            <p:cNvSpPr/>
            <p:nvPr/>
          </p:nvSpPr>
          <p:spPr>
            <a:xfrm>
              <a:off x="2844800" y="3110532"/>
              <a:ext cx="965200" cy="96520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p>
          </p:txBody>
        </p:sp>
        <p:sp>
          <p:nvSpPr>
            <p:cNvPr id="3" name="TextBox 2"/>
            <p:cNvSpPr txBox="1"/>
            <p:nvPr/>
          </p:nvSpPr>
          <p:spPr>
            <a:xfrm>
              <a:off x="2848871" y="3300744"/>
              <a:ext cx="981359" cy="584775"/>
            </a:xfrm>
            <a:prstGeom prst="rect">
              <a:avLst/>
            </a:prstGeom>
            <a:noFill/>
            <a:ln>
              <a:noFill/>
            </a:ln>
          </p:spPr>
          <p:txBody>
            <a:bodyPr wrap="none" rtlCol="0">
              <a:spAutoFit/>
            </a:bodyPr>
            <a:lstStyle/>
            <a:p>
              <a:pPr algn="ctr"/>
              <a:r>
                <a:rPr lang="en-US" sz="1600" dirty="0">
                  <a:solidFill>
                    <a:schemeClr val="bg1"/>
                  </a:solidFill>
                  <a:latin typeface="Arial" panose="020B0604020202020204" pitchFamily="34" charset="0"/>
                  <a:cs typeface="Arial" panose="020B0604020202020204" pitchFamily="34" charset="0"/>
                </a:rPr>
                <a:t>Photonic</a:t>
              </a:r>
            </a:p>
            <a:p>
              <a:pPr algn="ctr"/>
              <a:r>
                <a:rPr lang="en-US" sz="1600" dirty="0" smtClean="0">
                  <a:solidFill>
                    <a:schemeClr val="bg1"/>
                  </a:solidFill>
                  <a:latin typeface="Arial" panose="020B0604020202020204" pitchFamily="34" charset="0"/>
                  <a:cs typeface="Arial" panose="020B0604020202020204" pitchFamily="34" charset="0"/>
                </a:rPr>
                <a:t>ICs</a:t>
              </a:r>
              <a:endParaRPr lang="en-US" sz="1600" dirty="0">
                <a:solidFill>
                  <a:schemeClr val="bg1"/>
                </a:solidFill>
                <a:latin typeface="Arial" panose="020B0604020202020204" pitchFamily="34" charset="0"/>
                <a:cs typeface="Arial" panose="020B0604020202020204" pitchFamily="34" charset="0"/>
              </a:endParaRPr>
            </a:p>
          </p:txBody>
        </p:sp>
      </p:grpSp>
      <p:pic>
        <p:nvPicPr>
          <p:cNvPr id="4" name="Picture 3" descr="shalf_fig1_NT_JS.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8099" y="1450081"/>
            <a:ext cx="7421313" cy="5105612"/>
          </a:xfrm>
          <a:prstGeom prst="rect">
            <a:avLst/>
          </a:prstGeom>
        </p:spPr>
      </p:pic>
      <p:sp>
        <p:nvSpPr>
          <p:cNvPr id="8" name="Cloud Callout 7"/>
          <p:cNvSpPr/>
          <p:nvPr/>
        </p:nvSpPr>
        <p:spPr>
          <a:xfrm>
            <a:off x="4903567" y="3673892"/>
            <a:ext cx="4045353" cy="1956346"/>
          </a:xfrm>
          <a:prstGeom prst="cloudCallout">
            <a:avLst>
              <a:gd name="adj1" fmla="val -37622"/>
              <a:gd name="adj2" fmla="val 172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More efficient architecture in first 10 years</a:t>
            </a:r>
            <a:endParaRPr lang="en-US" sz="2400" b="1" dirty="0"/>
          </a:p>
        </p:txBody>
      </p:sp>
      <p:sp>
        <p:nvSpPr>
          <p:cNvPr id="9" name="Cloud Callout 8"/>
          <p:cNvSpPr/>
          <p:nvPr/>
        </p:nvSpPr>
        <p:spPr>
          <a:xfrm>
            <a:off x="440253" y="987280"/>
            <a:ext cx="4551447" cy="2134743"/>
          </a:xfrm>
          <a:prstGeom prst="cloudCallout">
            <a:avLst>
              <a:gd name="adj1" fmla="val -39946"/>
              <a:gd name="adj2" fmla="val 1762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t>Need more efficient materials/devices for next 10-20+ years</a:t>
            </a:r>
            <a:endParaRPr lang="en-US" sz="2400" b="1" dirty="0"/>
          </a:p>
        </p:txBody>
      </p:sp>
      <p:sp>
        <p:nvSpPr>
          <p:cNvPr id="7" name="Rectangle 6"/>
          <p:cNvSpPr/>
          <p:nvPr/>
        </p:nvSpPr>
        <p:spPr>
          <a:xfrm>
            <a:off x="0" y="65782"/>
            <a:ext cx="9144000" cy="769441"/>
          </a:xfrm>
          <a:prstGeom prst="rect">
            <a:avLst/>
          </a:prstGeom>
        </p:spPr>
        <p:txBody>
          <a:bodyPr wrap="square">
            <a:spAutoFit/>
          </a:bodyPr>
          <a:lstStyle/>
          <a:p>
            <a:pPr algn="ctr"/>
            <a:r>
              <a:rPr lang="en-US" sz="4400" b="1" dirty="0" smtClean="0"/>
              <a:t>The path: near and long term</a:t>
            </a:r>
          </a:p>
        </p:txBody>
      </p:sp>
      <p:grpSp>
        <p:nvGrpSpPr>
          <p:cNvPr id="348" name="Group 347"/>
          <p:cNvGrpSpPr/>
          <p:nvPr/>
        </p:nvGrpSpPr>
        <p:grpSpPr>
          <a:xfrm>
            <a:off x="4991700" y="1012827"/>
            <a:ext cx="3996266" cy="2182696"/>
            <a:chOff x="4919130" y="649977"/>
            <a:chExt cx="3996266" cy="2182696"/>
          </a:xfrm>
        </p:grpSpPr>
        <p:sp>
          <p:nvSpPr>
            <p:cNvPr id="349" name="Cloud Callout 348"/>
            <p:cNvSpPr/>
            <p:nvPr/>
          </p:nvSpPr>
          <p:spPr>
            <a:xfrm>
              <a:off x="4919130" y="649977"/>
              <a:ext cx="3996266" cy="2182696"/>
            </a:xfrm>
            <a:prstGeom prst="cloudCallout">
              <a:avLst>
                <a:gd name="adj1" fmla="val -36087"/>
                <a:gd name="adj2" fmla="val 17947"/>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0" name="TextBox 349"/>
            <p:cNvSpPr txBox="1"/>
            <p:nvPr/>
          </p:nvSpPr>
          <p:spPr>
            <a:xfrm>
              <a:off x="5388547" y="734027"/>
              <a:ext cx="2971685" cy="193899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Revolutionary Heterogeneous HPC architectures &amp; software </a:t>
              </a:r>
            </a:p>
          </p:txBody>
        </p:sp>
      </p:grpSp>
    </p:spTree>
    <p:extLst>
      <p:ext uri="{BB962C8B-B14F-4D97-AF65-F5344CB8AC3E}">
        <p14:creationId xmlns:p14="http://schemas.microsoft.com/office/powerpoint/2010/main" val="4033572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par>
                          <p:cTn id="13" fill="hold">
                            <p:stCondLst>
                              <p:cond delay="500"/>
                            </p:stCondLst>
                            <p:childTnLst>
                              <p:par>
                                <p:cTn id="14" presetID="1" presetClass="entr" presetSubtype="0" fill="hold" grpId="1"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0"/>
                            </p:stCondLst>
                            <p:childTnLst>
                              <p:par>
                                <p:cTn id="21" presetID="9" presetClass="entr" presetSubtype="0" fill="hold" nodeType="afterEffect">
                                  <p:stCondLst>
                                    <p:cond delay="400"/>
                                  </p:stCondLst>
                                  <p:childTnLst>
                                    <p:set>
                                      <p:cBhvr>
                                        <p:cTn id="22" dur="1" fill="hold">
                                          <p:stCondLst>
                                            <p:cond delay="0"/>
                                          </p:stCondLst>
                                        </p:cTn>
                                        <p:tgtEl>
                                          <p:spTgt spid="348"/>
                                        </p:tgtEl>
                                        <p:attrNameLst>
                                          <p:attrName>style.visibility</p:attrName>
                                        </p:attrNameLst>
                                      </p:cBhvr>
                                      <p:to>
                                        <p:strVal val="visible"/>
                                      </p:to>
                                    </p:set>
                                    <p:animEffect transition="in" filter="dissolve">
                                      <p:cBhvr>
                                        <p:cTn id="23"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46821" y="3246000"/>
            <a:ext cx="985430" cy="965200"/>
            <a:chOff x="2844800" y="3110532"/>
            <a:chExt cx="985430" cy="965200"/>
          </a:xfrm>
        </p:grpSpPr>
        <p:sp>
          <p:nvSpPr>
            <p:cNvPr id="2" name="Oval 1"/>
            <p:cNvSpPr/>
            <p:nvPr/>
          </p:nvSpPr>
          <p:spPr>
            <a:xfrm>
              <a:off x="2844800" y="3110532"/>
              <a:ext cx="965200" cy="96520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p>
          </p:txBody>
        </p:sp>
        <p:sp>
          <p:nvSpPr>
            <p:cNvPr id="3" name="TextBox 2"/>
            <p:cNvSpPr txBox="1"/>
            <p:nvPr/>
          </p:nvSpPr>
          <p:spPr>
            <a:xfrm>
              <a:off x="2848871" y="3300744"/>
              <a:ext cx="981359" cy="584775"/>
            </a:xfrm>
            <a:prstGeom prst="rect">
              <a:avLst/>
            </a:prstGeom>
            <a:noFill/>
            <a:ln>
              <a:noFill/>
            </a:ln>
          </p:spPr>
          <p:txBody>
            <a:bodyPr wrap="none" rtlCol="0">
              <a:spAutoFit/>
            </a:bodyPr>
            <a:lstStyle/>
            <a:p>
              <a:pPr algn="ctr"/>
              <a:r>
                <a:rPr lang="en-US" sz="1600" dirty="0">
                  <a:solidFill>
                    <a:schemeClr val="bg1"/>
                  </a:solidFill>
                  <a:latin typeface="Arial" panose="020B0604020202020204" pitchFamily="34" charset="0"/>
                  <a:cs typeface="Arial" panose="020B0604020202020204" pitchFamily="34" charset="0"/>
                </a:rPr>
                <a:t>Photonic</a:t>
              </a:r>
            </a:p>
            <a:p>
              <a:pPr algn="ctr"/>
              <a:r>
                <a:rPr lang="en-US" sz="1600" dirty="0" smtClean="0">
                  <a:solidFill>
                    <a:schemeClr val="bg1"/>
                  </a:solidFill>
                  <a:latin typeface="Arial" panose="020B0604020202020204" pitchFamily="34" charset="0"/>
                  <a:cs typeface="Arial" panose="020B0604020202020204" pitchFamily="34" charset="0"/>
                </a:rPr>
                <a:t>ICs</a:t>
              </a:r>
              <a:endParaRPr lang="en-US" sz="1600" dirty="0">
                <a:solidFill>
                  <a:schemeClr val="bg1"/>
                </a:solidFill>
                <a:latin typeface="Arial" panose="020B0604020202020204" pitchFamily="34" charset="0"/>
                <a:cs typeface="Arial" panose="020B0604020202020204" pitchFamily="34" charset="0"/>
              </a:endParaRPr>
            </a:p>
          </p:txBody>
        </p:sp>
      </p:grpSp>
      <p:pic>
        <p:nvPicPr>
          <p:cNvPr id="4" name="Picture 3" descr="shalf_fig1_NT_JS.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8099" y="1450081"/>
            <a:ext cx="7421313" cy="5105612"/>
          </a:xfrm>
          <a:prstGeom prst="rect">
            <a:avLst/>
          </a:prstGeom>
        </p:spPr>
      </p:pic>
      <p:sp>
        <p:nvSpPr>
          <p:cNvPr id="7" name="Rectangle 6"/>
          <p:cNvSpPr/>
          <p:nvPr/>
        </p:nvSpPr>
        <p:spPr>
          <a:xfrm>
            <a:off x="0" y="65782"/>
            <a:ext cx="9144000" cy="769441"/>
          </a:xfrm>
          <a:prstGeom prst="rect">
            <a:avLst/>
          </a:prstGeom>
        </p:spPr>
        <p:txBody>
          <a:bodyPr wrap="square">
            <a:spAutoFit/>
          </a:bodyPr>
          <a:lstStyle/>
          <a:p>
            <a:pPr algn="ctr"/>
            <a:r>
              <a:rPr lang="en-US" sz="4400" b="1" dirty="0" smtClean="0"/>
              <a:t>The path: near and long term</a:t>
            </a:r>
          </a:p>
        </p:txBody>
      </p:sp>
      <p:grpSp>
        <p:nvGrpSpPr>
          <p:cNvPr id="12" name="Group 11"/>
          <p:cNvGrpSpPr/>
          <p:nvPr/>
        </p:nvGrpSpPr>
        <p:grpSpPr>
          <a:xfrm>
            <a:off x="3021313" y="649892"/>
            <a:ext cx="1085012" cy="887787"/>
            <a:chOff x="2373464" y="1159056"/>
            <a:chExt cx="1085012" cy="887787"/>
          </a:xfrm>
        </p:grpSpPr>
        <p:sp>
          <p:nvSpPr>
            <p:cNvPr id="10" name="Oval 9"/>
            <p:cNvSpPr/>
            <p:nvPr/>
          </p:nvSpPr>
          <p:spPr>
            <a:xfrm>
              <a:off x="2459770" y="1159056"/>
              <a:ext cx="943221" cy="8877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373464" y="1257698"/>
              <a:ext cx="1085012" cy="646331"/>
            </a:xfrm>
            <a:prstGeom prst="rect">
              <a:avLst/>
            </a:prstGeom>
            <a:noFill/>
          </p:spPr>
          <p:txBody>
            <a:bodyPr wrap="square" rtlCol="0">
              <a:spAutoFit/>
            </a:bodyPr>
            <a:lstStyle/>
            <a:p>
              <a:pPr algn="ctr"/>
              <a:r>
                <a:rPr lang="en-US" sz="1200" dirty="0" smtClean="0"/>
                <a:t>Materials with hierarchical ground states</a:t>
              </a:r>
              <a:endParaRPr lang="en-US" sz="1200" dirty="0"/>
            </a:p>
          </p:txBody>
        </p:sp>
      </p:grpSp>
      <p:grpSp>
        <p:nvGrpSpPr>
          <p:cNvPr id="16" name="Group 15"/>
          <p:cNvGrpSpPr/>
          <p:nvPr/>
        </p:nvGrpSpPr>
        <p:grpSpPr>
          <a:xfrm>
            <a:off x="1035057" y="1021544"/>
            <a:ext cx="1085012" cy="887787"/>
            <a:chOff x="2373464" y="1159056"/>
            <a:chExt cx="1085012" cy="887787"/>
          </a:xfrm>
        </p:grpSpPr>
        <p:sp>
          <p:nvSpPr>
            <p:cNvPr id="17" name="Oval 16"/>
            <p:cNvSpPr/>
            <p:nvPr/>
          </p:nvSpPr>
          <p:spPr>
            <a:xfrm>
              <a:off x="2459770" y="1159056"/>
              <a:ext cx="943221" cy="8877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373464" y="1332038"/>
              <a:ext cx="1085012" cy="461665"/>
            </a:xfrm>
            <a:prstGeom prst="rect">
              <a:avLst/>
            </a:prstGeom>
            <a:noFill/>
          </p:spPr>
          <p:txBody>
            <a:bodyPr wrap="square" rtlCol="0">
              <a:spAutoFit/>
            </a:bodyPr>
            <a:lstStyle/>
            <a:p>
              <a:pPr algn="ctr"/>
              <a:r>
                <a:rPr lang="en-US" sz="1200" dirty="0" err="1" smtClean="0"/>
                <a:t>Attojoule</a:t>
              </a:r>
              <a:r>
                <a:rPr lang="en-US" sz="1200" dirty="0" smtClean="0"/>
                <a:t> Switch</a:t>
              </a:r>
              <a:endParaRPr lang="en-US" sz="1200" dirty="0"/>
            </a:p>
          </p:txBody>
        </p:sp>
      </p:grpSp>
      <p:grpSp>
        <p:nvGrpSpPr>
          <p:cNvPr id="19" name="Group 18"/>
          <p:cNvGrpSpPr/>
          <p:nvPr/>
        </p:nvGrpSpPr>
        <p:grpSpPr>
          <a:xfrm>
            <a:off x="2216984" y="920804"/>
            <a:ext cx="1085012" cy="887787"/>
            <a:chOff x="2373464" y="1159056"/>
            <a:chExt cx="1085012" cy="887787"/>
          </a:xfrm>
        </p:grpSpPr>
        <p:sp>
          <p:nvSpPr>
            <p:cNvPr id="20" name="Oval 19"/>
            <p:cNvSpPr/>
            <p:nvPr/>
          </p:nvSpPr>
          <p:spPr>
            <a:xfrm>
              <a:off x="2459770" y="1159056"/>
              <a:ext cx="943221" cy="8877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373464" y="1332038"/>
              <a:ext cx="1085012" cy="646331"/>
            </a:xfrm>
            <a:prstGeom prst="rect">
              <a:avLst/>
            </a:prstGeom>
            <a:noFill/>
          </p:spPr>
          <p:txBody>
            <a:bodyPr wrap="square" rtlCol="0">
              <a:spAutoFit/>
            </a:bodyPr>
            <a:lstStyle/>
            <a:p>
              <a:pPr algn="ctr"/>
              <a:r>
                <a:rPr lang="en-US" sz="1200" dirty="0" smtClean="0"/>
                <a:t>Atomic scale </a:t>
              </a:r>
            </a:p>
            <a:p>
              <a:pPr algn="ctr"/>
              <a:r>
                <a:rPr lang="en-US" sz="1200" dirty="0" smtClean="0"/>
                <a:t>Control of correlations</a:t>
              </a:r>
              <a:endParaRPr lang="en-US" sz="1200" dirty="0"/>
            </a:p>
          </p:txBody>
        </p:sp>
      </p:grpSp>
      <p:grpSp>
        <p:nvGrpSpPr>
          <p:cNvPr id="25" name="Group 24"/>
          <p:cNvGrpSpPr/>
          <p:nvPr/>
        </p:nvGrpSpPr>
        <p:grpSpPr>
          <a:xfrm>
            <a:off x="2225738" y="1656191"/>
            <a:ext cx="1085012" cy="887787"/>
            <a:chOff x="2373464" y="1159056"/>
            <a:chExt cx="1085012" cy="887787"/>
          </a:xfrm>
        </p:grpSpPr>
        <p:sp>
          <p:nvSpPr>
            <p:cNvPr id="26" name="Oval 25"/>
            <p:cNvSpPr/>
            <p:nvPr/>
          </p:nvSpPr>
          <p:spPr>
            <a:xfrm>
              <a:off x="2459770" y="1159056"/>
              <a:ext cx="943221" cy="8877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2373464" y="1242982"/>
              <a:ext cx="1085012" cy="646331"/>
            </a:xfrm>
            <a:prstGeom prst="rect">
              <a:avLst/>
            </a:prstGeom>
            <a:noFill/>
          </p:spPr>
          <p:txBody>
            <a:bodyPr wrap="square" rtlCol="0">
              <a:spAutoFit/>
            </a:bodyPr>
            <a:lstStyle/>
            <a:p>
              <a:pPr algn="ctr"/>
              <a:r>
                <a:rPr lang="en-US" sz="1200" dirty="0" smtClean="0"/>
                <a:t>Computing with Electron </a:t>
              </a:r>
              <a:r>
                <a:rPr lang="en-US" sz="1200" dirty="0" err="1" smtClean="0"/>
                <a:t>wavefunctions</a:t>
              </a:r>
              <a:endParaRPr lang="en-US" sz="1200" dirty="0"/>
            </a:p>
          </p:txBody>
        </p:sp>
      </p:grpSp>
    </p:spTree>
    <p:extLst>
      <p:ext uri="{BB962C8B-B14F-4D97-AF65-F5344CB8AC3E}">
        <p14:creationId xmlns:p14="http://schemas.microsoft.com/office/powerpoint/2010/main" val="1310520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47368" y="3688835"/>
            <a:ext cx="1079358" cy="903096"/>
            <a:chOff x="807931" y="2532020"/>
            <a:chExt cx="1986509" cy="1986509"/>
          </a:xfrm>
          <a:solidFill>
            <a:srgbClr val="70AD47">
              <a:alpha val="85000"/>
            </a:srgbClr>
          </a:solidFill>
        </p:grpSpPr>
        <p:sp>
          <p:nvSpPr>
            <p:cNvPr id="4" name="Oval 3"/>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5" name="Rectangle 4"/>
            <p:cNvSpPr>
              <a:spLocks/>
            </p:cNvSpPr>
            <p:nvPr/>
          </p:nvSpPr>
          <p:spPr bwMode="auto">
            <a:xfrm>
              <a:off x="927901" y="3035519"/>
              <a:ext cx="1745904" cy="947807"/>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smtClean="0">
                  <a:latin typeface="+mj-lt"/>
                  <a:ea typeface="ＭＳ Ｐゴシック" charset="0"/>
                  <a:cs typeface="Helvetica Neue Bold Condensed" charset="0"/>
                </a:rPr>
                <a:t>Approximate</a:t>
              </a:r>
            </a:p>
            <a:p>
              <a:r>
                <a:rPr lang="en-US" sz="1400" b="1" dirty="0" smtClean="0">
                  <a:latin typeface="+mj-lt"/>
                  <a:ea typeface="ＭＳ Ｐゴシック" charset="0"/>
                  <a:cs typeface="Helvetica Neue Bold Condensed" charset="0"/>
                </a:rPr>
                <a:t>Computing</a:t>
              </a:r>
              <a:endParaRPr lang="en-US" sz="1400" b="1" dirty="0">
                <a:latin typeface="+mj-lt"/>
                <a:ea typeface="ＭＳ Ｐゴシック" charset="0"/>
                <a:cs typeface="Helvetica Neue Bold Condensed" charset="0"/>
              </a:endParaRPr>
            </a:p>
          </p:txBody>
        </p:sp>
      </p:grpSp>
      <p:grpSp>
        <p:nvGrpSpPr>
          <p:cNvPr id="6" name="Group 5"/>
          <p:cNvGrpSpPr/>
          <p:nvPr/>
        </p:nvGrpSpPr>
        <p:grpSpPr>
          <a:xfrm>
            <a:off x="5060313" y="2458268"/>
            <a:ext cx="1228508" cy="1243364"/>
            <a:chOff x="807931" y="2532020"/>
            <a:chExt cx="1986509" cy="1986509"/>
          </a:xfrm>
          <a:solidFill>
            <a:schemeClr val="tx2">
              <a:lumMod val="60000"/>
              <a:lumOff val="40000"/>
            </a:schemeClr>
          </a:solidFill>
        </p:grpSpPr>
        <p:sp>
          <p:nvSpPr>
            <p:cNvPr id="7" name="Oval 6"/>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8" name="Rectangle 7"/>
            <p:cNvSpPr>
              <a:spLocks/>
            </p:cNvSpPr>
            <p:nvPr/>
          </p:nvSpPr>
          <p:spPr bwMode="auto">
            <a:xfrm>
              <a:off x="1124873" y="3184639"/>
              <a:ext cx="1446748" cy="688423"/>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err="1" smtClean="0">
                  <a:latin typeface="+mj-lt"/>
                  <a:ea typeface="ＭＳ Ｐゴシック" charset="0"/>
                  <a:cs typeface="Helvetica Neue Bold Condensed" charset="0"/>
                </a:rPr>
                <a:t>Adabiatic</a:t>
              </a:r>
              <a:endParaRPr lang="en-US" sz="1400" b="1" dirty="0" smtClean="0">
                <a:latin typeface="+mj-lt"/>
                <a:ea typeface="ＭＳ Ｐゴシック" charset="0"/>
                <a:cs typeface="Helvetica Neue Bold Condensed" charset="0"/>
              </a:endParaRPr>
            </a:p>
            <a:p>
              <a:r>
                <a:rPr lang="en-US" sz="1400" b="1" dirty="0" smtClean="0">
                  <a:latin typeface="+mj-lt"/>
                  <a:ea typeface="ＭＳ Ｐゴシック" charset="0"/>
                  <a:cs typeface="Helvetica Neue Bold Condensed" charset="0"/>
                </a:rPr>
                <a:t>Reversible</a:t>
              </a:r>
            </a:p>
          </p:txBody>
        </p:sp>
      </p:grpSp>
      <p:grpSp>
        <p:nvGrpSpPr>
          <p:cNvPr id="9" name="Group 8"/>
          <p:cNvGrpSpPr/>
          <p:nvPr/>
        </p:nvGrpSpPr>
        <p:grpSpPr>
          <a:xfrm>
            <a:off x="925501" y="5055066"/>
            <a:ext cx="900012" cy="903096"/>
            <a:chOff x="807931" y="2532020"/>
            <a:chExt cx="1986509" cy="1986509"/>
          </a:xfrm>
          <a:solidFill>
            <a:schemeClr val="accent1">
              <a:lumMod val="75000"/>
            </a:schemeClr>
          </a:solidFill>
        </p:grpSpPr>
        <p:sp>
          <p:nvSpPr>
            <p:cNvPr id="10" name="Oval 9"/>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11" name="Rectangle 10"/>
            <p:cNvSpPr>
              <a:spLocks/>
            </p:cNvSpPr>
            <p:nvPr/>
          </p:nvSpPr>
          <p:spPr bwMode="auto">
            <a:xfrm>
              <a:off x="927901" y="3272469"/>
              <a:ext cx="1745904" cy="473905"/>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a:latin typeface="+mj-lt"/>
                  <a:ea typeface="ＭＳ Ｐゴシック" charset="0"/>
                  <a:cs typeface="Helvetica Neue Bold Condensed" charset="0"/>
                </a:rPr>
                <a:t>CMOS</a:t>
              </a:r>
            </a:p>
          </p:txBody>
        </p:sp>
      </p:grpSp>
      <p:grpSp>
        <p:nvGrpSpPr>
          <p:cNvPr id="12" name="Group 11"/>
          <p:cNvGrpSpPr/>
          <p:nvPr/>
        </p:nvGrpSpPr>
        <p:grpSpPr>
          <a:xfrm>
            <a:off x="4435758" y="2900668"/>
            <a:ext cx="900012" cy="903096"/>
            <a:chOff x="807931" y="2532020"/>
            <a:chExt cx="1986509" cy="1986509"/>
          </a:xfrm>
          <a:solidFill>
            <a:schemeClr val="accent5">
              <a:lumMod val="60000"/>
              <a:lumOff val="40000"/>
              <a:alpha val="85000"/>
            </a:schemeClr>
          </a:solidFill>
        </p:grpSpPr>
        <p:sp>
          <p:nvSpPr>
            <p:cNvPr id="13" name="Oval 12"/>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14" name="Rectangle 13"/>
            <p:cNvSpPr>
              <a:spLocks/>
            </p:cNvSpPr>
            <p:nvPr/>
          </p:nvSpPr>
          <p:spPr bwMode="auto">
            <a:xfrm>
              <a:off x="927901" y="3272469"/>
              <a:ext cx="1745904" cy="473905"/>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smtClean="0">
                  <a:latin typeface="+mj-lt"/>
                  <a:ea typeface="ＭＳ Ｐゴシック" charset="0"/>
                  <a:cs typeface="Helvetica Neue Bold Condensed" charset="0"/>
                </a:rPr>
                <a:t>Dataflow</a:t>
              </a:r>
              <a:endParaRPr lang="en-US" sz="1400" b="1" dirty="0">
                <a:latin typeface="+mj-lt"/>
                <a:ea typeface="ＭＳ Ｐゴシック" charset="0"/>
                <a:cs typeface="Helvetica Neue Bold Condensed" charset="0"/>
              </a:endParaRPr>
            </a:p>
          </p:txBody>
        </p:sp>
      </p:grpSp>
      <p:grpSp>
        <p:nvGrpSpPr>
          <p:cNvPr id="15" name="Group 14"/>
          <p:cNvGrpSpPr/>
          <p:nvPr/>
        </p:nvGrpSpPr>
        <p:grpSpPr>
          <a:xfrm>
            <a:off x="7379679" y="4770793"/>
            <a:ext cx="1236291" cy="1291707"/>
            <a:chOff x="807931" y="2532020"/>
            <a:chExt cx="1986509" cy="1986509"/>
          </a:xfrm>
          <a:solidFill>
            <a:schemeClr val="accent5">
              <a:lumMod val="60000"/>
              <a:lumOff val="40000"/>
            </a:schemeClr>
          </a:solidFill>
        </p:grpSpPr>
        <p:sp>
          <p:nvSpPr>
            <p:cNvPr id="16" name="Oval 15"/>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17" name="Rectangle 16"/>
            <p:cNvSpPr>
              <a:spLocks/>
            </p:cNvSpPr>
            <p:nvPr/>
          </p:nvSpPr>
          <p:spPr bwMode="auto">
            <a:xfrm>
              <a:off x="927902" y="3244672"/>
              <a:ext cx="1745903" cy="529499"/>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a:latin typeface="+mj-lt"/>
                  <a:ea typeface="ＭＳ Ｐゴシック" charset="0"/>
                  <a:cs typeface="Helvetica Neue Bold Condensed" charset="0"/>
                </a:rPr>
                <a:t>Reconfigurable</a:t>
              </a:r>
            </a:p>
            <a:p>
              <a:r>
                <a:rPr lang="en-US" sz="1400" b="1" dirty="0">
                  <a:latin typeface="+mj-lt"/>
                  <a:ea typeface="ＭＳ Ｐゴシック" charset="0"/>
                  <a:cs typeface="Helvetica Neue Bold Condensed" charset="0"/>
                </a:rPr>
                <a:t>Computing</a:t>
              </a:r>
            </a:p>
          </p:txBody>
        </p:sp>
      </p:grpSp>
      <p:sp>
        <p:nvSpPr>
          <p:cNvPr id="18" name="Right Arrow 17"/>
          <p:cNvSpPr/>
          <p:nvPr/>
        </p:nvSpPr>
        <p:spPr bwMode="auto">
          <a:xfrm>
            <a:off x="862795" y="6045278"/>
            <a:ext cx="7559523" cy="290288"/>
          </a:xfrm>
          <a:prstGeom prst="rightArrow">
            <a:avLst/>
          </a:prstGeom>
          <a:solidFill>
            <a:schemeClr val="accent6"/>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FFFFFF"/>
              </a:solidFill>
              <a:latin typeface="Helvetica Neue Bold Condensed" charset="0"/>
              <a:ea typeface="ヒラギノ角ゴ ProN W6" charset="0"/>
              <a:cs typeface="ヒラギノ角ゴ ProN W6" charset="0"/>
              <a:sym typeface="Helvetica Neue Bold Condensed" charset="0"/>
            </a:endParaRPr>
          </a:p>
        </p:txBody>
      </p:sp>
      <p:sp>
        <p:nvSpPr>
          <p:cNvPr id="19" name="Up Arrow 18"/>
          <p:cNvSpPr/>
          <p:nvPr/>
        </p:nvSpPr>
        <p:spPr bwMode="auto">
          <a:xfrm>
            <a:off x="790225" y="1424900"/>
            <a:ext cx="290285" cy="4705044"/>
          </a:xfrm>
          <a:prstGeom prst="upArrow">
            <a:avLst/>
          </a:prstGeom>
          <a:solidFill>
            <a:srgbClr val="1277B5"/>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FFFFFF"/>
              </a:solidFill>
              <a:latin typeface="Helvetica Neue Bold Condensed" charset="0"/>
              <a:ea typeface="ヒラギノ角ゴ ProN W6" charset="0"/>
              <a:cs typeface="ヒラギノ角ゴ ProN W6" charset="0"/>
              <a:sym typeface="Helvetica Neue Bold Condensed" charset="0"/>
            </a:endParaRPr>
          </a:p>
        </p:txBody>
      </p:sp>
      <p:sp>
        <p:nvSpPr>
          <p:cNvPr id="20" name="Right Arrow 19"/>
          <p:cNvSpPr/>
          <p:nvPr/>
        </p:nvSpPr>
        <p:spPr bwMode="auto">
          <a:xfrm rot="19243076">
            <a:off x="237124" y="4249438"/>
            <a:ext cx="5865038" cy="231391"/>
          </a:xfrm>
          <a:prstGeom prst="rightArrow">
            <a:avLst/>
          </a:prstGeom>
          <a:gradFill>
            <a:gsLst>
              <a:gs pos="0">
                <a:schemeClr val="accent2">
                  <a:lumMod val="20000"/>
                  <a:lumOff val="80000"/>
                </a:schemeClr>
              </a:gs>
              <a:gs pos="100000">
                <a:schemeClr val="accent2">
                  <a:lumMod val="75000"/>
                </a:schemeClr>
              </a:gs>
            </a:gsLst>
            <a:lin ang="7200000" scaled="0"/>
          </a:gra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FFFFFF"/>
              </a:solidFill>
              <a:latin typeface="Helvetica Neue Bold Condensed" charset="0"/>
              <a:ea typeface="ヒラギノ角ゴ ProN W6" charset="0"/>
              <a:cs typeface="ヒラギノ角ゴ ProN W6" charset="0"/>
              <a:sym typeface="Helvetica Neue Bold Condensed" charset="0"/>
            </a:endParaRPr>
          </a:p>
        </p:txBody>
      </p:sp>
      <p:sp>
        <p:nvSpPr>
          <p:cNvPr id="21" name="TextBox 20"/>
          <p:cNvSpPr txBox="1"/>
          <p:nvPr/>
        </p:nvSpPr>
        <p:spPr>
          <a:xfrm>
            <a:off x="5060313" y="6222231"/>
            <a:ext cx="3611173" cy="369332"/>
          </a:xfrm>
          <a:prstGeom prst="rect">
            <a:avLst/>
          </a:prstGeom>
          <a:noFill/>
        </p:spPr>
        <p:txBody>
          <a:bodyPr wrap="square" rtlCol="0">
            <a:spAutoFit/>
          </a:bodyPr>
          <a:lstStyle/>
          <a:p>
            <a:r>
              <a:rPr lang="en-US" b="1" i="1" dirty="0" smtClean="0">
                <a:solidFill>
                  <a:schemeClr val="accent2"/>
                </a:solidFill>
              </a:rPr>
              <a:t>New Architectures and Packaging</a:t>
            </a:r>
            <a:endParaRPr lang="en-US" b="1" i="1" dirty="0">
              <a:solidFill>
                <a:schemeClr val="accent2"/>
              </a:solidFill>
            </a:endParaRPr>
          </a:p>
        </p:txBody>
      </p:sp>
      <p:sp>
        <p:nvSpPr>
          <p:cNvPr id="22" name="TextBox 21"/>
          <p:cNvSpPr txBox="1"/>
          <p:nvPr/>
        </p:nvSpPr>
        <p:spPr>
          <a:xfrm rot="16200000">
            <a:off x="-851090" y="2895284"/>
            <a:ext cx="2922378" cy="369332"/>
          </a:xfrm>
          <a:prstGeom prst="rect">
            <a:avLst/>
          </a:prstGeom>
          <a:noFill/>
        </p:spPr>
        <p:txBody>
          <a:bodyPr wrap="square" rtlCol="0">
            <a:spAutoFit/>
          </a:bodyPr>
          <a:lstStyle/>
          <a:p>
            <a:r>
              <a:rPr lang="en-US" b="1" i="1" dirty="0">
                <a:solidFill>
                  <a:schemeClr val="accent2"/>
                </a:solidFill>
              </a:rPr>
              <a:t>New </a:t>
            </a:r>
            <a:r>
              <a:rPr lang="en-US" b="1" i="1" dirty="0" smtClean="0">
                <a:solidFill>
                  <a:schemeClr val="accent2"/>
                </a:solidFill>
              </a:rPr>
              <a:t>Devices and materials</a:t>
            </a:r>
            <a:endParaRPr lang="en-US" b="1" i="1" dirty="0">
              <a:solidFill>
                <a:schemeClr val="accent2"/>
              </a:solidFill>
            </a:endParaRPr>
          </a:p>
        </p:txBody>
      </p:sp>
      <p:sp>
        <p:nvSpPr>
          <p:cNvPr id="23" name="TextBox 22"/>
          <p:cNvSpPr txBox="1"/>
          <p:nvPr/>
        </p:nvSpPr>
        <p:spPr>
          <a:xfrm rot="19238082">
            <a:off x="3601328" y="2422898"/>
            <a:ext cx="1850571" cy="646331"/>
          </a:xfrm>
          <a:prstGeom prst="rect">
            <a:avLst/>
          </a:prstGeom>
          <a:noFill/>
        </p:spPr>
        <p:txBody>
          <a:bodyPr wrap="square" rtlCol="0">
            <a:spAutoFit/>
          </a:bodyPr>
          <a:lstStyle/>
          <a:p>
            <a:r>
              <a:rPr lang="en-US" b="1" i="1" dirty="0">
                <a:solidFill>
                  <a:schemeClr val="accent2"/>
                </a:solidFill>
              </a:rPr>
              <a:t>New Models of Computation</a:t>
            </a:r>
          </a:p>
        </p:txBody>
      </p:sp>
      <p:sp>
        <p:nvSpPr>
          <p:cNvPr id="24" name="TextBox 23"/>
          <p:cNvSpPr txBox="1"/>
          <p:nvPr/>
        </p:nvSpPr>
        <p:spPr>
          <a:xfrm>
            <a:off x="526427" y="1424900"/>
            <a:ext cx="300082" cy="369332"/>
          </a:xfrm>
          <a:prstGeom prst="rect">
            <a:avLst/>
          </a:prstGeom>
          <a:noFill/>
        </p:spPr>
        <p:txBody>
          <a:bodyPr wrap="none" rtlCol="0">
            <a:spAutoFit/>
          </a:bodyPr>
          <a:lstStyle/>
          <a:p>
            <a:r>
              <a:rPr lang="en-US" dirty="0"/>
              <a:t>y</a:t>
            </a:r>
          </a:p>
        </p:txBody>
      </p:sp>
      <p:sp>
        <p:nvSpPr>
          <p:cNvPr id="25" name="TextBox 24"/>
          <p:cNvSpPr txBox="1"/>
          <p:nvPr/>
        </p:nvSpPr>
        <p:spPr>
          <a:xfrm>
            <a:off x="8422317" y="6001280"/>
            <a:ext cx="284052" cy="369332"/>
          </a:xfrm>
          <a:prstGeom prst="rect">
            <a:avLst/>
          </a:prstGeom>
          <a:noFill/>
        </p:spPr>
        <p:txBody>
          <a:bodyPr wrap="none" rtlCol="0">
            <a:spAutoFit/>
          </a:bodyPr>
          <a:lstStyle/>
          <a:p>
            <a:r>
              <a:rPr lang="en-US" dirty="0"/>
              <a:t>x</a:t>
            </a:r>
          </a:p>
        </p:txBody>
      </p:sp>
      <p:sp>
        <p:nvSpPr>
          <p:cNvPr id="26" name="TextBox 25"/>
          <p:cNvSpPr txBox="1"/>
          <p:nvPr/>
        </p:nvSpPr>
        <p:spPr>
          <a:xfrm>
            <a:off x="5401384" y="2352070"/>
            <a:ext cx="276038" cy="369332"/>
          </a:xfrm>
          <a:prstGeom prst="rect">
            <a:avLst/>
          </a:prstGeom>
          <a:noFill/>
        </p:spPr>
        <p:txBody>
          <a:bodyPr wrap="none" rtlCol="0">
            <a:spAutoFit/>
          </a:bodyPr>
          <a:lstStyle/>
          <a:p>
            <a:r>
              <a:rPr lang="en-US" dirty="0"/>
              <a:t>z</a:t>
            </a:r>
          </a:p>
        </p:txBody>
      </p:sp>
      <p:grpSp>
        <p:nvGrpSpPr>
          <p:cNvPr id="27" name="Group 26"/>
          <p:cNvGrpSpPr/>
          <p:nvPr/>
        </p:nvGrpSpPr>
        <p:grpSpPr>
          <a:xfrm>
            <a:off x="5843323" y="4422487"/>
            <a:ext cx="1457401" cy="1433428"/>
            <a:chOff x="807931" y="2548782"/>
            <a:chExt cx="1986509" cy="1986509"/>
          </a:xfrm>
          <a:solidFill>
            <a:srgbClr val="0000FF"/>
          </a:solidFill>
        </p:grpSpPr>
        <p:sp>
          <p:nvSpPr>
            <p:cNvPr id="28" name="Oval 27"/>
            <p:cNvSpPr>
              <a:spLocks/>
            </p:cNvSpPr>
            <p:nvPr/>
          </p:nvSpPr>
          <p:spPr bwMode="auto">
            <a:xfrm>
              <a:off x="807931" y="2548782"/>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29" name="Rectangle 28"/>
            <p:cNvSpPr>
              <a:spLocks/>
            </p:cNvSpPr>
            <p:nvPr/>
          </p:nvSpPr>
          <p:spPr bwMode="auto">
            <a:xfrm>
              <a:off x="906849" y="3230053"/>
              <a:ext cx="1824816" cy="597143"/>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a:latin typeface="+mj-lt"/>
                  <a:ea typeface="ＭＳ Ｐゴシック" charset="0"/>
                  <a:cs typeface="Helvetica Neue Bold Condensed" charset="0"/>
                </a:rPr>
                <a:t>3D Stacking</a:t>
              </a:r>
            </a:p>
            <a:p>
              <a:r>
                <a:rPr lang="en-US" sz="1400" b="1" dirty="0">
                  <a:latin typeface="+mj-lt"/>
                  <a:ea typeface="ＭＳ Ｐゴシック" charset="0"/>
                  <a:cs typeface="Helvetica Neue Bold Condensed" charset="0"/>
                </a:rPr>
                <a:t>Adv. Packages</a:t>
              </a:r>
            </a:p>
          </p:txBody>
        </p:sp>
      </p:grpSp>
      <p:grpSp>
        <p:nvGrpSpPr>
          <p:cNvPr id="30" name="Group 29"/>
          <p:cNvGrpSpPr/>
          <p:nvPr/>
        </p:nvGrpSpPr>
        <p:grpSpPr>
          <a:xfrm>
            <a:off x="821073" y="3410384"/>
            <a:ext cx="907143" cy="907143"/>
            <a:chOff x="807931" y="2532020"/>
            <a:chExt cx="1986509" cy="1986509"/>
          </a:xfrm>
          <a:solidFill>
            <a:schemeClr val="accent6"/>
          </a:solidFill>
        </p:grpSpPr>
        <p:sp>
          <p:nvSpPr>
            <p:cNvPr id="31" name="Oval 30"/>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32" name="Rectangle 31"/>
            <p:cNvSpPr>
              <a:spLocks/>
            </p:cNvSpPr>
            <p:nvPr/>
          </p:nvSpPr>
          <p:spPr bwMode="auto">
            <a:xfrm>
              <a:off x="1355869" y="3292731"/>
              <a:ext cx="875058" cy="471790"/>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non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a:latin typeface="+mj-lt"/>
                  <a:ea typeface="ＭＳ Ｐゴシック" charset="0"/>
                  <a:cs typeface="Helvetica Neue Bold Condensed" charset="0"/>
                </a:rPr>
                <a:t>TFETs</a:t>
              </a:r>
            </a:p>
          </p:txBody>
        </p:sp>
      </p:grpSp>
      <p:grpSp>
        <p:nvGrpSpPr>
          <p:cNvPr id="33" name="Group 32"/>
          <p:cNvGrpSpPr/>
          <p:nvPr/>
        </p:nvGrpSpPr>
        <p:grpSpPr>
          <a:xfrm>
            <a:off x="777618" y="1435574"/>
            <a:ext cx="907143" cy="907143"/>
            <a:chOff x="807931" y="2532020"/>
            <a:chExt cx="1986509" cy="1986509"/>
          </a:xfrm>
          <a:solidFill>
            <a:srgbClr val="8ECDF4"/>
          </a:solidFill>
        </p:grpSpPr>
        <p:sp>
          <p:nvSpPr>
            <p:cNvPr id="34" name="Oval 33"/>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35" name="Rectangle 34"/>
            <p:cNvSpPr>
              <a:spLocks/>
            </p:cNvSpPr>
            <p:nvPr/>
          </p:nvSpPr>
          <p:spPr bwMode="auto">
            <a:xfrm>
              <a:off x="921293" y="3292731"/>
              <a:ext cx="1744217" cy="471790"/>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non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err="1" smtClean="0">
                  <a:latin typeface="+mj-lt"/>
                  <a:ea typeface="ＭＳ Ｐゴシック" charset="0"/>
                  <a:cs typeface="Helvetica Neue Bold Condensed" charset="0"/>
                </a:rPr>
                <a:t>Spintronics</a:t>
              </a:r>
              <a:endParaRPr lang="en-US" sz="1400" b="1" dirty="0">
                <a:latin typeface="+mj-lt"/>
                <a:ea typeface="ＭＳ Ｐゴシック" charset="0"/>
                <a:cs typeface="Helvetica Neue Bold Condensed" charset="0"/>
              </a:endParaRPr>
            </a:p>
          </p:txBody>
        </p:sp>
      </p:grpSp>
      <p:grpSp>
        <p:nvGrpSpPr>
          <p:cNvPr id="36" name="Group 35"/>
          <p:cNvGrpSpPr/>
          <p:nvPr/>
        </p:nvGrpSpPr>
        <p:grpSpPr>
          <a:xfrm>
            <a:off x="6989472" y="3908724"/>
            <a:ext cx="1432845" cy="1263132"/>
            <a:chOff x="807931" y="2532020"/>
            <a:chExt cx="1986509" cy="1986509"/>
          </a:xfrm>
          <a:solidFill>
            <a:srgbClr val="FF6600"/>
          </a:solidFill>
        </p:grpSpPr>
        <p:sp>
          <p:nvSpPr>
            <p:cNvPr id="37" name="Oval 36"/>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38" name="Rectangle 37"/>
            <p:cNvSpPr>
              <a:spLocks/>
            </p:cNvSpPr>
            <p:nvPr/>
          </p:nvSpPr>
          <p:spPr bwMode="auto">
            <a:xfrm>
              <a:off x="846751" y="3315775"/>
              <a:ext cx="1893299" cy="425697"/>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non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smtClean="0">
                  <a:latin typeface="+mj-lt"/>
                  <a:ea typeface="ＭＳ Ｐゴシック" charset="0"/>
                  <a:cs typeface="Helvetica Neue Bold Condensed" charset="0"/>
                </a:rPr>
                <a:t>Superconducting</a:t>
              </a:r>
              <a:endParaRPr lang="en-US" sz="1400" b="1" dirty="0">
                <a:latin typeface="+mj-lt"/>
                <a:ea typeface="ＭＳ Ｐゴシック" charset="0"/>
                <a:cs typeface="Helvetica Neue Bold Condensed" charset="0"/>
              </a:endParaRPr>
            </a:p>
          </p:txBody>
        </p:sp>
      </p:grpSp>
      <p:grpSp>
        <p:nvGrpSpPr>
          <p:cNvPr id="39" name="Group 38"/>
          <p:cNvGrpSpPr/>
          <p:nvPr/>
        </p:nvGrpSpPr>
        <p:grpSpPr>
          <a:xfrm>
            <a:off x="5089013" y="1062293"/>
            <a:ext cx="1457401" cy="1433428"/>
            <a:chOff x="807931" y="2532020"/>
            <a:chExt cx="1986509" cy="1986509"/>
          </a:xfrm>
          <a:solidFill>
            <a:schemeClr val="accent6">
              <a:lumMod val="75000"/>
            </a:schemeClr>
          </a:solidFill>
        </p:grpSpPr>
        <p:sp>
          <p:nvSpPr>
            <p:cNvPr id="40" name="Oval 39"/>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41" name="Rectangle 40"/>
            <p:cNvSpPr>
              <a:spLocks/>
            </p:cNvSpPr>
            <p:nvPr/>
          </p:nvSpPr>
          <p:spPr bwMode="auto">
            <a:xfrm>
              <a:off x="906849" y="3379338"/>
              <a:ext cx="1824816" cy="298572"/>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err="1">
                  <a:latin typeface="+mj-lt"/>
                  <a:ea typeface="ＭＳ Ｐゴシック" charset="0"/>
                  <a:cs typeface="Helvetica Neue Bold Condensed" charset="0"/>
                </a:rPr>
                <a:t>Neuromorphic</a:t>
              </a:r>
              <a:endParaRPr lang="en-US" sz="1400" b="1" dirty="0">
                <a:latin typeface="+mj-lt"/>
                <a:ea typeface="ＭＳ Ｐゴシック" charset="0"/>
                <a:cs typeface="Helvetica Neue Bold Condensed" charset="0"/>
              </a:endParaRPr>
            </a:p>
          </p:txBody>
        </p:sp>
      </p:grpSp>
      <p:grpSp>
        <p:nvGrpSpPr>
          <p:cNvPr id="42" name="Group 41"/>
          <p:cNvGrpSpPr/>
          <p:nvPr/>
        </p:nvGrpSpPr>
        <p:grpSpPr>
          <a:xfrm>
            <a:off x="5859181" y="1913337"/>
            <a:ext cx="907143" cy="907143"/>
            <a:chOff x="807931" y="2532020"/>
            <a:chExt cx="1986509" cy="1986509"/>
          </a:xfrm>
        </p:grpSpPr>
        <p:sp>
          <p:nvSpPr>
            <p:cNvPr id="43" name="Oval 42"/>
            <p:cNvSpPr>
              <a:spLocks/>
            </p:cNvSpPr>
            <p:nvPr/>
          </p:nvSpPr>
          <p:spPr bwMode="auto">
            <a:xfrm>
              <a:off x="807931" y="2532020"/>
              <a:ext cx="1986509" cy="1986509"/>
            </a:xfrm>
            <a:prstGeom prst="ellipse">
              <a:avLst/>
            </a:prstGeom>
            <a:solidFill>
              <a:schemeClr val="accent4">
                <a:alpha val="59999"/>
              </a:schemeClr>
            </a:solid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44" name="Rectangle 43"/>
            <p:cNvSpPr>
              <a:spLocks/>
            </p:cNvSpPr>
            <p:nvPr/>
          </p:nvSpPr>
          <p:spPr bwMode="auto">
            <a:xfrm>
              <a:off x="1232000" y="3292729"/>
              <a:ext cx="1136693" cy="471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smtClean="0">
                  <a:latin typeface="+mj-lt"/>
                  <a:ea typeface="ＭＳ Ｐゴシック" charset="0"/>
                  <a:cs typeface="Helvetica Neue Bold Condensed" charset="0"/>
                </a:rPr>
                <a:t>Analog</a:t>
              </a:r>
              <a:endParaRPr lang="en-US" sz="1400" b="1" dirty="0">
                <a:latin typeface="+mj-lt"/>
                <a:ea typeface="ＭＳ Ｐゴシック" charset="0"/>
                <a:cs typeface="Helvetica Neue Bold Condensed" charset="0"/>
              </a:endParaRPr>
            </a:p>
          </p:txBody>
        </p:sp>
      </p:grpSp>
      <p:grpSp>
        <p:nvGrpSpPr>
          <p:cNvPr id="45" name="Group 44"/>
          <p:cNvGrpSpPr/>
          <p:nvPr/>
        </p:nvGrpSpPr>
        <p:grpSpPr>
          <a:xfrm>
            <a:off x="6543906" y="1628910"/>
            <a:ext cx="900012" cy="903096"/>
            <a:chOff x="807931" y="2532020"/>
            <a:chExt cx="1986509" cy="1986509"/>
          </a:xfrm>
          <a:solidFill>
            <a:srgbClr val="FF0000"/>
          </a:solidFill>
        </p:grpSpPr>
        <p:sp>
          <p:nvSpPr>
            <p:cNvPr id="46" name="Oval 45"/>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47" name="Rectangle 46"/>
            <p:cNvSpPr>
              <a:spLocks/>
            </p:cNvSpPr>
            <p:nvPr/>
          </p:nvSpPr>
          <p:spPr bwMode="auto">
            <a:xfrm>
              <a:off x="927901" y="3272469"/>
              <a:ext cx="1745904" cy="473905"/>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smtClean="0">
                  <a:latin typeface="+mj-lt"/>
                  <a:ea typeface="ＭＳ Ｐゴシック" charset="0"/>
                  <a:cs typeface="Helvetica Neue Bold Condensed" charset="0"/>
                </a:rPr>
                <a:t>Quantum</a:t>
              </a:r>
              <a:endParaRPr lang="en-US" sz="1400" b="1" dirty="0">
                <a:latin typeface="+mj-lt"/>
                <a:ea typeface="ＭＳ Ｐゴシック" charset="0"/>
                <a:cs typeface="Helvetica Neue Bold Condensed" charset="0"/>
              </a:endParaRPr>
            </a:p>
          </p:txBody>
        </p:sp>
      </p:grpSp>
      <p:grpSp>
        <p:nvGrpSpPr>
          <p:cNvPr id="48" name="Group 47"/>
          <p:cNvGrpSpPr/>
          <p:nvPr/>
        </p:nvGrpSpPr>
        <p:grpSpPr>
          <a:xfrm>
            <a:off x="1603499" y="5307502"/>
            <a:ext cx="900012" cy="903096"/>
            <a:chOff x="807931" y="2532020"/>
            <a:chExt cx="1986509" cy="1986509"/>
          </a:xfrm>
          <a:solidFill>
            <a:schemeClr val="tx1">
              <a:lumMod val="75000"/>
              <a:lumOff val="25000"/>
            </a:schemeClr>
          </a:solidFill>
        </p:grpSpPr>
        <p:sp>
          <p:nvSpPr>
            <p:cNvPr id="49" name="Oval 48"/>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50" name="Rectangle 49"/>
            <p:cNvSpPr>
              <a:spLocks/>
            </p:cNvSpPr>
            <p:nvPr/>
          </p:nvSpPr>
          <p:spPr bwMode="auto">
            <a:xfrm>
              <a:off x="927901" y="3035519"/>
              <a:ext cx="1745904" cy="947807"/>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a:latin typeface="+mj-lt"/>
                  <a:ea typeface="ＭＳ Ｐゴシック" charset="0"/>
                  <a:cs typeface="Helvetica Neue Bold Condensed" charset="0"/>
                </a:rPr>
                <a:t>General Purpose</a:t>
              </a:r>
            </a:p>
          </p:txBody>
        </p:sp>
      </p:grpSp>
      <p:grpSp>
        <p:nvGrpSpPr>
          <p:cNvPr id="51" name="Group 50"/>
          <p:cNvGrpSpPr/>
          <p:nvPr/>
        </p:nvGrpSpPr>
        <p:grpSpPr>
          <a:xfrm>
            <a:off x="1392561" y="1962345"/>
            <a:ext cx="1110950" cy="1143140"/>
            <a:chOff x="807931" y="2532020"/>
            <a:chExt cx="1986509" cy="1986509"/>
          </a:xfrm>
          <a:solidFill>
            <a:schemeClr val="accent5">
              <a:lumMod val="75000"/>
            </a:schemeClr>
          </a:solidFill>
        </p:grpSpPr>
        <p:sp>
          <p:nvSpPr>
            <p:cNvPr id="52" name="Oval 51"/>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53" name="Rectangle 52"/>
            <p:cNvSpPr>
              <a:spLocks/>
            </p:cNvSpPr>
            <p:nvPr/>
          </p:nvSpPr>
          <p:spPr bwMode="auto">
            <a:xfrm>
              <a:off x="1025323" y="2933407"/>
              <a:ext cx="1537148" cy="1123172"/>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smtClean="0">
                  <a:latin typeface="+mj-lt"/>
                  <a:ea typeface="ＭＳ Ｐゴシック" charset="0"/>
                  <a:cs typeface="Helvetica Neue Bold Condensed" charset="0"/>
                </a:rPr>
                <a:t>Carbon</a:t>
              </a:r>
            </a:p>
            <a:p>
              <a:r>
                <a:rPr lang="en-US" sz="1400" b="1" dirty="0" smtClean="0">
                  <a:latin typeface="+mj-lt"/>
                  <a:ea typeface="ＭＳ Ｐゴシック" charset="0"/>
                  <a:cs typeface="Helvetica Neue Bold Condensed" charset="0"/>
                </a:rPr>
                <a:t>Nanotubes</a:t>
              </a:r>
            </a:p>
            <a:p>
              <a:r>
                <a:rPr lang="en-US" sz="1400" b="1" dirty="0" smtClean="0">
                  <a:latin typeface="+mj-lt"/>
                  <a:ea typeface="ＭＳ Ｐゴシック" charset="0"/>
                  <a:cs typeface="Helvetica Neue Bold Condensed" charset="0"/>
                </a:rPr>
                <a:t>Graphene</a:t>
              </a:r>
              <a:endParaRPr lang="en-US" sz="1400" b="1" dirty="0">
                <a:latin typeface="+mj-lt"/>
                <a:ea typeface="ＭＳ Ｐゴシック" charset="0"/>
                <a:cs typeface="Helvetica Neue Bold Condensed" charset="0"/>
              </a:endParaRPr>
            </a:p>
          </p:txBody>
        </p:sp>
      </p:grpSp>
      <p:grpSp>
        <p:nvGrpSpPr>
          <p:cNvPr id="54" name="Group 53"/>
          <p:cNvGrpSpPr/>
          <p:nvPr/>
        </p:nvGrpSpPr>
        <p:grpSpPr>
          <a:xfrm>
            <a:off x="6853728" y="5402715"/>
            <a:ext cx="900012" cy="903096"/>
            <a:chOff x="807931" y="2532020"/>
            <a:chExt cx="1986509" cy="1986509"/>
          </a:xfrm>
          <a:solidFill>
            <a:schemeClr val="accent2">
              <a:lumMod val="60000"/>
              <a:lumOff val="40000"/>
            </a:schemeClr>
          </a:solidFill>
        </p:grpSpPr>
        <p:sp>
          <p:nvSpPr>
            <p:cNvPr id="55" name="Oval 54"/>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56" name="Rectangle 55"/>
            <p:cNvSpPr>
              <a:spLocks/>
            </p:cNvSpPr>
            <p:nvPr/>
          </p:nvSpPr>
          <p:spPr bwMode="auto">
            <a:xfrm>
              <a:off x="927901" y="3035519"/>
              <a:ext cx="1745904" cy="947807"/>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smtClean="0">
                  <a:latin typeface="+mj-lt"/>
                  <a:ea typeface="ＭＳ Ｐゴシック" charset="0"/>
                  <a:cs typeface="Helvetica Neue Bold Condensed" charset="0"/>
                </a:rPr>
                <a:t>Dark Silicon</a:t>
              </a:r>
              <a:endParaRPr lang="en-US" sz="1400" b="1" dirty="0">
                <a:latin typeface="+mj-lt"/>
                <a:ea typeface="ＭＳ Ｐゴシック" charset="0"/>
                <a:cs typeface="Helvetica Neue Bold Condensed" charset="0"/>
              </a:endParaRPr>
            </a:p>
          </p:txBody>
        </p:sp>
      </p:grpSp>
      <p:grpSp>
        <p:nvGrpSpPr>
          <p:cNvPr id="57" name="Group 56"/>
          <p:cNvGrpSpPr/>
          <p:nvPr/>
        </p:nvGrpSpPr>
        <p:grpSpPr>
          <a:xfrm>
            <a:off x="891198" y="2675639"/>
            <a:ext cx="907143" cy="907143"/>
            <a:chOff x="807931" y="2532020"/>
            <a:chExt cx="1986509" cy="1986509"/>
          </a:xfrm>
          <a:solidFill>
            <a:srgbClr val="7030A0">
              <a:alpha val="57000"/>
            </a:srgbClr>
          </a:solidFill>
        </p:grpSpPr>
        <p:sp>
          <p:nvSpPr>
            <p:cNvPr id="58" name="Oval 57"/>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59" name="Rectangle 58"/>
            <p:cNvSpPr>
              <a:spLocks/>
            </p:cNvSpPr>
            <p:nvPr/>
          </p:nvSpPr>
          <p:spPr bwMode="auto">
            <a:xfrm>
              <a:off x="1502044" y="3292731"/>
              <a:ext cx="582715" cy="471790"/>
            </a:xfrm>
            <a:prstGeom prst="rect">
              <a:avLst/>
            </a:prstGeom>
            <a:no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non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smtClean="0">
                  <a:latin typeface="+mj-lt"/>
                  <a:ea typeface="ＭＳ Ｐゴシック" charset="0"/>
                  <a:cs typeface="Helvetica Neue Bold Condensed" charset="0"/>
                </a:rPr>
                <a:t>PET</a:t>
              </a:r>
              <a:endParaRPr lang="en-US" sz="1400" b="1" dirty="0">
                <a:latin typeface="+mj-lt"/>
                <a:ea typeface="ＭＳ Ｐゴシック" charset="0"/>
                <a:cs typeface="Helvetica Neue Bold Condensed" charset="0"/>
              </a:endParaRPr>
            </a:p>
          </p:txBody>
        </p:sp>
      </p:grpSp>
      <p:grpSp>
        <p:nvGrpSpPr>
          <p:cNvPr id="60" name="Group 59"/>
          <p:cNvGrpSpPr/>
          <p:nvPr/>
        </p:nvGrpSpPr>
        <p:grpSpPr>
          <a:xfrm>
            <a:off x="4841256" y="5326286"/>
            <a:ext cx="907143" cy="907143"/>
            <a:chOff x="807931" y="2532020"/>
            <a:chExt cx="1986509" cy="1986509"/>
          </a:xfrm>
          <a:solidFill>
            <a:schemeClr val="accent6"/>
          </a:solidFill>
        </p:grpSpPr>
        <p:sp>
          <p:nvSpPr>
            <p:cNvPr id="61" name="Oval 60"/>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62" name="Rectangle 61"/>
            <p:cNvSpPr>
              <a:spLocks/>
            </p:cNvSpPr>
            <p:nvPr/>
          </p:nvSpPr>
          <p:spPr bwMode="auto">
            <a:xfrm>
              <a:off x="1232000" y="2820940"/>
              <a:ext cx="1136693" cy="1415369"/>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smtClean="0">
                  <a:latin typeface="+mj-lt"/>
                  <a:ea typeface="ＭＳ Ｐゴシック" charset="0"/>
                  <a:cs typeface="Helvetica Neue Bold Condensed" charset="0"/>
                </a:rPr>
                <a:t>System on Chip</a:t>
              </a:r>
              <a:endParaRPr lang="en-US" sz="1400" b="1" dirty="0">
                <a:latin typeface="+mj-lt"/>
                <a:ea typeface="ＭＳ Ｐゴシック" charset="0"/>
                <a:cs typeface="Helvetica Neue Bold Condensed" charset="0"/>
              </a:endParaRPr>
            </a:p>
          </p:txBody>
        </p:sp>
      </p:grpSp>
      <p:grpSp>
        <p:nvGrpSpPr>
          <p:cNvPr id="63" name="Group 62"/>
          <p:cNvGrpSpPr/>
          <p:nvPr/>
        </p:nvGrpSpPr>
        <p:grpSpPr>
          <a:xfrm>
            <a:off x="5559901" y="5398668"/>
            <a:ext cx="907143" cy="907143"/>
            <a:chOff x="807931" y="2532020"/>
            <a:chExt cx="1986509" cy="1986509"/>
          </a:xfrm>
          <a:solidFill>
            <a:srgbClr val="7030A0">
              <a:alpha val="57000"/>
            </a:srgbClr>
          </a:solidFill>
        </p:grpSpPr>
        <p:sp>
          <p:nvSpPr>
            <p:cNvPr id="64" name="Oval 63"/>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65" name="Rectangle 64"/>
            <p:cNvSpPr>
              <a:spLocks/>
            </p:cNvSpPr>
            <p:nvPr/>
          </p:nvSpPr>
          <p:spPr bwMode="auto">
            <a:xfrm>
              <a:off x="1465184" y="3292731"/>
              <a:ext cx="656434" cy="471790"/>
            </a:xfrm>
            <a:prstGeom prst="rect">
              <a:avLst/>
            </a:prstGeom>
            <a:no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non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smtClean="0">
                  <a:latin typeface="+mj-lt"/>
                  <a:ea typeface="ＭＳ Ｐゴシック" charset="0"/>
                  <a:cs typeface="Helvetica Neue Bold Condensed" charset="0"/>
                </a:rPr>
                <a:t>NTV</a:t>
              </a:r>
              <a:endParaRPr lang="en-US" sz="1400" b="1" dirty="0">
                <a:latin typeface="+mj-lt"/>
                <a:ea typeface="ＭＳ Ｐゴシック" charset="0"/>
                <a:cs typeface="Helvetica Neue Bold Condensed" charset="0"/>
              </a:endParaRPr>
            </a:p>
          </p:txBody>
        </p:sp>
      </p:grpSp>
      <p:grpSp>
        <p:nvGrpSpPr>
          <p:cNvPr id="66" name="Group 65"/>
          <p:cNvGrpSpPr/>
          <p:nvPr/>
        </p:nvGrpSpPr>
        <p:grpSpPr>
          <a:xfrm>
            <a:off x="1514137" y="3005628"/>
            <a:ext cx="900012" cy="903096"/>
            <a:chOff x="807931" y="2532020"/>
            <a:chExt cx="1986509" cy="1986509"/>
          </a:xfrm>
          <a:solidFill>
            <a:srgbClr val="FF6600"/>
          </a:solidFill>
        </p:grpSpPr>
        <p:sp>
          <p:nvSpPr>
            <p:cNvPr id="67" name="Oval 66"/>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68" name="Rectangle 67"/>
            <p:cNvSpPr>
              <a:spLocks/>
            </p:cNvSpPr>
            <p:nvPr/>
          </p:nvSpPr>
          <p:spPr bwMode="auto">
            <a:xfrm>
              <a:off x="927901" y="3035519"/>
              <a:ext cx="1745904" cy="947807"/>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smtClean="0">
                  <a:latin typeface="+mj-lt"/>
                  <a:ea typeface="ＭＳ Ｐゴシック" charset="0"/>
                  <a:cs typeface="Helvetica Neue Bold Condensed" charset="0"/>
                </a:rPr>
                <a:t>Dark Silicon</a:t>
              </a:r>
              <a:endParaRPr lang="en-US" sz="1400" b="1" dirty="0">
                <a:latin typeface="+mj-lt"/>
                <a:ea typeface="ＭＳ Ｐゴシック" charset="0"/>
                <a:cs typeface="Helvetica Neue Bold Condensed" charset="0"/>
              </a:endParaRPr>
            </a:p>
          </p:txBody>
        </p:sp>
      </p:grpSp>
      <p:grpSp>
        <p:nvGrpSpPr>
          <p:cNvPr id="69" name="Group 68"/>
          <p:cNvGrpSpPr/>
          <p:nvPr/>
        </p:nvGrpSpPr>
        <p:grpSpPr>
          <a:xfrm>
            <a:off x="837086" y="471829"/>
            <a:ext cx="1110950" cy="1143140"/>
            <a:chOff x="807931" y="2532020"/>
            <a:chExt cx="1986509" cy="1986509"/>
          </a:xfrm>
          <a:solidFill>
            <a:schemeClr val="accent2">
              <a:lumMod val="75000"/>
            </a:schemeClr>
          </a:solidFill>
        </p:grpSpPr>
        <p:sp>
          <p:nvSpPr>
            <p:cNvPr id="70" name="Oval 69"/>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71" name="Rectangle 70"/>
            <p:cNvSpPr>
              <a:spLocks/>
            </p:cNvSpPr>
            <p:nvPr/>
          </p:nvSpPr>
          <p:spPr bwMode="auto">
            <a:xfrm>
              <a:off x="1025323" y="3120603"/>
              <a:ext cx="1537148" cy="748780"/>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err="1" smtClean="0">
                  <a:latin typeface="+mj-lt"/>
                  <a:ea typeface="ＭＳ Ｐゴシック" charset="0"/>
                  <a:cs typeface="Helvetica Neue Bold Condensed" charset="0"/>
                </a:rPr>
                <a:t>Attojoule</a:t>
              </a:r>
              <a:endParaRPr lang="en-US" sz="1400" b="1" dirty="0" smtClean="0">
                <a:latin typeface="+mj-lt"/>
                <a:ea typeface="ＭＳ Ｐゴシック" charset="0"/>
                <a:cs typeface="Helvetica Neue Bold Condensed" charset="0"/>
              </a:endParaRPr>
            </a:p>
            <a:p>
              <a:r>
                <a:rPr lang="en-US" sz="1400" b="1" dirty="0" smtClean="0">
                  <a:latin typeface="+mj-lt"/>
                  <a:ea typeface="ＭＳ Ｐゴシック" charset="0"/>
                  <a:cs typeface="Helvetica Neue Bold Condensed" charset="0"/>
                </a:rPr>
                <a:t>Switch</a:t>
              </a:r>
              <a:endParaRPr lang="en-US" sz="1400" b="1" dirty="0">
                <a:latin typeface="+mj-lt"/>
                <a:ea typeface="ＭＳ Ｐゴシック" charset="0"/>
                <a:cs typeface="Helvetica Neue Bold Condensed" charset="0"/>
              </a:endParaRPr>
            </a:p>
          </p:txBody>
        </p:sp>
      </p:grpSp>
      <p:grpSp>
        <p:nvGrpSpPr>
          <p:cNvPr id="72" name="Group 71"/>
          <p:cNvGrpSpPr/>
          <p:nvPr/>
        </p:nvGrpSpPr>
        <p:grpSpPr>
          <a:xfrm>
            <a:off x="1675054" y="1037833"/>
            <a:ext cx="1531456" cy="1143140"/>
            <a:chOff x="807931" y="2532020"/>
            <a:chExt cx="1986509" cy="1986509"/>
          </a:xfrm>
          <a:solidFill>
            <a:schemeClr val="tx2">
              <a:lumMod val="60000"/>
              <a:lumOff val="40000"/>
            </a:schemeClr>
          </a:solidFill>
        </p:grpSpPr>
        <p:sp>
          <p:nvSpPr>
            <p:cNvPr id="73" name="Oval 72"/>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74" name="Rectangle 73"/>
            <p:cNvSpPr>
              <a:spLocks/>
            </p:cNvSpPr>
            <p:nvPr/>
          </p:nvSpPr>
          <p:spPr bwMode="auto">
            <a:xfrm>
              <a:off x="1025323" y="2933407"/>
              <a:ext cx="1537148" cy="1123172"/>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smtClean="0">
                  <a:latin typeface="+mj-lt"/>
                  <a:ea typeface="ＭＳ Ｐゴシック" charset="0"/>
                  <a:cs typeface="Helvetica Neue Bold Condensed" charset="0"/>
                </a:rPr>
                <a:t>Compute with Electronic</a:t>
              </a:r>
            </a:p>
            <a:p>
              <a:r>
                <a:rPr lang="en-US" sz="1400" b="1" dirty="0" smtClean="0">
                  <a:latin typeface="+mj-lt"/>
                  <a:ea typeface="ＭＳ Ｐゴシック" charset="0"/>
                  <a:cs typeface="Helvetica Neue Bold Condensed" charset="0"/>
                </a:rPr>
                <a:t>Wave-functions</a:t>
              </a:r>
              <a:endParaRPr lang="en-US" sz="1400" b="1" dirty="0">
                <a:latin typeface="+mj-lt"/>
                <a:ea typeface="ＭＳ Ｐゴシック" charset="0"/>
                <a:cs typeface="Helvetica Neue Bold Condensed" charset="0"/>
              </a:endParaRPr>
            </a:p>
          </p:txBody>
        </p:sp>
      </p:grpSp>
      <p:grpSp>
        <p:nvGrpSpPr>
          <p:cNvPr id="75" name="Group 74"/>
          <p:cNvGrpSpPr/>
          <p:nvPr/>
        </p:nvGrpSpPr>
        <p:grpSpPr>
          <a:xfrm>
            <a:off x="1608055" y="125672"/>
            <a:ext cx="1531456" cy="1143140"/>
            <a:chOff x="807931" y="2532020"/>
            <a:chExt cx="1986509" cy="1986509"/>
          </a:xfrm>
          <a:solidFill>
            <a:schemeClr val="accent1"/>
          </a:solidFill>
        </p:grpSpPr>
        <p:sp>
          <p:nvSpPr>
            <p:cNvPr id="76" name="Oval 75"/>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77" name="Rectangle 76"/>
            <p:cNvSpPr>
              <a:spLocks/>
            </p:cNvSpPr>
            <p:nvPr/>
          </p:nvSpPr>
          <p:spPr bwMode="auto">
            <a:xfrm>
              <a:off x="1025323" y="2933407"/>
              <a:ext cx="1537148" cy="1123172"/>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smtClean="0">
                  <a:latin typeface="+mj-lt"/>
                  <a:ea typeface="ＭＳ Ｐゴシック" charset="0"/>
                  <a:cs typeface="Helvetica Neue Bold Condensed" charset="0"/>
                </a:rPr>
                <a:t>Atomic-scale</a:t>
              </a:r>
            </a:p>
            <a:p>
              <a:r>
                <a:rPr lang="en-US" sz="1400" b="1" dirty="0" smtClean="0">
                  <a:latin typeface="+mj-lt"/>
                  <a:ea typeface="ＭＳ Ｐゴシック" charset="0"/>
                  <a:cs typeface="Helvetica Neue Bold Condensed" charset="0"/>
                </a:rPr>
                <a:t>Control of Correlations</a:t>
              </a:r>
              <a:endParaRPr lang="en-US" sz="1400" b="1" dirty="0">
                <a:latin typeface="+mj-lt"/>
                <a:ea typeface="ＭＳ Ｐゴシック" charset="0"/>
                <a:cs typeface="Helvetica Neue Bold Condensed" charset="0"/>
              </a:endParaRPr>
            </a:p>
          </p:txBody>
        </p:sp>
      </p:grpSp>
      <p:grpSp>
        <p:nvGrpSpPr>
          <p:cNvPr id="78" name="Group 77"/>
          <p:cNvGrpSpPr/>
          <p:nvPr/>
        </p:nvGrpSpPr>
        <p:grpSpPr>
          <a:xfrm>
            <a:off x="2808915" y="545743"/>
            <a:ext cx="1352625" cy="1143140"/>
            <a:chOff x="807931" y="2532020"/>
            <a:chExt cx="1986509" cy="1986509"/>
          </a:xfrm>
          <a:solidFill>
            <a:srgbClr val="5530D5"/>
          </a:solidFill>
        </p:grpSpPr>
        <p:sp>
          <p:nvSpPr>
            <p:cNvPr id="79" name="Oval 78"/>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80" name="Rectangle 79"/>
            <p:cNvSpPr>
              <a:spLocks/>
            </p:cNvSpPr>
            <p:nvPr/>
          </p:nvSpPr>
          <p:spPr bwMode="auto">
            <a:xfrm>
              <a:off x="1025323" y="3120603"/>
              <a:ext cx="1537148" cy="748780"/>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smtClean="0">
                  <a:latin typeface="+mj-lt"/>
                  <a:ea typeface="ＭＳ Ｐゴシック" charset="0"/>
                  <a:cs typeface="Helvetica Neue Bold Condensed" charset="0"/>
                </a:rPr>
                <a:t>Hierarchical Ground States</a:t>
              </a:r>
            </a:p>
          </p:txBody>
        </p:sp>
      </p:grpSp>
    </p:spTree>
    <p:extLst>
      <p:ext uri="{BB962C8B-B14F-4D97-AF65-F5344CB8AC3E}">
        <p14:creationId xmlns:p14="http://schemas.microsoft.com/office/powerpoint/2010/main" val="268028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25501" y="5055066"/>
            <a:ext cx="900012" cy="903096"/>
            <a:chOff x="807931" y="2532020"/>
            <a:chExt cx="1986509" cy="1986509"/>
          </a:xfrm>
          <a:solidFill>
            <a:schemeClr val="accent1">
              <a:lumMod val="75000"/>
            </a:schemeClr>
          </a:solidFill>
        </p:grpSpPr>
        <p:sp>
          <p:nvSpPr>
            <p:cNvPr id="10" name="Oval 9"/>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11" name="Rectangle 10"/>
            <p:cNvSpPr>
              <a:spLocks/>
            </p:cNvSpPr>
            <p:nvPr/>
          </p:nvSpPr>
          <p:spPr bwMode="auto">
            <a:xfrm>
              <a:off x="927901" y="3272469"/>
              <a:ext cx="1745904" cy="473905"/>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a:latin typeface="+mj-lt"/>
                  <a:ea typeface="ＭＳ Ｐゴシック" charset="0"/>
                  <a:cs typeface="Helvetica Neue Bold Condensed" charset="0"/>
                </a:rPr>
                <a:t>CMOS</a:t>
              </a:r>
            </a:p>
          </p:txBody>
        </p:sp>
      </p:grpSp>
      <p:grpSp>
        <p:nvGrpSpPr>
          <p:cNvPr id="15" name="Group 14"/>
          <p:cNvGrpSpPr/>
          <p:nvPr/>
        </p:nvGrpSpPr>
        <p:grpSpPr>
          <a:xfrm>
            <a:off x="7379679" y="4871685"/>
            <a:ext cx="1429323" cy="1291707"/>
            <a:chOff x="807931" y="2532020"/>
            <a:chExt cx="1986509" cy="1986509"/>
          </a:xfrm>
          <a:solidFill>
            <a:schemeClr val="accent5">
              <a:lumMod val="60000"/>
              <a:lumOff val="40000"/>
            </a:schemeClr>
          </a:solidFill>
        </p:grpSpPr>
        <p:sp>
          <p:nvSpPr>
            <p:cNvPr id="16" name="Oval 15"/>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17" name="Rectangle 16"/>
            <p:cNvSpPr>
              <a:spLocks/>
            </p:cNvSpPr>
            <p:nvPr/>
          </p:nvSpPr>
          <p:spPr bwMode="auto">
            <a:xfrm>
              <a:off x="927902" y="3244672"/>
              <a:ext cx="1745903" cy="529499"/>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a:latin typeface="+mj-lt"/>
                  <a:ea typeface="ＭＳ Ｐゴシック" charset="0"/>
                  <a:cs typeface="Helvetica Neue Bold Condensed" charset="0"/>
                </a:rPr>
                <a:t>Reconfigurable</a:t>
              </a:r>
            </a:p>
            <a:p>
              <a:r>
                <a:rPr lang="en-US" sz="1400" b="1" dirty="0">
                  <a:latin typeface="+mj-lt"/>
                  <a:ea typeface="ＭＳ Ｐゴシック" charset="0"/>
                  <a:cs typeface="Helvetica Neue Bold Condensed" charset="0"/>
                </a:rPr>
                <a:t>Computing</a:t>
              </a:r>
            </a:p>
          </p:txBody>
        </p:sp>
      </p:grpSp>
      <p:sp>
        <p:nvSpPr>
          <p:cNvPr id="18" name="Right Arrow 17"/>
          <p:cNvSpPr/>
          <p:nvPr/>
        </p:nvSpPr>
        <p:spPr bwMode="auto">
          <a:xfrm>
            <a:off x="862795" y="6045278"/>
            <a:ext cx="7559523" cy="290288"/>
          </a:xfrm>
          <a:prstGeom prst="rightArrow">
            <a:avLst/>
          </a:prstGeom>
          <a:solidFill>
            <a:schemeClr val="accent6"/>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FFFFFF"/>
              </a:solidFill>
              <a:latin typeface="Helvetica Neue Bold Condensed" charset="0"/>
              <a:ea typeface="ヒラギノ角ゴ ProN W6" charset="0"/>
              <a:cs typeface="ヒラギノ角ゴ ProN W6" charset="0"/>
              <a:sym typeface="Helvetica Neue Bold Condensed" charset="0"/>
            </a:endParaRPr>
          </a:p>
        </p:txBody>
      </p:sp>
      <p:sp>
        <p:nvSpPr>
          <p:cNvPr id="19" name="Up Arrow 18"/>
          <p:cNvSpPr/>
          <p:nvPr/>
        </p:nvSpPr>
        <p:spPr bwMode="auto">
          <a:xfrm>
            <a:off x="790225" y="1424900"/>
            <a:ext cx="290285" cy="4705044"/>
          </a:xfrm>
          <a:prstGeom prst="upArrow">
            <a:avLst/>
          </a:prstGeom>
          <a:solidFill>
            <a:srgbClr val="1277B5"/>
          </a:solidFill>
          <a:ln>
            <a:noFill/>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FFFFFF"/>
              </a:solidFill>
              <a:latin typeface="Helvetica Neue Bold Condensed" charset="0"/>
              <a:ea typeface="ヒラギノ角ゴ ProN W6" charset="0"/>
              <a:cs typeface="ヒラギノ角ゴ ProN W6" charset="0"/>
              <a:sym typeface="Helvetica Neue Bold Condensed" charset="0"/>
            </a:endParaRPr>
          </a:p>
        </p:txBody>
      </p:sp>
      <p:sp>
        <p:nvSpPr>
          <p:cNvPr id="21" name="TextBox 20"/>
          <p:cNvSpPr txBox="1"/>
          <p:nvPr/>
        </p:nvSpPr>
        <p:spPr>
          <a:xfrm>
            <a:off x="5060313" y="6222231"/>
            <a:ext cx="3611173" cy="369332"/>
          </a:xfrm>
          <a:prstGeom prst="rect">
            <a:avLst/>
          </a:prstGeom>
          <a:noFill/>
        </p:spPr>
        <p:txBody>
          <a:bodyPr wrap="square" rtlCol="0">
            <a:spAutoFit/>
          </a:bodyPr>
          <a:lstStyle/>
          <a:p>
            <a:r>
              <a:rPr lang="en-US" b="1" i="1" dirty="0" smtClean="0">
                <a:solidFill>
                  <a:schemeClr val="accent2"/>
                </a:solidFill>
              </a:rPr>
              <a:t>New Architectures and Packaging</a:t>
            </a:r>
            <a:endParaRPr lang="en-US" b="1" i="1" dirty="0">
              <a:solidFill>
                <a:schemeClr val="accent2"/>
              </a:solidFill>
            </a:endParaRPr>
          </a:p>
        </p:txBody>
      </p:sp>
      <p:sp>
        <p:nvSpPr>
          <p:cNvPr id="22" name="TextBox 21"/>
          <p:cNvSpPr txBox="1"/>
          <p:nvPr/>
        </p:nvSpPr>
        <p:spPr>
          <a:xfrm rot="16200000">
            <a:off x="-851090" y="2895284"/>
            <a:ext cx="2922378" cy="369332"/>
          </a:xfrm>
          <a:prstGeom prst="rect">
            <a:avLst/>
          </a:prstGeom>
          <a:noFill/>
        </p:spPr>
        <p:txBody>
          <a:bodyPr wrap="square" rtlCol="0">
            <a:spAutoFit/>
          </a:bodyPr>
          <a:lstStyle/>
          <a:p>
            <a:r>
              <a:rPr lang="en-US" b="1" i="1" dirty="0">
                <a:solidFill>
                  <a:schemeClr val="accent2"/>
                </a:solidFill>
              </a:rPr>
              <a:t>New </a:t>
            </a:r>
            <a:r>
              <a:rPr lang="en-US" b="1" i="1" dirty="0" smtClean="0">
                <a:solidFill>
                  <a:schemeClr val="accent2"/>
                </a:solidFill>
              </a:rPr>
              <a:t>Devices and materials</a:t>
            </a:r>
            <a:endParaRPr lang="en-US" b="1" i="1" dirty="0">
              <a:solidFill>
                <a:schemeClr val="accent2"/>
              </a:solidFill>
            </a:endParaRPr>
          </a:p>
        </p:txBody>
      </p:sp>
      <p:sp>
        <p:nvSpPr>
          <p:cNvPr id="24" name="TextBox 23"/>
          <p:cNvSpPr txBox="1"/>
          <p:nvPr/>
        </p:nvSpPr>
        <p:spPr>
          <a:xfrm>
            <a:off x="526427" y="1424900"/>
            <a:ext cx="300082" cy="369332"/>
          </a:xfrm>
          <a:prstGeom prst="rect">
            <a:avLst/>
          </a:prstGeom>
          <a:noFill/>
        </p:spPr>
        <p:txBody>
          <a:bodyPr wrap="none" rtlCol="0">
            <a:spAutoFit/>
          </a:bodyPr>
          <a:lstStyle/>
          <a:p>
            <a:r>
              <a:rPr lang="en-US" dirty="0"/>
              <a:t>y</a:t>
            </a:r>
          </a:p>
        </p:txBody>
      </p:sp>
      <p:sp>
        <p:nvSpPr>
          <p:cNvPr id="25" name="TextBox 24"/>
          <p:cNvSpPr txBox="1"/>
          <p:nvPr/>
        </p:nvSpPr>
        <p:spPr>
          <a:xfrm>
            <a:off x="8422317" y="6001280"/>
            <a:ext cx="284052" cy="369332"/>
          </a:xfrm>
          <a:prstGeom prst="rect">
            <a:avLst/>
          </a:prstGeom>
          <a:noFill/>
        </p:spPr>
        <p:txBody>
          <a:bodyPr wrap="none" rtlCol="0">
            <a:spAutoFit/>
          </a:bodyPr>
          <a:lstStyle/>
          <a:p>
            <a:r>
              <a:rPr lang="en-US" dirty="0"/>
              <a:t>x</a:t>
            </a:r>
          </a:p>
        </p:txBody>
      </p:sp>
      <p:grpSp>
        <p:nvGrpSpPr>
          <p:cNvPr id="27" name="Group 26"/>
          <p:cNvGrpSpPr/>
          <p:nvPr/>
        </p:nvGrpSpPr>
        <p:grpSpPr>
          <a:xfrm>
            <a:off x="6024788" y="4931416"/>
            <a:ext cx="1149672" cy="954131"/>
            <a:chOff x="807931" y="2548782"/>
            <a:chExt cx="1986509" cy="1986509"/>
          </a:xfrm>
          <a:solidFill>
            <a:srgbClr val="0000FF"/>
          </a:solidFill>
        </p:grpSpPr>
        <p:sp>
          <p:nvSpPr>
            <p:cNvPr id="28" name="Oval 27"/>
            <p:cNvSpPr>
              <a:spLocks/>
            </p:cNvSpPr>
            <p:nvPr/>
          </p:nvSpPr>
          <p:spPr bwMode="auto">
            <a:xfrm>
              <a:off x="807931" y="2548782"/>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29" name="Rectangle 28"/>
            <p:cNvSpPr>
              <a:spLocks/>
            </p:cNvSpPr>
            <p:nvPr/>
          </p:nvSpPr>
          <p:spPr bwMode="auto">
            <a:xfrm>
              <a:off x="906849" y="3379338"/>
              <a:ext cx="1824816" cy="298572"/>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a:latin typeface="+mj-lt"/>
                  <a:ea typeface="ＭＳ Ｐゴシック" charset="0"/>
                  <a:cs typeface="Helvetica Neue Bold Condensed" charset="0"/>
                </a:rPr>
                <a:t>3D </a:t>
              </a:r>
              <a:r>
                <a:rPr lang="en-US" sz="1400" b="1" dirty="0" smtClean="0">
                  <a:latin typeface="+mj-lt"/>
                  <a:ea typeface="ＭＳ Ｐゴシック" charset="0"/>
                  <a:cs typeface="Helvetica Neue Bold Condensed" charset="0"/>
                </a:rPr>
                <a:t>Stacking</a:t>
              </a:r>
              <a:endParaRPr lang="en-US" sz="1400" b="1" dirty="0">
                <a:latin typeface="+mj-lt"/>
                <a:ea typeface="ＭＳ Ｐゴシック" charset="0"/>
                <a:cs typeface="Helvetica Neue Bold Condensed" charset="0"/>
              </a:endParaRPr>
            </a:p>
          </p:txBody>
        </p:sp>
      </p:grpSp>
      <p:grpSp>
        <p:nvGrpSpPr>
          <p:cNvPr id="30" name="Group 29"/>
          <p:cNvGrpSpPr/>
          <p:nvPr/>
        </p:nvGrpSpPr>
        <p:grpSpPr>
          <a:xfrm>
            <a:off x="821073" y="3410384"/>
            <a:ext cx="907143" cy="907143"/>
            <a:chOff x="807931" y="2532020"/>
            <a:chExt cx="1986509" cy="1986509"/>
          </a:xfrm>
          <a:solidFill>
            <a:schemeClr val="accent6"/>
          </a:solidFill>
        </p:grpSpPr>
        <p:sp>
          <p:nvSpPr>
            <p:cNvPr id="31" name="Oval 30"/>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32" name="Rectangle 31"/>
            <p:cNvSpPr>
              <a:spLocks/>
            </p:cNvSpPr>
            <p:nvPr/>
          </p:nvSpPr>
          <p:spPr bwMode="auto">
            <a:xfrm>
              <a:off x="1355869" y="3292731"/>
              <a:ext cx="875058" cy="471790"/>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non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a:latin typeface="+mj-lt"/>
                  <a:ea typeface="ＭＳ Ｐゴシック" charset="0"/>
                  <a:cs typeface="Helvetica Neue Bold Condensed" charset="0"/>
                </a:rPr>
                <a:t>TFETs</a:t>
              </a:r>
            </a:p>
          </p:txBody>
        </p:sp>
      </p:grpSp>
      <p:grpSp>
        <p:nvGrpSpPr>
          <p:cNvPr id="33" name="Group 32"/>
          <p:cNvGrpSpPr/>
          <p:nvPr/>
        </p:nvGrpSpPr>
        <p:grpSpPr>
          <a:xfrm>
            <a:off x="777618" y="1435574"/>
            <a:ext cx="907143" cy="907143"/>
            <a:chOff x="807931" y="2532020"/>
            <a:chExt cx="1986509" cy="1986509"/>
          </a:xfrm>
          <a:solidFill>
            <a:srgbClr val="8ECDF4"/>
          </a:solidFill>
        </p:grpSpPr>
        <p:sp>
          <p:nvSpPr>
            <p:cNvPr id="34" name="Oval 33"/>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35" name="Rectangle 34"/>
            <p:cNvSpPr>
              <a:spLocks/>
            </p:cNvSpPr>
            <p:nvPr/>
          </p:nvSpPr>
          <p:spPr bwMode="auto">
            <a:xfrm>
              <a:off x="921293" y="3292731"/>
              <a:ext cx="1744217" cy="471790"/>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non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err="1" smtClean="0">
                  <a:latin typeface="+mj-lt"/>
                  <a:ea typeface="ＭＳ Ｐゴシック" charset="0"/>
                  <a:cs typeface="Helvetica Neue Bold Condensed" charset="0"/>
                </a:rPr>
                <a:t>Spintronics</a:t>
              </a:r>
              <a:endParaRPr lang="en-US" sz="1400" b="1" dirty="0">
                <a:latin typeface="+mj-lt"/>
                <a:ea typeface="ＭＳ Ｐゴシック" charset="0"/>
                <a:cs typeface="Helvetica Neue Bold Condensed" charset="0"/>
              </a:endParaRPr>
            </a:p>
          </p:txBody>
        </p:sp>
      </p:grpSp>
      <p:grpSp>
        <p:nvGrpSpPr>
          <p:cNvPr id="48" name="Group 47"/>
          <p:cNvGrpSpPr/>
          <p:nvPr/>
        </p:nvGrpSpPr>
        <p:grpSpPr>
          <a:xfrm>
            <a:off x="1603499" y="5307502"/>
            <a:ext cx="900012" cy="903096"/>
            <a:chOff x="807931" y="2532020"/>
            <a:chExt cx="1986509" cy="1986509"/>
          </a:xfrm>
          <a:solidFill>
            <a:schemeClr val="tx1">
              <a:lumMod val="75000"/>
              <a:lumOff val="25000"/>
            </a:schemeClr>
          </a:solidFill>
        </p:grpSpPr>
        <p:sp>
          <p:nvSpPr>
            <p:cNvPr id="49" name="Oval 48"/>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50" name="Rectangle 49"/>
            <p:cNvSpPr>
              <a:spLocks/>
            </p:cNvSpPr>
            <p:nvPr/>
          </p:nvSpPr>
          <p:spPr bwMode="auto">
            <a:xfrm>
              <a:off x="927901" y="3035519"/>
              <a:ext cx="1745904" cy="947807"/>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a:latin typeface="+mj-lt"/>
                  <a:ea typeface="ＭＳ Ｐゴシック" charset="0"/>
                  <a:cs typeface="Helvetica Neue Bold Condensed" charset="0"/>
                </a:rPr>
                <a:t>General Purpose</a:t>
              </a:r>
            </a:p>
          </p:txBody>
        </p:sp>
      </p:grpSp>
      <p:grpSp>
        <p:nvGrpSpPr>
          <p:cNvPr id="51" name="Group 50"/>
          <p:cNvGrpSpPr/>
          <p:nvPr/>
        </p:nvGrpSpPr>
        <p:grpSpPr>
          <a:xfrm>
            <a:off x="1392561" y="1962345"/>
            <a:ext cx="1110950" cy="1143140"/>
            <a:chOff x="807931" y="2532020"/>
            <a:chExt cx="1986509" cy="1986509"/>
          </a:xfrm>
          <a:solidFill>
            <a:schemeClr val="accent5">
              <a:lumMod val="75000"/>
            </a:schemeClr>
          </a:solidFill>
        </p:grpSpPr>
        <p:sp>
          <p:nvSpPr>
            <p:cNvPr id="52" name="Oval 51"/>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53" name="Rectangle 52"/>
            <p:cNvSpPr>
              <a:spLocks/>
            </p:cNvSpPr>
            <p:nvPr/>
          </p:nvSpPr>
          <p:spPr bwMode="auto">
            <a:xfrm>
              <a:off x="1025323" y="2933407"/>
              <a:ext cx="1537148" cy="1123172"/>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smtClean="0">
                  <a:latin typeface="+mj-lt"/>
                  <a:ea typeface="ＭＳ Ｐゴシック" charset="0"/>
                  <a:cs typeface="Helvetica Neue Bold Condensed" charset="0"/>
                </a:rPr>
                <a:t>Carbon</a:t>
              </a:r>
            </a:p>
            <a:p>
              <a:r>
                <a:rPr lang="en-US" sz="1400" b="1" dirty="0" smtClean="0">
                  <a:latin typeface="+mj-lt"/>
                  <a:ea typeface="ＭＳ Ｐゴシック" charset="0"/>
                  <a:cs typeface="Helvetica Neue Bold Condensed" charset="0"/>
                </a:rPr>
                <a:t>Nanotubes</a:t>
              </a:r>
            </a:p>
            <a:p>
              <a:r>
                <a:rPr lang="en-US" sz="1400" b="1" dirty="0" smtClean="0">
                  <a:latin typeface="+mj-lt"/>
                  <a:ea typeface="ＭＳ Ｐゴシック" charset="0"/>
                  <a:cs typeface="Helvetica Neue Bold Condensed" charset="0"/>
                </a:rPr>
                <a:t>Graphene</a:t>
              </a:r>
              <a:endParaRPr lang="en-US" sz="1400" b="1" dirty="0">
                <a:latin typeface="+mj-lt"/>
                <a:ea typeface="ＭＳ Ｐゴシック" charset="0"/>
                <a:cs typeface="Helvetica Neue Bold Condensed" charset="0"/>
              </a:endParaRPr>
            </a:p>
          </p:txBody>
        </p:sp>
      </p:grpSp>
      <p:grpSp>
        <p:nvGrpSpPr>
          <p:cNvPr id="54" name="Group 53"/>
          <p:cNvGrpSpPr/>
          <p:nvPr/>
        </p:nvGrpSpPr>
        <p:grpSpPr>
          <a:xfrm>
            <a:off x="6853728" y="5402715"/>
            <a:ext cx="900012" cy="903096"/>
            <a:chOff x="807931" y="2532020"/>
            <a:chExt cx="1986509" cy="1986509"/>
          </a:xfrm>
          <a:solidFill>
            <a:schemeClr val="accent2">
              <a:lumMod val="60000"/>
              <a:lumOff val="40000"/>
            </a:schemeClr>
          </a:solidFill>
        </p:grpSpPr>
        <p:sp>
          <p:nvSpPr>
            <p:cNvPr id="55" name="Oval 54"/>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56" name="Rectangle 55"/>
            <p:cNvSpPr>
              <a:spLocks/>
            </p:cNvSpPr>
            <p:nvPr/>
          </p:nvSpPr>
          <p:spPr bwMode="auto">
            <a:xfrm>
              <a:off x="927901" y="3035519"/>
              <a:ext cx="1745904" cy="947807"/>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smtClean="0">
                  <a:latin typeface="+mj-lt"/>
                  <a:ea typeface="ＭＳ Ｐゴシック" charset="0"/>
                  <a:cs typeface="Helvetica Neue Bold Condensed" charset="0"/>
                </a:rPr>
                <a:t>Dark Silicon</a:t>
              </a:r>
              <a:endParaRPr lang="en-US" sz="1400" b="1" dirty="0">
                <a:latin typeface="+mj-lt"/>
                <a:ea typeface="ＭＳ Ｐゴシック" charset="0"/>
                <a:cs typeface="Helvetica Neue Bold Condensed" charset="0"/>
              </a:endParaRPr>
            </a:p>
          </p:txBody>
        </p:sp>
      </p:grpSp>
      <p:grpSp>
        <p:nvGrpSpPr>
          <p:cNvPr id="57" name="Group 56"/>
          <p:cNvGrpSpPr/>
          <p:nvPr/>
        </p:nvGrpSpPr>
        <p:grpSpPr>
          <a:xfrm>
            <a:off x="891198" y="2675639"/>
            <a:ext cx="907143" cy="907143"/>
            <a:chOff x="807931" y="2532020"/>
            <a:chExt cx="1986509" cy="1986509"/>
          </a:xfrm>
          <a:solidFill>
            <a:srgbClr val="7030A0">
              <a:alpha val="57000"/>
            </a:srgbClr>
          </a:solidFill>
        </p:grpSpPr>
        <p:sp>
          <p:nvSpPr>
            <p:cNvPr id="58" name="Oval 57"/>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59" name="Rectangle 58"/>
            <p:cNvSpPr>
              <a:spLocks/>
            </p:cNvSpPr>
            <p:nvPr/>
          </p:nvSpPr>
          <p:spPr bwMode="auto">
            <a:xfrm>
              <a:off x="1502044" y="3292731"/>
              <a:ext cx="582715" cy="471790"/>
            </a:xfrm>
            <a:prstGeom prst="rect">
              <a:avLst/>
            </a:prstGeom>
            <a:no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non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smtClean="0">
                  <a:latin typeface="+mj-lt"/>
                  <a:ea typeface="ＭＳ Ｐゴシック" charset="0"/>
                  <a:cs typeface="Helvetica Neue Bold Condensed" charset="0"/>
                </a:rPr>
                <a:t>PET</a:t>
              </a:r>
              <a:endParaRPr lang="en-US" sz="1400" b="1" dirty="0">
                <a:latin typeface="+mj-lt"/>
                <a:ea typeface="ＭＳ Ｐゴシック" charset="0"/>
                <a:cs typeface="Helvetica Neue Bold Condensed" charset="0"/>
              </a:endParaRPr>
            </a:p>
          </p:txBody>
        </p:sp>
      </p:grpSp>
      <p:grpSp>
        <p:nvGrpSpPr>
          <p:cNvPr id="60" name="Group 59"/>
          <p:cNvGrpSpPr/>
          <p:nvPr/>
        </p:nvGrpSpPr>
        <p:grpSpPr>
          <a:xfrm>
            <a:off x="4442514" y="5326286"/>
            <a:ext cx="1305885" cy="907143"/>
            <a:chOff x="807931" y="2532020"/>
            <a:chExt cx="1986509" cy="1986509"/>
          </a:xfrm>
          <a:solidFill>
            <a:schemeClr val="accent6"/>
          </a:solidFill>
        </p:grpSpPr>
        <p:sp>
          <p:nvSpPr>
            <p:cNvPr id="61" name="Oval 60"/>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62" name="Rectangle 61"/>
            <p:cNvSpPr>
              <a:spLocks/>
            </p:cNvSpPr>
            <p:nvPr/>
          </p:nvSpPr>
          <p:spPr bwMode="auto">
            <a:xfrm>
              <a:off x="1232000" y="2820940"/>
              <a:ext cx="1136693" cy="1415369"/>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smtClean="0">
                  <a:latin typeface="+mj-lt"/>
                  <a:ea typeface="ＭＳ Ｐゴシック" charset="0"/>
                  <a:cs typeface="Helvetica Neue Bold Condensed" charset="0"/>
                </a:rPr>
                <a:t>System on Chip</a:t>
              </a:r>
              <a:endParaRPr lang="en-US" sz="1400" b="1" dirty="0">
                <a:latin typeface="+mj-lt"/>
                <a:ea typeface="ＭＳ Ｐゴシック" charset="0"/>
                <a:cs typeface="Helvetica Neue Bold Condensed" charset="0"/>
              </a:endParaRPr>
            </a:p>
          </p:txBody>
        </p:sp>
      </p:grpSp>
      <p:grpSp>
        <p:nvGrpSpPr>
          <p:cNvPr id="63" name="Group 62"/>
          <p:cNvGrpSpPr/>
          <p:nvPr/>
        </p:nvGrpSpPr>
        <p:grpSpPr>
          <a:xfrm>
            <a:off x="5559901" y="5398668"/>
            <a:ext cx="907143" cy="907143"/>
            <a:chOff x="807931" y="2532020"/>
            <a:chExt cx="1986509" cy="1986509"/>
          </a:xfrm>
          <a:solidFill>
            <a:srgbClr val="7030A0">
              <a:alpha val="57000"/>
            </a:srgbClr>
          </a:solidFill>
        </p:grpSpPr>
        <p:sp>
          <p:nvSpPr>
            <p:cNvPr id="64" name="Oval 63"/>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65" name="Rectangle 64"/>
            <p:cNvSpPr>
              <a:spLocks/>
            </p:cNvSpPr>
            <p:nvPr/>
          </p:nvSpPr>
          <p:spPr bwMode="auto">
            <a:xfrm>
              <a:off x="1465184" y="3292731"/>
              <a:ext cx="656434" cy="471790"/>
            </a:xfrm>
            <a:prstGeom prst="rect">
              <a:avLst/>
            </a:prstGeom>
            <a:no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non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smtClean="0">
                  <a:latin typeface="+mj-lt"/>
                  <a:ea typeface="ＭＳ Ｐゴシック" charset="0"/>
                  <a:cs typeface="Helvetica Neue Bold Condensed" charset="0"/>
                </a:rPr>
                <a:t>NTV</a:t>
              </a:r>
              <a:endParaRPr lang="en-US" sz="1400" b="1" dirty="0">
                <a:latin typeface="+mj-lt"/>
                <a:ea typeface="ＭＳ Ｐゴシック" charset="0"/>
                <a:cs typeface="Helvetica Neue Bold Condensed" charset="0"/>
              </a:endParaRPr>
            </a:p>
          </p:txBody>
        </p:sp>
      </p:grpSp>
      <p:grpSp>
        <p:nvGrpSpPr>
          <p:cNvPr id="69" name="Group 68"/>
          <p:cNvGrpSpPr/>
          <p:nvPr/>
        </p:nvGrpSpPr>
        <p:grpSpPr>
          <a:xfrm>
            <a:off x="837086" y="471829"/>
            <a:ext cx="1110950" cy="1143140"/>
            <a:chOff x="807931" y="2532020"/>
            <a:chExt cx="1986509" cy="1986509"/>
          </a:xfrm>
          <a:solidFill>
            <a:schemeClr val="accent2">
              <a:lumMod val="75000"/>
            </a:schemeClr>
          </a:solidFill>
        </p:grpSpPr>
        <p:sp>
          <p:nvSpPr>
            <p:cNvPr id="70" name="Oval 69"/>
            <p:cNvSpPr>
              <a:spLocks/>
            </p:cNvSpPr>
            <p:nvPr/>
          </p:nvSpPr>
          <p:spPr bwMode="auto">
            <a:xfrm>
              <a:off x="807931" y="2532020"/>
              <a:ext cx="1986509" cy="1986509"/>
            </a:xfrm>
            <a:prstGeom prst="ellipse">
              <a:avLst/>
            </a:prstGeom>
            <a:grpFill/>
            <a:ln>
              <a:noFill/>
            </a:ln>
            <a:extLst/>
          </p:spPr>
          <p:txBody>
            <a:bodyPr lIns="0" tIns="0" rIns="0" bIns="0"/>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endParaRPr lang="en-US" sz="1800" b="1">
                <a:latin typeface="+mj-lt"/>
              </a:endParaRPr>
            </a:p>
          </p:txBody>
        </p:sp>
        <p:sp>
          <p:nvSpPr>
            <p:cNvPr id="71" name="Rectangle 70"/>
            <p:cNvSpPr>
              <a:spLocks/>
            </p:cNvSpPr>
            <p:nvPr/>
          </p:nvSpPr>
          <p:spPr bwMode="auto">
            <a:xfrm>
              <a:off x="1025323" y="3120603"/>
              <a:ext cx="1537148" cy="748780"/>
            </a:xfrm>
            <a:prstGeom prst="rect">
              <a:avLst/>
            </a:prstGeom>
            <a:grpFill/>
            <a:ln>
              <a:no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defPPr>
                <a:defRPr lang="en-US"/>
              </a:defPPr>
              <a:lvl1pPr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1pPr>
              <a:lvl2pPr marL="321440"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2pPr>
              <a:lvl3pPr marL="642882"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3pPr>
              <a:lvl4pPr marL="96432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4pPr>
              <a:lvl5pPr marL="1285763" algn="ctr" rtl="0" fontAlgn="base">
                <a:spcBef>
                  <a:spcPct val="0"/>
                </a:spcBef>
                <a:spcAft>
                  <a:spcPct val="0"/>
                </a:spcAft>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5pPr>
              <a:lvl6pPr marL="160720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6pPr>
              <a:lvl7pPr marL="1928645"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7pPr>
              <a:lvl8pPr marL="2250086"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8pPr>
              <a:lvl9pPr marL="2571527" algn="l" defTabSz="321440" rtl="0" eaLnBrk="1" latinLnBrk="0" hangingPunct="1">
                <a:defRPr sz="3000" kern="1200">
                  <a:solidFill>
                    <a:srgbClr val="FFFFFF"/>
                  </a:solidFill>
                  <a:latin typeface="Helvetica Neue Bold Condensed" charset="0"/>
                  <a:ea typeface="ヒラギノ角ゴ ProN W6" charset="0"/>
                  <a:cs typeface="ヒラギノ角ゴ ProN W6" charset="0"/>
                  <a:sym typeface="Helvetica Neue Bold Condensed" charset="0"/>
                </a:defRPr>
              </a:lvl9pPr>
            </a:lstStyle>
            <a:p>
              <a:r>
                <a:rPr lang="en-US" sz="1400" b="1" dirty="0" err="1" smtClean="0">
                  <a:latin typeface="+mj-lt"/>
                  <a:ea typeface="ＭＳ Ｐゴシック" charset="0"/>
                  <a:cs typeface="Helvetica Neue Bold Condensed" charset="0"/>
                </a:rPr>
                <a:t>Attojoule</a:t>
              </a:r>
              <a:endParaRPr lang="en-US" sz="1400" b="1" dirty="0" smtClean="0">
                <a:latin typeface="+mj-lt"/>
                <a:ea typeface="ＭＳ Ｐゴシック" charset="0"/>
                <a:cs typeface="Helvetica Neue Bold Condensed" charset="0"/>
              </a:endParaRPr>
            </a:p>
            <a:p>
              <a:r>
                <a:rPr lang="en-US" sz="1400" b="1" dirty="0" smtClean="0">
                  <a:latin typeface="+mj-lt"/>
                  <a:ea typeface="ＭＳ Ｐゴシック" charset="0"/>
                  <a:cs typeface="Helvetica Neue Bold Condensed" charset="0"/>
                </a:rPr>
                <a:t>Switch</a:t>
              </a:r>
              <a:endParaRPr lang="en-US" sz="1400" b="1" dirty="0">
                <a:latin typeface="+mj-lt"/>
                <a:ea typeface="ＭＳ Ｐゴシック" charset="0"/>
                <a:cs typeface="Helvetica Neue Bold Condensed" charset="0"/>
              </a:endParaRPr>
            </a:p>
          </p:txBody>
        </p:sp>
      </p:grpSp>
    </p:spTree>
    <p:extLst>
      <p:ext uri="{BB962C8B-B14F-4D97-AF65-F5344CB8AC3E}">
        <p14:creationId xmlns:p14="http://schemas.microsoft.com/office/powerpoint/2010/main" val="177007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383322" y="4127813"/>
            <a:ext cx="2585644" cy="20250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t>Industry</a:t>
            </a:r>
            <a:endParaRPr lang="en-US" sz="2400" b="1" dirty="0" smtClean="0"/>
          </a:p>
        </p:txBody>
      </p:sp>
      <p:sp>
        <p:nvSpPr>
          <p:cNvPr id="37" name="Rounded Rectangle 36"/>
          <p:cNvSpPr/>
          <p:nvPr/>
        </p:nvSpPr>
        <p:spPr>
          <a:xfrm>
            <a:off x="3302804" y="4540200"/>
            <a:ext cx="2585644" cy="20250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t>Academia</a:t>
            </a:r>
            <a:endParaRPr lang="en-US" sz="2400" b="1" dirty="0" smtClean="0"/>
          </a:p>
        </p:txBody>
      </p:sp>
      <p:sp>
        <p:nvSpPr>
          <p:cNvPr id="35" name="Rounded Rectangle 34"/>
          <p:cNvSpPr/>
          <p:nvPr/>
        </p:nvSpPr>
        <p:spPr>
          <a:xfrm>
            <a:off x="3302804" y="1063592"/>
            <a:ext cx="2585644" cy="20250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t>SRC</a:t>
            </a:r>
            <a:endParaRPr lang="en-US" sz="2400" b="1" dirty="0" smtClean="0"/>
          </a:p>
        </p:txBody>
      </p:sp>
      <p:sp>
        <p:nvSpPr>
          <p:cNvPr id="34" name="Rounded Rectangle 33"/>
          <p:cNvSpPr/>
          <p:nvPr/>
        </p:nvSpPr>
        <p:spPr>
          <a:xfrm>
            <a:off x="6312146" y="4127813"/>
            <a:ext cx="2585644" cy="20250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t>D</a:t>
            </a:r>
            <a:r>
              <a:rPr lang="en-US" sz="3600" b="1" dirty="0" smtClean="0"/>
              <a:t>ARPA</a:t>
            </a:r>
            <a:endParaRPr lang="en-US" sz="2400" b="1" dirty="0" smtClean="0"/>
          </a:p>
        </p:txBody>
      </p:sp>
      <p:sp>
        <p:nvSpPr>
          <p:cNvPr id="33" name="Rounded Rectangle 32"/>
          <p:cNvSpPr/>
          <p:nvPr/>
        </p:nvSpPr>
        <p:spPr>
          <a:xfrm>
            <a:off x="6312146" y="1455543"/>
            <a:ext cx="2585644" cy="20250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t>NSF</a:t>
            </a:r>
            <a:endParaRPr lang="en-US" sz="2400" b="1" dirty="0" smtClean="0"/>
          </a:p>
        </p:txBody>
      </p:sp>
      <p:sp>
        <p:nvSpPr>
          <p:cNvPr id="32" name="Rounded Rectangle 31"/>
          <p:cNvSpPr/>
          <p:nvPr/>
        </p:nvSpPr>
        <p:spPr>
          <a:xfrm>
            <a:off x="515276" y="1455543"/>
            <a:ext cx="2585644" cy="20250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t>IARPA</a:t>
            </a:r>
            <a:endParaRPr lang="en-US" sz="2400" b="1" dirty="0" smtClean="0"/>
          </a:p>
        </p:txBody>
      </p:sp>
      <p:sp>
        <p:nvSpPr>
          <p:cNvPr id="4" name="Title 3"/>
          <p:cNvSpPr>
            <a:spLocks noGrp="1"/>
          </p:cNvSpPr>
          <p:nvPr>
            <p:ph type="title"/>
          </p:nvPr>
        </p:nvSpPr>
        <p:spPr>
          <a:xfrm>
            <a:off x="18296" y="0"/>
            <a:ext cx="8879494" cy="822491"/>
          </a:xfrm>
        </p:spPr>
        <p:txBody>
          <a:bodyPr vert="horz" lIns="91440" tIns="45720" rIns="91440" bIns="45720" rtlCol="0" anchor="ctr">
            <a:normAutofit/>
          </a:bodyPr>
          <a:lstStyle/>
          <a:p>
            <a:r>
              <a:rPr lang="en-US" b="1" dirty="0" smtClean="0"/>
              <a:t>Complex Landscape</a:t>
            </a:r>
            <a:endParaRPr lang="en-US" b="1" dirty="0"/>
          </a:p>
        </p:txBody>
      </p:sp>
      <p:sp>
        <p:nvSpPr>
          <p:cNvPr id="2" name="Rounded Rectangle 1"/>
          <p:cNvSpPr/>
          <p:nvPr/>
        </p:nvSpPr>
        <p:spPr>
          <a:xfrm>
            <a:off x="2672070" y="2721755"/>
            <a:ext cx="4387470" cy="2292873"/>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t>DOE/National </a:t>
            </a:r>
            <a:r>
              <a:rPr lang="en-US" sz="3600" b="1" dirty="0" smtClean="0"/>
              <a:t>Labs</a:t>
            </a:r>
          </a:p>
          <a:p>
            <a:pPr marL="342900" indent="-342900">
              <a:buFont typeface="Arial"/>
              <a:buChar char="•"/>
            </a:pPr>
            <a:r>
              <a:rPr lang="en-US" sz="2400" b="1" dirty="0" smtClean="0"/>
              <a:t>Support</a:t>
            </a:r>
          </a:p>
          <a:p>
            <a:pPr marL="342900" indent="-342900">
              <a:buFont typeface="Arial"/>
              <a:buChar char="•"/>
            </a:pPr>
            <a:r>
              <a:rPr lang="en-US" sz="2400" b="1" dirty="0" smtClean="0"/>
              <a:t>Collaborate</a:t>
            </a:r>
          </a:p>
          <a:p>
            <a:pPr marL="342900" indent="-342900">
              <a:buFont typeface="Arial"/>
              <a:buChar char="•"/>
            </a:pPr>
            <a:r>
              <a:rPr lang="en-US" sz="2400" b="1" dirty="0" smtClean="0"/>
              <a:t>Partnerships</a:t>
            </a:r>
          </a:p>
          <a:p>
            <a:pPr marL="342900" indent="-342900">
              <a:buFont typeface="Arial"/>
              <a:buChar char="•"/>
            </a:pPr>
            <a:r>
              <a:rPr lang="en-US" sz="2400" b="1" dirty="0" smtClean="0"/>
              <a:t>Early Adoption</a:t>
            </a:r>
          </a:p>
        </p:txBody>
      </p:sp>
    </p:spTree>
    <p:extLst>
      <p:ext uri="{BB962C8B-B14F-4D97-AF65-F5344CB8AC3E}">
        <p14:creationId xmlns:p14="http://schemas.microsoft.com/office/powerpoint/2010/main" val="827054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9853"/>
          </a:xfrm>
        </p:spPr>
        <p:txBody>
          <a:bodyPr/>
          <a:lstStyle/>
          <a:p>
            <a:r>
              <a:rPr lang="en-US" dirty="0" smtClean="0"/>
              <a:t>Multi-Lab Engagement</a:t>
            </a:r>
            <a:endParaRPr lang="en-US" dirty="0"/>
          </a:p>
        </p:txBody>
      </p:sp>
      <p:grpSp>
        <p:nvGrpSpPr>
          <p:cNvPr id="17" name="Group 16"/>
          <p:cNvGrpSpPr/>
          <p:nvPr/>
        </p:nvGrpSpPr>
        <p:grpSpPr>
          <a:xfrm>
            <a:off x="5772085" y="3637481"/>
            <a:ext cx="3130852" cy="1677244"/>
            <a:chOff x="4168425" y="1564980"/>
            <a:chExt cx="2392591" cy="1308421"/>
          </a:xfrm>
        </p:grpSpPr>
        <p:sp>
          <p:nvSpPr>
            <p:cNvPr id="13" name="Rounded Rectangle 12"/>
            <p:cNvSpPr/>
            <p:nvPr/>
          </p:nvSpPr>
          <p:spPr>
            <a:xfrm>
              <a:off x="4168425" y="1564980"/>
              <a:ext cx="2392591" cy="1308421"/>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r"/>
              <a:r>
                <a:rPr lang="en-US" sz="2400" dirty="0" smtClean="0">
                  <a:solidFill>
                    <a:schemeClr val="tx1"/>
                  </a:solidFill>
                </a:rPr>
                <a:t>(F.B.) Rick McCormick</a:t>
              </a:r>
            </a:p>
            <a:p>
              <a:pPr algn="r"/>
              <a:r>
                <a:rPr lang="en-US" sz="2400" dirty="0" smtClean="0">
                  <a:solidFill>
                    <a:schemeClr val="tx1"/>
                  </a:solidFill>
                </a:rPr>
                <a:t>Bruce Hendrickson</a:t>
              </a:r>
            </a:p>
            <a:p>
              <a:pPr algn="r"/>
              <a:r>
                <a:rPr lang="en-US" sz="2400" dirty="0" smtClean="0">
                  <a:solidFill>
                    <a:schemeClr val="tx1"/>
                  </a:solidFill>
                </a:rPr>
                <a:t>Dave </a:t>
              </a:r>
              <a:r>
                <a:rPr lang="en-US" sz="2400" dirty="0" err="1" smtClean="0">
                  <a:solidFill>
                    <a:schemeClr val="tx1"/>
                  </a:solidFill>
                </a:rPr>
                <a:t>Sandison</a:t>
              </a:r>
              <a:endParaRPr lang="en-US" sz="2400" dirty="0" smtClean="0">
                <a:solidFill>
                  <a:schemeClr val="tx1"/>
                </a:solidFill>
              </a:endParaRPr>
            </a:p>
            <a:p>
              <a:pPr algn="r"/>
              <a:r>
                <a:rPr lang="en-US" sz="2400" dirty="0" smtClean="0">
                  <a:solidFill>
                    <a:schemeClr val="tx1"/>
                  </a:solidFill>
                </a:rPr>
                <a:t>Rob Leland</a:t>
              </a:r>
              <a:endParaRPr lang="en-US" sz="2400" dirty="0">
                <a:solidFill>
                  <a:schemeClr val="tx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84690" y="2426308"/>
              <a:ext cx="914400" cy="365760"/>
            </a:xfrm>
            <a:prstGeom prst="rect">
              <a:avLst/>
            </a:prstGeom>
          </p:spPr>
        </p:pic>
      </p:grpSp>
      <p:grpSp>
        <p:nvGrpSpPr>
          <p:cNvPr id="31" name="Group 30"/>
          <p:cNvGrpSpPr/>
          <p:nvPr/>
        </p:nvGrpSpPr>
        <p:grpSpPr>
          <a:xfrm>
            <a:off x="227734" y="1439086"/>
            <a:ext cx="3288012" cy="1677244"/>
            <a:chOff x="266074" y="1840458"/>
            <a:chExt cx="3288012" cy="1677244"/>
          </a:xfrm>
        </p:grpSpPr>
        <p:sp>
          <p:nvSpPr>
            <p:cNvPr id="14" name="Rounded Rectangle 13"/>
            <p:cNvSpPr/>
            <p:nvPr/>
          </p:nvSpPr>
          <p:spPr>
            <a:xfrm>
              <a:off x="266074" y="1840458"/>
              <a:ext cx="3288012" cy="1677244"/>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r"/>
              <a:r>
                <a:rPr lang="en-US" sz="2400" dirty="0" err="1" smtClean="0">
                  <a:solidFill>
                    <a:schemeClr val="tx1"/>
                  </a:solidFill>
                </a:rPr>
                <a:t>Ramamoorthy</a:t>
              </a:r>
              <a:r>
                <a:rPr lang="en-US" sz="2400" dirty="0" smtClean="0">
                  <a:solidFill>
                    <a:schemeClr val="tx1"/>
                  </a:solidFill>
                </a:rPr>
                <a:t> Ramesh</a:t>
              </a:r>
            </a:p>
            <a:p>
              <a:pPr algn="r"/>
              <a:r>
                <a:rPr lang="en-US" sz="2400" dirty="0" smtClean="0">
                  <a:solidFill>
                    <a:schemeClr val="tx1"/>
                  </a:solidFill>
                </a:rPr>
                <a:t>Patrick </a:t>
              </a:r>
              <a:r>
                <a:rPr lang="en-US" sz="2400" dirty="0" err="1" smtClean="0">
                  <a:solidFill>
                    <a:schemeClr val="tx1"/>
                  </a:solidFill>
                </a:rPr>
                <a:t>Naulleau</a:t>
              </a:r>
              <a:endParaRPr lang="en-US" sz="2400" dirty="0" smtClean="0">
                <a:solidFill>
                  <a:schemeClr val="tx1"/>
                </a:solidFill>
              </a:endParaRPr>
            </a:p>
            <a:p>
              <a:pPr algn="r"/>
              <a:r>
                <a:rPr lang="en-US" sz="2400" dirty="0" smtClean="0">
                  <a:solidFill>
                    <a:schemeClr val="tx1"/>
                  </a:solidFill>
                </a:rPr>
                <a:t>John </a:t>
              </a:r>
              <a:r>
                <a:rPr lang="en-US" sz="2400" dirty="0" err="1" smtClean="0">
                  <a:solidFill>
                    <a:schemeClr val="tx1"/>
                  </a:solidFill>
                </a:rPr>
                <a:t>Shalf</a:t>
              </a:r>
              <a:endParaRPr lang="en-US" sz="2400" dirty="0" smtClean="0">
                <a:solidFill>
                  <a:schemeClr val="tx1"/>
                </a:solidFill>
              </a:endParaRPr>
            </a:p>
            <a:p>
              <a:pPr algn="r"/>
              <a:r>
                <a:rPr lang="en-US" sz="2400" dirty="0" smtClean="0">
                  <a:solidFill>
                    <a:schemeClr val="tx1"/>
                  </a:solidFill>
                </a:rPr>
                <a:t>Horst Simon</a:t>
              </a:r>
              <a:endParaRPr lang="en-US" sz="2400" dirty="0">
                <a:solidFill>
                  <a:schemeClr val="tx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2437" y="2899181"/>
              <a:ext cx="629366" cy="468862"/>
            </a:xfrm>
            <a:prstGeom prst="rect">
              <a:avLst/>
            </a:prstGeom>
          </p:spPr>
        </p:pic>
      </p:grpSp>
      <p:grpSp>
        <p:nvGrpSpPr>
          <p:cNvPr id="30" name="Group 29"/>
          <p:cNvGrpSpPr/>
          <p:nvPr/>
        </p:nvGrpSpPr>
        <p:grpSpPr>
          <a:xfrm>
            <a:off x="6583336" y="1417638"/>
            <a:ext cx="2373399" cy="1566919"/>
            <a:chOff x="6465907" y="2085212"/>
            <a:chExt cx="2373399" cy="1566919"/>
          </a:xfrm>
        </p:grpSpPr>
        <p:sp>
          <p:nvSpPr>
            <p:cNvPr id="19" name="Rounded Rectangle 18"/>
            <p:cNvSpPr/>
            <p:nvPr/>
          </p:nvSpPr>
          <p:spPr>
            <a:xfrm>
              <a:off x="6465907" y="2085212"/>
              <a:ext cx="2373399" cy="1566919"/>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solidFill>
                  <a:schemeClr val="tx1"/>
                </a:solidFill>
              </a:endParaRPr>
            </a:p>
            <a:p>
              <a:pPr algn="ctr"/>
              <a:r>
                <a:rPr lang="en-US" sz="2400" dirty="0" err="1" smtClean="0">
                  <a:solidFill>
                    <a:schemeClr val="tx1"/>
                  </a:solidFill>
                </a:rPr>
                <a:t>Supratik</a:t>
              </a:r>
              <a:r>
                <a:rPr lang="en-US" sz="2400" dirty="0" smtClean="0">
                  <a:solidFill>
                    <a:schemeClr val="tx1"/>
                  </a:solidFill>
                </a:rPr>
                <a:t> </a:t>
              </a:r>
              <a:r>
                <a:rPr lang="en-US" sz="2400" dirty="0" err="1" smtClean="0">
                  <a:solidFill>
                    <a:schemeClr val="tx1"/>
                  </a:solidFill>
                </a:rPr>
                <a:t>Guha</a:t>
              </a:r>
              <a:endParaRPr lang="en-US" sz="2400" dirty="0" smtClean="0">
                <a:solidFill>
                  <a:schemeClr val="tx1"/>
                </a:solidFill>
              </a:endParaRPr>
            </a:p>
            <a:p>
              <a:pPr algn="ctr"/>
              <a:r>
                <a:rPr lang="en-US" sz="2400" dirty="0" smtClean="0">
                  <a:solidFill>
                    <a:schemeClr val="tx1"/>
                  </a:solidFill>
                </a:rPr>
                <a:t>Rick Stevens</a:t>
              </a:r>
              <a:endParaRPr lang="en-US" sz="2400" dirty="0">
                <a:solidFill>
                  <a:schemeClr val="tx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41022" y="2106660"/>
              <a:ext cx="1272812" cy="478620"/>
            </a:xfrm>
            <a:prstGeom prst="rect">
              <a:avLst/>
            </a:prstGeom>
          </p:spPr>
        </p:pic>
      </p:grpSp>
      <p:grpSp>
        <p:nvGrpSpPr>
          <p:cNvPr id="34" name="Group 33"/>
          <p:cNvGrpSpPr/>
          <p:nvPr/>
        </p:nvGrpSpPr>
        <p:grpSpPr>
          <a:xfrm>
            <a:off x="3124276" y="3518398"/>
            <a:ext cx="2255971" cy="2098212"/>
            <a:chOff x="6700764" y="4245280"/>
            <a:chExt cx="2255971" cy="1406485"/>
          </a:xfrm>
        </p:grpSpPr>
        <p:sp>
          <p:nvSpPr>
            <p:cNvPr id="21" name="Rounded Rectangle 20"/>
            <p:cNvSpPr/>
            <p:nvPr/>
          </p:nvSpPr>
          <p:spPr>
            <a:xfrm>
              <a:off x="6700764" y="4263077"/>
              <a:ext cx="2255971" cy="1388688"/>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solidFill>
                  <a:schemeClr val="tx1"/>
                </a:solidFill>
              </a:endParaRPr>
            </a:p>
            <a:p>
              <a:pPr algn="ctr"/>
              <a:endParaRPr lang="en-US" sz="2400" dirty="0" smtClean="0">
                <a:solidFill>
                  <a:schemeClr val="tx1"/>
                </a:solidFill>
              </a:endParaRPr>
            </a:p>
            <a:p>
              <a:pPr algn="ctr"/>
              <a:r>
                <a:rPr lang="en-US" sz="2400" dirty="0" smtClean="0">
                  <a:solidFill>
                    <a:schemeClr val="tx1"/>
                  </a:solidFill>
                </a:rPr>
                <a:t>Lou </a:t>
              </a:r>
              <a:r>
                <a:rPr lang="en-US" sz="2400" dirty="0" err="1" smtClean="0">
                  <a:solidFill>
                    <a:schemeClr val="tx1"/>
                  </a:solidFill>
                </a:rPr>
                <a:t>Terminello</a:t>
              </a:r>
              <a:r>
                <a:rPr lang="en-US" sz="2400" dirty="0" smtClean="0">
                  <a:solidFill>
                    <a:schemeClr val="tx1"/>
                  </a:solidFill>
                </a:rPr>
                <a:t> Nathan Baker</a:t>
              </a:r>
            </a:p>
            <a:p>
              <a:pPr algn="ctr"/>
              <a:r>
                <a:rPr lang="en-US" sz="2400" dirty="0" err="1" smtClean="0">
                  <a:solidFill>
                    <a:schemeClr val="tx1"/>
                  </a:solidFill>
                </a:rPr>
                <a:t>Malin</a:t>
              </a:r>
              <a:r>
                <a:rPr lang="en-US" sz="2400" dirty="0" smtClean="0">
                  <a:solidFill>
                    <a:schemeClr val="tx1"/>
                  </a:solidFill>
                </a:rPr>
                <a:t> Young</a:t>
              </a:r>
            </a:p>
          </p:txBody>
        </p:sp>
        <p:pic>
          <p:nvPicPr>
            <p:cNvPr id="29" name="Picture 2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15358" y="4245280"/>
              <a:ext cx="1115905" cy="478620"/>
            </a:xfrm>
            <a:prstGeom prst="rect">
              <a:avLst/>
            </a:prstGeom>
          </p:spPr>
        </p:pic>
      </p:grpSp>
      <p:grpSp>
        <p:nvGrpSpPr>
          <p:cNvPr id="35" name="Group 34"/>
          <p:cNvGrpSpPr/>
          <p:nvPr/>
        </p:nvGrpSpPr>
        <p:grpSpPr>
          <a:xfrm>
            <a:off x="365332" y="4999853"/>
            <a:ext cx="2346142" cy="1106497"/>
            <a:chOff x="2835250" y="5455829"/>
            <a:chExt cx="2346142" cy="1106497"/>
          </a:xfrm>
        </p:grpSpPr>
        <p:sp>
          <p:nvSpPr>
            <p:cNvPr id="28" name="Rounded Rectangle 27"/>
            <p:cNvSpPr/>
            <p:nvPr/>
          </p:nvSpPr>
          <p:spPr>
            <a:xfrm>
              <a:off x="2835250" y="5455829"/>
              <a:ext cx="2346142" cy="1106497"/>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solidFill>
                  <a:schemeClr val="tx1"/>
                </a:solidFill>
              </a:endParaRPr>
            </a:p>
            <a:p>
              <a:pPr algn="ctr"/>
              <a:r>
                <a:rPr lang="en-US" sz="2400" dirty="0" smtClean="0">
                  <a:solidFill>
                    <a:schemeClr val="tx1"/>
                  </a:solidFill>
                </a:rPr>
                <a:t>Trish </a:t>
              </a:r>
              <a:r>
                <a:rPr lang="en-US" sz="2400" dirty="0" err="1">
                  <a:solidFill>
                    <a:schemeClr val="tx1"/>
                  </a:solidFill>
                </a:rPr>
                <a:t>Damkroger</a:t>
              </a:r>
              <a:r>
                <a:rPr lang="en-US" sz="2400" dirty="0">
                  <a:solidFill>
                    <a:schemeClr val="tx1"/>
                  </a:solidFill>
                </a:rPr>
                <a:t> </a:t>
              </a:r>
              <a:endParaRPr lang="en-US" sz="2400" dirty="0" smtClean="0">
                <a:solidFill>
                  <a:schemeClr val="tx1"/>
                </a:solidFill>
              </a:endParaRPr>
            </a:p>
          </p:txBody>
        </p:sp>
        <p:pic>
          <p:nvPicPr>
            <p:cNvPr id="12" name="Picture 11"/>
            <p:cNvPicPr>
              <a:picLocks noChangeAspect="1"/>
            </p:cNvPicPr>
            <p:nvPr/>
          </p:nvPicPr>
          <p:blipFill>
            <a:blip r:embed="rId6"/>
            <a:stretch>
              <a:fillRect/>
            </a:stretch>
          </p:blipFill>
          <p:spPr>
            <a:xfrm>
              <a:off x="3515746" y="5534197"/>
              <a:ext cx="950636" cy="397281"/>
            </a:xfrm>
            <a:prstGeom prst="rect">
              <a:avLst/>
            </a:prstGeom>
          </p:spPr>
        </p:pic>
      </p:grpSp>
      <p:grpSp>
        <p:nvGrpSpPr>
          <p:cNvPr id="33" name="Group 32"/>
          <p:cNvGrpSpPr/>
          <p:nvPr/>
        </p:nvGrpSpPr>
        <p:grpSpPr>
          <a:xfrm>
            <a:off x="459755" y="3418615"/>
            <a:ext cx="2081990" cy="1371560"/>
            <a:chOff x="227734" y="3585861"/>
            <a:chExt cx="2081990" cy="1371560"/>
          </a:xfrm>
        </p:grpSpPr>
        <p:sp>
          <p:nvSpPr>
            <p:cNvPr id="24" name="Rounded Rectangle 23"/>
            <p:cNvSpPr/>
            <p:nvPr/>
          </p:nvSpPr>
          <p:spPr>
            <a:xfrm>
              <a:off x="227734" y="3585861"/>
              <a:ext cx="2081990" cy="137156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solidFill>
                  <a:schemeClr val="tx1"/>
                </a:solidFill>
              </a:endParaRPr>
            </a:p>
            <a:p>
              <a:pPr algn="ctr"/>
              <a:r>
                <a:rPr lang="en-US" sz="2400" dirty="0" smtClean="0">
                  <a:solidFill>
                    <a:schemeClr val="tx1"/>
                  </a:solidFill>
                </a:rPr>
                <a:t>Gary </a:t>
              </a:r>
              <a:r>
                <a:rPr lang="en-US" sz="2400" dirty="0" err="1" smtClean="0">
                  <a:solidFill>
                    <a:schemeClr val="tx1"/>
                  </a:solidFill>
                </a:rPr>
                <a:t>Grider</a:t>
              </a:r>
              <a:endParaRPr lang="en-US" sz="2400" dirty="0" smtClean="0">
                <a:solidFill>
                  <a:schemeClr val="tx1"/>
                </a:solidFill>
              </a:endParaRPr>
            </a:p>
            <a:p>
              <a:pPr algn="ctr"/>
              <a:r>
                <a:rPr lang="en-US" sz="2400" dirty="0">
                  <a:solidFill>
                    <a:schemeClr val="tx1"/>
                  </a:solidFill>
                </a:rPr>
                <a:t>John </a:t>
              </a:r>
              <a:r>
                <a:rPr lang="en-US" sz="2400" dirty="0" err="1" smtClean="0">
                  <a:solidFill>
                    <a:schemeClr val="tx1"/>
                  </a:solidFill>
                </a:rPr>
                <a:t>Sarrao</a:t>
              </a:r>
              <a:endParaRPr lang="en-US" sz="2400" dirty="0" smtClean="0">
                <a:solidFill>
                  <a:schemeClr val="tx1"/>
                </a:solidFill>
              </a:endParaRPr>
            </a:p>
            <a:p>
              <a:pPr algn="ctr"/>
              <a:r>
                <a:rPr lang="en-US" sz="2400" dirty="0" smtClean="0">
                  <a:solidFill>
                    <a:schemeClr val="tx1"/>
                  </a:solidFill>
                </a:rPr>
                <a:t>Toni Taylor</a:t>
              </a:r>
              <a:endParaRPr lang="en-US" sz="2400" dirty="0">
                <a:solidFill>
                  <a:schemeClr val="tx1"/>
                </a:solidFil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8934" y="3637173"/>
              <a:ext cx="1042746" cy="478620"/>
            </a:xfrm>
            <a:prstGeom prst="rect">
              <a:avLst/>
            </a:prstGeom>
          </p:spPr>
        </p:pic>
      </p:grpSp>
      <p:grpSp>
        <p:nvGrpSpPr>
          <p:cNvPr id="32" name="Group 31"/>
          <p:cNvGrpSpPr/>
          <p:nvPr/>
        </p:nvGrpSpPr>
        <p:grpSpPr>
          <a:xfrm>
            <a:off x="4113771" y="1603799"/>
            <a:ext cx="1948295" cy="1236576"/>
            <a:chOff x="2631723" y="3899954"/>
            <a:chExt cx="1948295" cy="1236576"/>
          </a:xfrm>
        </p:grpSpPr>
        <p:sp>
          <p:nvSpPr>
            <p:cNvPr id="26" name="Rounded Rectangle 25"/>
            <p:cNvSpPr/>
            <p:nvPr/>
          </p:nvSpPr>
          <p:spPr>
            <a:xfrm>
              <a:off x="2631723" y="3899954"/>
              <a:ext cx="1948295" cy="1236576"/>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solidFill>
                  <a:schemeClr val="tx1"/>
                </a:solidFill>
              </a:endParaRPr>
            </a:p>
            <a:p>
              <a:pPr algn="ctr"/>
              <a:r>
                <a:rPr lang="en-US" sz="2400" dirty="0" smtClean="0">
                  <a:solidFill>
                    <a:schemeClr val="tx1"/>
                  </a:solidFill>
                </a:rPr>
                <a:t>Jeff </a:t>
              </a:r>
              <a:r>
                <a:rPr lang="en-US" sz="2400" dirty="0">
                  <a:solidFill>
                    <a:schemeClr val="tx1"/>
                  </a:solidFill>
                </a:rPr>
                <a:t>Nichols </a:t>
              </a:r>
              <a:endParaRPr lang="en-US" sz="2400" dirty="0" smtClean="0">
                <a:solidFill>
                  <a:schemeClr val="tx1"/>
                </a:solidFill>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185315" y="3951266"/>
              <a:ext cx="928456" cy="478620"/>
            </a:xfrm>
            <a:prstGeom prst="rect">
              <a:avLst/>
            </a:prstGeom>
          </p:spPr>
        </p:pic>
      </p:grpSp>
      <p:sp>
        <p:nvSpPr>
          <p:cNvPr id="36" name="Rectangle 35"/>
          <p:cNvSpPr/>
          <p:nvPr/>
        </p:nvSpPr>
        <p:spPr>
          <a:xfrm>
            <a:off x="0" y="6397081"/>
            <a:ext cx="9144000" cy="541899"/>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316430" y="6484940"/>
            <a:ext cx="972680" cy="365760"/>
          </a:xfrm>
          <a:prstGeom prst="rect">
            <a:avLst/>
          </a:prstGeom>
        </p:spPr>
      </p:pic>
      <p:pic>
        <p:nvPicPr>
          <p:cNvPr id="38" name="Picture 37"/>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983513" y="6500798"/>
            <a:ext cx="796864" cy="365760"/>
          </a:xfrm>
          <a:prstGeom prst="rect">
            <a:avLst/>
          </a:prstGeom>
        </p:spPr>
      </p:pic>
      <p:pic>
        <p:nvPicPr>
          <p:cNvPr id="39" name="Picture 38"/>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822242" y="6500798"/>
            <a:ext cx="709524" cy="365760"/>
          </a:xfrm>
          <a:prstGeom prst="rect">
            <a:avLst/>
          </a:prstGeom>
        </p:spPr>
      </p:pic>
      <p:pic>
        <p:nvPicPr>
          <p:cNvPr id="40" name="Picture 39"/>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580441" y="6485680"/>
            <a:ext cx="852772" cy="365760"/>
          </a:xfrm>
          <a:prstGeom prst="rect">
            <a:avLst/>
          </a:prstGeom>
        </p:spPr>
      </p:pic>
      <p:pic>
        <p:nvPicPr>
          <p:cNvPr id="41" name="Picture 40"/>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922478" y="6500798"/>
            <a:ext cx="914400" cy="365760"/>
          </a:xfrm>
          <a:prstGeom prst="rect">
            <a:avLst/>
          </a:prstGeom>
        </p:spPr>
      </p:pic>
      <p:pic>
        <p:nvPicPr>
          <p:cNvPr id="42" name="Picture 41"/>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11931" y="6500798"/>
            <a:ext cx="480960" cy="365760"/>
          </a:xfrm>
          <a:prstGeom prst="rect">
            <a:avLst/>
          </a:prstGeom>
        </p:spPr>
      </p:pic>
      <p:pic>
        <p:nvPicPr>
          <p:cNvPr id="43" name="Picture 42"/>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364721" y="6523690"/>
            <a:ext cx="726474" cy="303601"/>
          </a:xfrm>
          <a:prstGeom prst="rect">
            <a:avLst/>
          </a:prstGeom>
        </p:spPr>
      </p:pic>
    </p:spTree>
    <p:extLst>
      <p:ext uri="{BB962C8B-B14F-4D97-AF65-F5344CB8AC3E}">
        <p14:creationId xmlns:p14="http://schemas.microsoft.com/office/powerpoint/2010/main" val="33387526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95101384"/>
              </p:ext>
            </p:extLst>
          </p:nvPr>
        </p:nvGraphicFramePr>
        <p:xfrm>
          <a:off x="-1" y="170496"/>
          <a:ext cx="9144000" cy="6868224"/>
        </p:xfrm>
        <a:graphic>
          <a:graphicData uri="http://schemas.openxmlformats.org/drawingml/2006/table">
            <a:tbl>
              <a:tblPr firstRow="1" bandRow="1">
                <a:tableStyleId>{5C22544A-7EE6-4342-B048-85BDC9FD1C3A}</a:tableStyleId>
              </a:tblPr>
              <a:tblGrid>
                <a:gridCol w="1253614"/>
                <a:gridCol w="2462981"/>
                <a:gridCol w="855406"/>
                <a:gridCol w="840658"/>
                <a:gridCol w="766916"/>
                <a:gridCol w="722671"/>
                <a:gridCol w="634181"/>
                <a:gridCol w="753745"/>
                <a:gridCol w="853828"/>
              </a:tblGrid>
              <a:tr h="629075">
                <a:tc>
                  <a:txBody>
                    <a:bodyPr/>
                    <a:lstStyle/>
                    <a:p>
                      <a:r>
                        <a:rPr lang="en-US" dirty="0" smtClean="0"/>
                        <a:t>Area</a:t>
                      </a:r>
                      <a:endParaRPr lang="en-US" dirty="0"/>
                    </a:p>
                  </a:txBody>
                  <a:tcPr/>
                </a:tc>
                <a:tc>
                  <a:txBody>
                    <a:bodyPr/>
                    <a:lstStyle/>
                    <a:p>
                      <a:r>
                        <a:rPr lang="en-US" dirty="0" smtClean="0"/>
                        <a:t>Activity</a:t>
                      </a:r>
                      <a:endParaRPr lang="en-US" dirty="0"/>
                    </a:p>
                  </a:txBody>
                  <a:tcPr/>
                </a:tc>
                <a:tc>
                  <a:txBody>
                    <a:bodyPr/>
                    <a:lstStyle/>
                    <a:p>
                      <a:r>
                        <a:rPr lang="en-US" dirty="0" smtClean="0"/>
                        <a:t>LBNL</a:t>
                      </a:r>
                      <a:endParaRPr lang="en-US" dirty="0"/>
                    </a:p>
                  </a:txBody>
                  <a:tcPr/>
                </a:tc>
                <a:tc>
                  <a:txBody>
                    <a:bodyPr/>
                    <a:lstStyle/>
                    <a:p>
                      <a:r>
                        <a:rPr lang="en-US" dirty="0" smtClean="0"/>
                        <a:t>Sandia</a:t>
                      </a:r>
                      <a:endParaRPr lang="en-US" dirty="0"/>
                    </a:p>
                  </a:txBody>
                  <a:tcPr/>
                </a:tc>
                <a:tc>
                  <a:txBody>
                    <a:bodyPr/>
                    <a:lstStyle/>
                    <a:p>
                      <a:r>
                        <a:rPr lang="en-US" dirty="0" smtClean="0"/>
                        <a:t>ORNL</a:t>
                      </a:r>
                      <a:endParaRPr lang="en-US" dirty="0"/>
                    </a:p>
                  </a:txBody>
                  <a:tcPr/>
                </a:tc>
                <a:tc>
                  <a:txBody>
                    <a:bodyPr/>
                    <a:lstStyle/>
                    <a:p>
                      <a:r>
                        <a:rPr lang="en-US" dirty="0" smtClean="0"/>
                        <a:t>ANL</a:t>
                      </a:r>
                      <a:endParaRPr lang="en-US" dirty="0"/>
                    </a:p>
                  </a:txBody>
                  <a:tcPr/>
                </a:tc>
                <a:tc>
                  <a:txBody>
                    <a:bodyPr/>
                    <a:lstStyle/>
                    <a:p>
                      <a:r>
                        <a:rPr lang="en-US" dirty="0" smtClean="0"/>
                        <a:t>LLNL</a:t>
                      </a:r>
                      <a:endParaRPr lang="en-US" dirty="0"/>
                    </a:p>
                  </a:txBody>
                  <a:tcPr/>
                </a:tc>
                <a:tc>
                  <a:txBody>
                    <a:bodyPr/>
                    <a:lstStyle/>
                    <a:p>
                      <a:r>
                        <a:rPr lang="en-US" dirty="0" smtClean="0"/>
                        <a:t>PNNL</a:t>
                      </a:r>
                      <a:endParaRPr lang="en-US" dirty="0"/>
                    </a:p>
                  </a:txBody>
                  <a:tcPr/>
                </a:tc>
                <a:tc>
                  <a:txBody>
                    <a:bodyPr/>
                    <a:lstStyle/>
                    <a:p>
                      <a:r>
                        <a:rPr lang="en-US" dirty="0" smtClean="0"/>
                        <a:t>LANL</a:t>
                      </a:r>
                      <a:endParaRPr lang="en-US" dirty="0"/>
                    </a:p>
                  </a:txBody>
                  <a:tcPr/>
                </a:tc>
              </a:tr>
              <a:tr h="629075">
                <a:tc rowSpan="3">
                  <a:txBody>
                    <a:bodyPr/>
                    <a:lstStyle/>
                    <a:p>
                      <a:r>
                        <a:rPr lang="en-US" sz="1600" b="1" dirty="0" smtClean="0"/>
                        <a:t>Materials</a:t>
                      </a:r>
                    </a:p>
                    <a:p>
                      <a:r>
                        <a:rPr lang="en-US" sz="1600" dirty="0" smtClean="0"/>
                        <a:t>(BES)</a:t>
                      </a:r>
                      <a:endParaRPr lang="en-US" sz="1600" dirty="0"/>
                    </a:p>
                  </a:txBody>
                  <a:tcPr/>
                </a:tc>
                <a:tc>
                  <a:txBody>
                    <a:bodyPr/>
                    <a:lstStyle/>
                    <a:p>
                      <a:r>
                        <a:rPr lang="en-US" sz="1600" dirty="0" smtClean="0"/>
                        <a:t>Discovery </a:t>
                      </a:r>
                    </a:p>
                    <a:p>
                      <a:r>
                        <a:rPr lang="en-US" sz="1200" i="1" dirty="0" smtClean="0"/>
                        <a:t>(materials genome, material</a:t>
                      </a:r>
                      <a:r>
                        <a:rPr lang="en-US" sz="1200" i="1" baseline="0" dirty="0" smtClean="0"/>
                        <a:t> simulation codes, </a:t>
                      </a:r>
                      <a:r>
                        <a:rPr lang="en-US" sz="1200" i="1" dirty="0" smtClean="0"/>
                        <a:t>leadership computing</a:t>
                      </a:r>
                      <a:r>
                        <a:rPr lang="is-IS" sz="1200" i="1" dirty="0" smtClean="0"/>
                        <a:t>…</a:t>
                      </a:r>
                      <a:r>
                        <a:rPr lang="en-US" sz="1200" i="1" dirty="0" smtClean="0"/>
                        <a:t>)</a:t>
                      </a:r>
                      <a:endParaRPr lang="en-US" sz="1200" i="1" dirty="0"/>
                    </a:p>
                  </a:txBody>
                  <a:tcPr/>
                </a:tc>
                <a:tc>
                  <a:txBody>
                    <a:bodyPr/>
                    <a:lstStyle/>
                    <a:p>
                      <a:pPr algn="ct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a:solidFill>
                          <a:srgbClr val="00CD01"/>
                        </a:solidFill>
                        <a:effectLst>
                          <a:outerShdw blurRad="50800" dist="38100" dir="2700000" algn="tl" rotWithShape="0">
                            <a:prstClr val="black">
                              <a:alpha val="40000"/>
                            </a:prstClr>
                          </a:outerShdw>
                        </a:effectLs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p>
                      <a:pPr algn="ctr"/>
                      <a:endParaRPr lang="en-US" sz="2400" dirty="0"/>
                    </a:p>
                  </a:txBody>
                  <a:tcPr/>
                </a:tc>
                <a:tc>
                  <a:txBody>
                    <a:bodyPr/>
                    <a:lstStyle/>
                    <a:p>
                      <a:pPr algn="ctr"/>
                      <a:endParaRPr lang="en-US" sz="2400" dirty="0"/>
                    </a:p>
                  </a:txBody>
                  <a:tcPr/>
                </a:tc>
                <a:tc>
                  <a:txBody>
                    <a:bodyPr/>
                    <a:lstStyle/>
                    <a:p>
                      <a:pPr algn="ctr"/>
                      <a:endParaRPr lang="en-US" sz="240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Zapf Dingbats"/>
                          <a:ea typeface="Zapf Dingbats"/>
                          <a:cs typeface="Zapf Dingbats"/>
                          <a:sym typeface="Zapf Dingbats"/>
                        </a:rPr>
                        <a:t>✔</a:t>
                      </a:r>
                    </a:p>
                  </a:txBody>
                  <a:tcPr/>
                </a:tc>
              </a:tr>
              <a:tr h="629075">
                <a:tc vMerge="1">
                  <a:txBody>
                    <a:bodyPr/>
                    <a:lstStyle/>
                    <a:p>
                      <a:endParaRPr lang="en-US" dirty="0"/>
                    </a:p>
                  </a:txBody>
                  <a:tcPr/>
                </a:tc>
                <a:tc>
                  <a:txBody>
                    <a:bodyPr/>
                    <a:lstStyle/>
                    <a:p>
                      <a:r>
                        <a:rPr lang="en-US" sz="1600" dirty="0" smtClean="0"/>
                        <a:t>Synthesis</a:t>
                      </a:r>
                      <a:r>
                        <a:rPr lang="en-US" sz="1600"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a:t>
                      </a:r>
                      <a:r>
                        <a:rPr lang="en-US" sz="1200" i="1" dirty="0" err="1" smtClean="0"/>
                        <a:t>Nanoscale</a:t>
                      </a:r>
                      <a:r>
                        <a:rPr lang="en-US" sz="1200" i="1" dirty="0" smtClean="0"/>
                        <a:t> Centers, </a:t>
                      </a:r>
                      <a:r>
                        <a:rPr lang="en-US" sz="1200" i="1" dirty="0" err="1" smtClean="0"/>
                        <a:t>Nanofab</a:t>
                      </a:r>
                      <a:r>
                        <a:rPr lang="en-US" sz="1200" i="1" dirty="0" smtClean="0"/>
                        <a:t>, </a:t>
                      </a:r>
                      <a:r>
                        <a:rPr lang="en-US" sz="1200" i="1" dirty="0" err="1" smtClean="0"/>
                        <a:t>etc</a:t>
                      </a:r>
                      <a:r>
                        <a:rPr lang="is-IS" sz="1200" i="1" dirty="0" smtClean="0"/>
                        <a:t>…</a:t>
                      </a:r>
                      <a:r>
                        <a:rPr lang="is-IS" sz="1600" baseline="0" dirty="0" smtClean="0"/>
                        <a:t>)</a:t>
                      </a:r>
                      <a:endParaRPr lang="en-US" sz="16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Zapf Dingbats"/>
                          <a:ea typeface="Zapf Dingbats"/>
                          <a:cs typeface="Zapf Dingbats"/>
                          <a:sym typeface="Zapf Dingbats"/>
                        </a:rPr>
                        <a:t>✔</a:t>
                      </a:r>
                      <a:endPar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Zapf Dingbats"/>
                          <a:ea typeface="Zapf Dingbats"/>
                          <a:cs typeface="Zapf Dingbats"/>
                          <a:sym typeface="Zapf Dingbats"/>
                        </a:rPr>
                        <a:t>✔</a:t>
                      </a:r>
                      <a:endPar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Zapf Dingbats"/>
                          <a:ea typeface="Zapf Dingbats"/>
                          <a:cs typeface="Zapf Dingbats"/>
                          <a:sym typeface="Zapf Dingbats"/>
                        </a:rPr>
                        <a:t>✔</a:t>
                      </a:r>
                      <a:endParaRPr lang="en-US" sz="2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Zapf Dingbats"/>
                          <a:ea typeface="Zapf Dingbats"/>
                          <a:cs typeface="Zapf Dingbats"/>
                          <a:sym typeface="Zapf Dingbats"/>
                        </a:rPr>
                        <a:t>✔</a:t>
                      </a:r>
                      <a:endPar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mn-lt"/>
                        <a:ea typeface="+mn-ea"/>
                        <a:cs typeface="+mn-cs"/>
                      </a:endParaRPr>
                    </a:p>
                  </a:txBody>
                  <a:tcPr/>
                </a:tc>
              </a:tr>
              <a:tr h="609168">
                <a:tc vMerge="1">
                  <a:txBody>
                    <a:bodyPr/>
                    <a:lstStyle/>
                    <a:p>
                      <a:endParaRPr lang="en-US" dirty="0"/>
                    </a:p>
                  </a:txBody>
                  <a:tcPr/>
                </a:tc>
                <a:tc>
                  <a:txBody>
                    <a:bodyPr/>
                    <a:lstStyle/>
                    <a:p>
                      <a:r>
                        <a:rPr lang="en-US" sz="1600" dirty="0" smtClean="0"/>
                        <a:t>Characterization</a:t>
                      </a:r>
                      <a:r>
                        <a:rPr lang="en-US" sz="1600" baseline="0" dirty="0" smtClean="0"/>
                        <a:t> </a:t>
                      </a:r>
                    </a:p>
                    <a:p>
                      <a:r>
                        <a:rPr lang="en-US" sz="1600" dirty="0" smtClean="0"/>
                        <a:t>(</a:t>
                      </a:r>
                      <a:r>
                        <a:rPr lang="en-US" sz="1200" i="1" kern="1200" baseline="0" dirty="0" smtClean="0">
                          <a:solidFill>
                            <a:schemeClr val="dk1"/>
                          </a:solidFill>
                          <a:latin typeface="+mn-lt"/>
                          <a:ea typeface="+mn-ea"/>
                          <a:cs typeface="+mn-cs"/>
                        </a:rPr>
                        <a:t>Electron, photon, neutron</a:t>
                      </a:r>
                      <a:r>
                        <a:rPr lang="en-US" sz="1600" dirty="0" smtClean="0"/>
                        <a:t>)</a:t>
                      </a:r>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algn="ctr"/>
                      <a:endParaRPr lang="en-US" sz="2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Zapf Dingbats"/>
                          <a:ea typeface="Zapf Dingbats"/>
                          <a:cs typeface="Zapf Dingbats"/>
                          <a:sym typeface="Zapf Dingbats"/>
                        </a:rPr>
                        <a:t>✔</a:t>
                      </a:r>
                      <a:endPar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Zapf Dingbats"/>
                          <a:ea typeface="Zapf Dingbats"/>
                          <a:cs typeface="Zapf Dingbats"/>
                          <a:sym typeface="Zapf Dingbats"/>
                        </a:rPr>
                        <a:t>✔</a:t>
                      </a:r>
                      <a:endParaRPr lang="en-US" sz="2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Zapf Dingbats"/>
                          <a:ea typeface="Zapf Dingbats"/>
                          <a:cs typeface="Zapf Dingbats"/>
                          <a:sym typeface="Zapf Dingbats"/>
                        </a:rPr>
                        <a:t>✔</a:t>
                      </a:r>
                      <a:endParaRPr lang="en-US" sz="2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Zapf Dingbats"/>
                          <a:ea typeface="Zapf Dingbats"/>
                          <a:cs typeface="Zapf Dingbats"/>
                          <a:sym typeface="Zapf Dingbats"/>
                        </a:rPr>
                        <a:t>✔</a:t>
                      </a:r>
                      <a:endPar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mn-lt"/>
                        <a:ea typeface="+mn-ea"/>
                        <a:cs typeface="+mn-cs"/>
                      </a:endParaRPr>
                    </a:p>
                  </a:txBody>
                  <a:tcPr/>
                </a:tc>
              </a:tr>
              <a:tr h="629075">
                <a:tc rowSpan="3">
                  <a:txBody>
                    <a:bodyPr/>
                    <a:lstStyle/>
                    <a:p>
                      <a:r>
                        <a:rPr lang="en-US" sz="1600" b="1" dirty="0" smtClean="0"/>
                        <a:t>Devices</a:t>
                      </a:r>
                    </a:p>
                    <a:p>
                      <a:r>
                        <a:rPr lang="en-US" sz="1600" dirty="0" smtClean="0"/>
                        <a:t>(AMO)</a:t>
                      </a:r>
                      <a:endParaRPr lang="en-US" sz="1600" dirty="0"/>
                    </a:p>
                  </a:txBody>
                  <a:tcPr/>
                </a:tc>
                <a:tc>
                  <a:txBody>
                    <a:bodyPr/>
                    <a:lstStyle/>
                    <a:p>
                      <a:r>
                        <a:rPr lang="en-US" sz="1600" dirty="0" smtClean="0"/>
                        <a:t>Model</a:t>
                      </a:r>
                    </a:p>
                    <a:p>
                      <a:r>
                        <a:rPr lang="en-US" sz="1600" dirty="0" smtClean="0"/>
                        <a:t>(</a:t>
                      </a:r>
                      <a:r>
                        <a:rPr lang="en-US" sz="1200" i="1" dirty="0" smtClean="0"/>
                        <a:t>HPC4Mfg, </a:t>
                      </a:r>
                      <a:r>
                        <a:rPr lang="en-US" sz="1200" i="1" baseline="0" dirty="0" smtClean="0"/>
                        <a:t>HPC)</a:t>
                      </a:r>
                      <a:endParaRPr lang="en-US" sz="1200" i="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algn="ct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Zapf Dingbats"/>
                          <a:ea typeface="Zapf Dingbats"/>
                          <a:cs typeface="Zapf Dingbats"/>
                          <a:sym typeface="Zapf Dingbats"/>
                        </a:rPr>
                        <a:t>✔</a:t>
                      </a:r>
                      <a:endPar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Zapf Dingbats"/>
                          <a:ea typeface="Zapf Dingbats"/>
                          <a:cs typeface="Zapf Dingbats"/>
                          <a:sym typeface="Zapf Dingbats"/>
                        </a:rPr>
                        <a:t>✔</a:t>
                      </a:r>
                      <a:endParaRPr lang="en-US" sz="2400" dirty="0" smtClean="0"/>
                    </a:p>
                  </a:txBody>
                  <a:tcPr/>
                </a:tc>
                <a:tc>
                  <a:txBody>
                    <a:bodyPr/>
                    <a:lstStyle/>
                    <a:p>
                      <a:pPr algn="ctr"/>
                      <a:endParaRPr lang="en-US" sz="2400"/>
                    </a:p>
                  </a:txBody>
                  <a:tcPr/>
                </a:tc>
              </a:tr>
              <a:tr h="629075">
                <a:tc vMerge="1">
                  <a:txBody>
                    <a:bodyPr/>
                    <a:lstStyle/>
                    <a:p>
                      <a:endParaRPr lang="en-US" dirty="0"/>
                    </a:p>
                  </a:txBody>
                  <a:tcPr/>
                </a:tc>
                <a:tc>
                  <a:txBody>
                    <a:bodyPr/>
                    <a:lstStyle/>
                    <a:p>
                      <a:r>
                        <a:rPr lang="en-US" sz="1600" dirty="0" smtClean="0"/>
                        <a:t>Fabricate</a:t>
                      </a:r>
                      <a:endParaRPr lang="en-US" sz="1600" baseline="0" dirty="0" smtClean="0"/>
                    </a:p>
                    <a:p>
                      <a:r>
                        <a:rPr lang="en-US" sz="1600" baseline="0" dirty="0" smtClean="0"/>
                        <a:t>(</a:t>
                      </a:r>
                      <a:r>
                        <a:rPr lang="en-US" sz="1200" i="1" dirty="0" err="1" smtClean="0"/>
                        <a:t>MESAFab</a:t>
                      </a:r>
                      <a:r>
                        <a:rPr lang="en-US" sz="1200" i="1" baseline="0" dirty="0" smtClean="0"/>
                        <a:t>, CXRO/EUREKA</a:t>
                      </a:r>
                      <a:r>
                        <a:rPr lang="is-IS" sz="1200" i="1" baseline="0" dirty="0" smtClean="0"/>
                        <a:t>…</a:t>
                      </a:r>
                      <a:r>
                        <a:rPr lang="en-US" sz="1600" baseline="0" dirty="0" smtClean="0"/>
                        <a:t>)</a:t>
                      </a:r>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algn="ctr"/>
                      <a:endParaRPr lang="en-US" sz="2400" dirty="0"/>
                    </a:p>
                  </a:txBody>
                  <a:tcPr/>
                </a:tc>
                <a:tc>
                  <a:txBody>
                    <a:bodyPr/>
                    <a:lstStyle/>
                    <a:p>
                      <a:pPr algn="ctr"/>
                      <a:endParaRPr lang="en-US" sz="2400" dirty="0"/>
                    </a:p>
                  </a:txBody>
                  <a:tcPr/>
                </a:tc>
              </a:tr>
              <a:tr h="583841">
                <a:tc vMerge="1">
                  <a:txBody>
                    <a:bodyPr/>
                    <a:lstStyle/>
                    <a:p>
                      <a:endParaRPr lang="en-US" dirty="0"/>
                    </a:p>
                  </a:txBody>
                  <a:tcPr/>
                </a:tc>
                <a:tc>
                  <a:txBody>
                    <a:bodyPr/>
                    <a:lstStyle/>
                    <a:p>
                      <a:r>
                        <a:rPr lang="en-US" sz="1600" dirty="0" smtClean="0"/>
                        <a:t>Test</a:t>
                      </a:r>
                      <a:endParaRPr lang="en-US" sz="1600" baseline="0" dirty="0" smtClean="0"/>
                    </a:p>
                    <a:p>
                      <a:r>
                        <a:rPr lang="en-US" sz="1200" i="1" baseline="0" dirty="0" smtClean="0"/>
                        <a:t>(Light sources/APS/ALS/LCLS)</a:t>
                      </a:r>
                      <a:endParaRPr lang="en-US" sz="1200" i="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algn="ctr"/>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algn="ctr"/>
                      <a:endParaRPr lang="en-US" sz="2400" dirty="0"/>
                    </a:p>
                  </a:txBody>
                  <a:tcPr/>
                </a:tc>
                <a:tc>
                  <a:txBody>
                    <a:bodyPr/>
                    <a:lstStyle/>
                    <a:p>
                      <a:pPr algn="ctr"/>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Zapf Dingbats"/>
                          <a:ea typeface="Zapf Dingbats"/>
                          <a:cs typeface="Zapf Dingbats"/>
                          <a:sym typeface="Zapf Dingbats"/>
                        </a:rPr>
                        <a:t>✔</a:t>
                      </a:r>
                      <a:endParaRPr lang="en-US" sz="2400" dirty="0" smtClean="0"/>
                    </a:p>
                  </a:txBody>
                  <a:tcPr/>
                </a:tc>
              </a:tr>
              <a:tr h="629075">
                <a:tc rowSpan="3">
                  <a:txBody>
                    <a:bodyPr/>
                    <a:lstStyle/>
                    <a:p>
                      <a:r>
                        <a:rPr lang="en-US" sz="1600" b="1" dirty="0" smtClean="0"/>
                        <a:t>Architecture</a:t>
                      </a:r>
                    </a:p>
                    <a:p>
                      <a:r>
                        <a:rPr lang="en-US" sz="1600" dirty="0" smtClean="0"/>
                        <a:t>(ASCR/ASC)</a:t>
                      </a:r>
                      <a:endParaRPr lang="en-US" sz="1600" dirty="0"/>
                    </a:p>
                  </a:txBody>
                  <a:tcPr/>
                </a:tc>
                <a:tc>
                  <a:txBody>
                    <a:bodyPr/>
                    <a:lstStyle/>
                    <a:p>
                      <a:r>
                        <a:rPr lang="en-US" sz="1600" dirty="0" smtClean="0"/>
                        <a:t>Simulate </a:t>
                      </a:r>
                    </a:p>
                    <a:p>
                      <a:r>
                        <a:rPr lang="en-US" sz="1200" i="1" dirty="0" smtClean="0"/>
                        <a:t>(SST,</a:t>
                      </a:r>
                      <a:r>
                        <a:rPr lang="en-US" sz="1200" i="1" baseline="0" dirty="0" smtClean="0"/>
                        <a:t> FPGA, architectural simulators</a:t>
                      </a:r>
                      <a:r>
                        <a:rPr lang="en-US" sz="1200" i="1" dirty="0" smtClean="0"/>
                        <a:t>)</a:t>
                      </a:r>
                      <a:endParaRPr lang="en-US" sz="1200" i="1" dirty="0"/>
                    </a:p>
                  </a:txBody>
                  <a:tcPr/>
                </a:tc>
                <a:tc>
                  <a:txBody>
                    <a:bodyPr/>
                    <a:lstStyle/>
                    <a:p>
                      <a:pPr algn="ctr"/>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algn="ctr"/>
                      <a:endParaRPr lang="en-US" sz="2400" dirty="0"/>
                    </a:p>
                  </a:txBody>
                  <a:tcPr/>
                </a:tc>
                <a:tc>
                  <a:txBody>
                    <a:bodyPr/>
                    <a:lstStyle/>
                    <a:p>
                      <a:pPr algn="ctr"/>
                      <a:endParaRPr lang="en-US" sz="2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Zapf Dingbats"/>
                          <a:ea typeface="Zapf Dingbats"/>
                          <a:cs typeface="Zapf Dingbats"/>
                          <a:sym typeface="Zapf Dingbats"/>
                        </a:rPr>
                        <a:t>✔</a:t>
                      </a:r>
                      <a:endPar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Zapf Dingbats"/>
                          <a:ea typeface="Zapf Dingbats"/>
                          <a:cs typeface="Zapf Dingbats"/>
                          <a:sym typeface="Zapf Dingbats"/>
                        </a:rPr>
                        <a:t>✔</a:t>
                      </a: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p>
                      <a:pPr algn="ctr"/>
                      <a:endParaRPr lang="en-US" sz="2400" dirty="0"/>
                    </a:p>
                  </a:txBody>
                  <a:tcPr/>
                </a:tc>
              </a:tr>
              <a:tr h="629075">
                <a:tc vMerge="1">
                  <a:txBody>
                    <a:bodyPr/>
                    <a:lstStyle/>
                    <a:p>
                      <a:endParaRPr lang="en-US" dirty="0"/>
                    </a:p>
                  </a:txBody>
                  <a:tcPr/>
                </a:tc>
                <a:tc>
                  <a:txBody>
                    <a:bodyPr/>
                    <a:lstStyle/>
                    <a:p>
                      <a:r>
                        <a:rPr lang="en-US" sz="1600" dirty="0" smtClean="0"/>
                        <a:t>Integrate/ prototype</a:t>
                      </a:r>
                    </a:p>
                    <a:p>
                      <a:r>
                        <a:rPr lang="en-US" sz="1200" i="1" dirty="0" smtClean="0"/>
                        <a:t>(Chisel, </a:t>
                      </a:r>
                      <a:r>
                        <a:rPr lang="en-US" sz="1200" i="1" dirty="0" err="1" smtClean="0"/>
                        <a:t>OpenSOC</a:t>
                      </a:r>
                      <a:r>
                        <a:rPr lang="en-US" sz="1200" i="1" dirty="0" smtClean="0"/>
                        <a:t>, </a:t>
                      </a:r>
                      <a:r>
                        <a:rPr lang="en-US" sz="1200" i="1" dirty="0" err="1" smtClean="0"/>
                        <a:t>MESAFab</a:t>
                      </a:r>
                      <a:r>
                        <a:rPr lang="en-US" sz="1200" i="1" baseline="0" dirty="0" smtClean="0"/>
                        <a:t>)</a:t>
                      </a:r>
                      <a:endParaRPr lang="en-US" sz="1200" i="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algn="ctr"/>
                      <a:endParaRPr lang="en-US" sz="2400" dirty="0"/>
                    </a:p>
                  </a:txBody>
                  <a:tcPr/>
                </a:tc>
                <a:tc>
                  <a:txBody>
                    <a:bodyPr/>
                    <a:lstStyle/>
                    <a:p>
                      <a:pPr algn="ctr"/>
                      <a:endParaRPr lang="en-US" sz="2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Zapf Dingbats"/>
                          <a:ea typeface="Zapf Dingbats"/>
                          <a:cs typeface="Zapf Dingbats"/>
                          <a:sym typeface="Zapf Dingbats"/>
                        </a:rPr>
                        <a:t>✔</a:t>
                      </a:r>
                      <a:endPar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mn-lt"/>
                        <a:ea typeface="+mn-ea"/>
                        <a:cs typeface="+mn-cs"/>
                      </a:endParaRPr>
                    </a:p>
                  </a:txBody>
                  <a:tcPr/>
                </a:tc>
                <a:tc>
                  <a:txBody>
                    <a:bodyPr/>
                    <a:lstStyle/>
                    <a:p>
                      <a:pPr algn="ctr"/>
                      <a:endParaRPr lang="en-US" sz="2400" dirty="0"/>
                    </a:p>
                  </a:txBody>
                  <a:tcPr/>
                </a:tc>
                <a:tc>
                  <a:txBody>
                    <a:bodyPr/>
                    <a:lstStyle/>
                    <a:p>
                      <a:pPr algn="ctr"/>
                      <a:endParaRPr lang="en-US" sz="2400" dirty="0"/>
                    </a:p>
                  </a:txBody>
                  <a:tcPr/>
                </a:tc>
              </a:tr>
              <a:tr h="629075">
                <a:tc vMerge="1">
                  <a:txBody>
                    <a:bodyPr/>
                    <a:lstStyle/>
                    <a:p>
                      <a:endParaRPr lang="en-US" dirty="0"/>
                    </a:p>
                  </a:txBody>
                  <a:tcPr/>
                </a:tc>
                <a:tc>
                  <a:txBody>
                    <a:bodyPr/>
                    <a:lstStyle/>
                    <a:p>
                      <a:r>
                        <a:rPr lang="en-US" sz="1600" dirty="0" smtClean="0"/>
                        <a:t>Benchmarking</a:t>
                      </a:r>
                    </a:p>
                    <a:p>
                      <a:r>
                        <a:rPr lang="en-US" sz="1200" i="1" dirty="0" smtClean="0"/>
                        <a:t>(benchmark, analyze)</a:t>
                      </a:r>
                      <a:endParaRPr lang="en-US" sz="1200" i="1" dirty="0"/>
                    </a:p>
                  </a:txBody>
                  <a:tcPr/>
                </a:tc>
                <a:tc>
                  <a:txBody>
                    <a:bodyPr/>
                    <a:lstStyle/>
                    <a:p>
                      <a:pPr algn="ctr"/>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CD01"/>
                          </a:solidFill>
                          <a:effectLst>
                            <a:outerShdw blurRad="50800" dist="38100" dir="2700000" algn="tl" rotWithShape="0">
                              <a:prstClr val="black">
                                <a:alpha val="40000"/>
                              </a:prstClr>
                            </a:outerShdw>
                          </a:effectLst>
                          <a:latin typeface="Zapf Dingbats"/>
                          <a:ea typeface="Zapf Dingbats"/>
                          <a:cs typeface="Zapf Dingbats"/>
                          <a:sym typeface="Zapf Dingbats"/>
                        </a:rPr>
                        <a:t>✔</a:t>
                      </a:r>
                      <a:endParaRPr lang="en-US" sz="2400" dirty="0" smtClean="0">
                        <a:solidFill>
                          <a:srgbClr val="00CD01"/>
                        </a:solidFill>
                        <a:effectLst>
                          <a:outerShdw blurRad="50800" dist="38100" dir="2700000" algn="tl" rotWithShape="0">
                            <a:prstClr val="black">
                              <a:alpha val="40000"/>
                            </a:prstClr>
                          </a:outerShdw>
                        </a:effectLst>
                      </a:endParaRPr>
                    </a:p>
                  </a:txBody>
                  <a:tcPr/>
                </a:tc>
                <a:tc>
                  <a:txBody>
                    <a:bodyPr/>
                    <a:lstStyle/>
                    <a:p>
                      <a:pPr algn="ctr"/>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Zapf Dingbats"/>
                          <a:ea typeface="Zapf Dingbats"/>
                          <a:cs typeface="Zapf Dingbats"/>
                          <a:sym typeface="Zapf Dingbats"/>
                        </a:rPr>
                        <a:t>✔</a:t>
                      </a:r>
                      <a:endParaRPr lang="en-US" sz="2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CD01"/>
                          </a:solidFill>
                          <a:effectLst>
                            <a:outerShdw blurRad="50800" dist="38100" dir="2700000" algn="tl" rotWithShape="0">
                              <a:prstClr val="black">
                                <a:alpha val="40000"/>
                              </a:prstClr>
                            </a:outerShdw>
                          </a:effectLst>
                          <a:uLnTx/>
                          <a:uFillTx/>
                          <a:latin typeface="Zapf Dingbats"/>
                          <a:ea typeface="Zapf Dingbats"/>
                          <a:cs typeface="Zapf Dingbats"/>
                          <a:sym typeface="Zapf Dingbats"/>
                        </a:rPr>
                        <a:t>✔</a:t>
                      </a: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p>
                      <a:pPr algn="ctr"/>
                      <a:endParaRPr lang="en-US" sz="2400" dirty="0"/>
                    </a:p>
                  </a:txBody>
                  <a:tcPr/>
                </a:tc>
              </a:tr>
            </a:tbl>
          </a:graphicData>
        </a:graphic>
      </p:graphicFrame>
    </p:spTree>
    <p:extLst>
      <p:ext uri="{BB962C8B-B14F-4D97-AF65-F5344CB8AC3E}">
        <p14:creationId xmlns:p14="http://schemas.microsoft.com/office/powerpoint/2010/main" val="34828808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785501645"/>
              </p:ext>
            </p:extLst>
          </p:nvPr>
        </p:nvGraphicFramePr>
        <p:xfrm>
          <a:off x="324470" y="1843524"/>
          <a:ext cx="7551173" cy="458897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3936" y="6312288"/>
            <a:ext cx="7239000" cy="523220"/>
          </a:xfrm>
          <a:prstGeom prst="rect">
            <a:avLst/>
          </a:prstGeom>
        </p:spPr>
        <p:txBody>
          <a:bodyPr wrap="square">
            <a:spAutoFit/>
          </a:bodyPr>
          <a:lstStyle/>
          <a:p>
            <a:r>
              <a:rPr lang="en-US" sz="1400" dirty="0"/>
              <a:t>www.alliancetrustinvestments.com/sri-hub/posts/Energy-efficient-data-centres</a:t>
            </a:r>
          </a:p>
          <a:p>
            <a:r>
              <a:rPr lang="en-US" sz="1400" dirty="0" smtClean="0"/>
              <a:t>www.iea.org/publications/freepublications/publication/gigawatts2009.pdf</a:t>
            </a:r>
            <a:endParaRPr lang="en-US" sz="1400" dirty="0"/>
          </a:p>
        </p:txBody>
      </p:sp>
      <p:cxnSp>
        <p:nvCxnSpPr>
          <p:cNvPr id="9" name="Straight Arrow Connector 8"/>
          <p:cNvCxnSpPr/>
          <p:nvPr/>
        </p:nvCxnSpPr>
        <p:spPr>
          <a:xfrm flipH="1">
            <a:off x="7538880" y="2478952"/>
            <a:ext cx="235059" cy="9953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2164769" y="2582188"/>
            <a:ext cx="5137688" cy="2583311"/>
          </a:xfrm>
          <a:custGeom>
            <a:avLst/>
            <a:gdLst>
              <a:gd name="connsiteX0" fmla="*/ 0 w 4757979"/>
              <a:gd name="connsiteY0" fmla="*/ 2766447 h 2766447"/>
              <a:gd name="connsiteX1" fmla="*/ 782664 w 4757979"/>
              <a:gd name="connsiteY1" fmla="*/ 2673457 h 2766447"/>
              <a:gd name="connsiteX2" fmla="*/ 1596325 w 4757979"/>
              <a:gd name="connsiteY2" fmla="*/ 2533973 h 2766447"/>
              <a:gd name="connsiteX3" fmla="*/ 2378990 w 4757979"/>
              <a:gd name="connsiteY3" fmla="*/ 2332495 h 2766447"/>
              <a:gd name="connsiteX4" fmla="*/ 3192651 w 4757979"/>
              <a:gd name="connsiteY4" fmla="*/ 1976034 h 2766447"/>
              <a:gd name="connsiteX5" fmla="*/ 3959817 w 4757979"/>
              <a:gd name="connsiteY5" fmla="*/ 1325105 h 2766447"/>
              <a:gd name="connsiteX6" fmla="*/ 4757979 w 4757979"/>
              <a:gd name="connsiteY6" fmla="*/ 0 h 2766447"/>
              <a:gd name="connsiteX7" fmla="*/ 4757979 w 4757979"/>
              <a:gd name="connsiteY7" fmla="*/ 0 h 276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7979" h="2766447">
                <a:moveTo>
                  <a:pt x="0" y="2766447"/>
                </a:moveTo>
                <a:cubicBezTo>
                  <a:pt x="258305" y="2739325"/>
                  <a:pt x="516610" y="2712203"/>
                  <a:pt x="782664" y="2673457"/>
                </a:cubicBezTo>
                <a:cubicBezTo>
                  <a:pt x="1048718" y="2634711"/>
                  <a:pt x="1330271" y="2590800"/>
                  <a:pt x="1596325" y="2533973"/>
                </a:cubicBezTo>
                <a:cubicBezTo>
                  <a:pt x="1862379" y="2477146"/>
                  <a:pt x="2112936" y="2425485"/>
                  <a:pt x="2378990" y="2332495"/>
                </a:cubicBezTo>
                <a:cubicBezTo>
                  <a:pt x="2645044" y="2239505"/>
                  <a:pt x="2929180" y="2143932"/>
                  <a:pt x="3192651" y="1976034"/>
                </a:cubicBezTo>
                <a:cubicBezTo>
                  <a:pt x="3456122" y="1808136"/>
                  <a:pt x="3698929" y="1654444"/>
                  <a:pt x="3959817" y="1325105"/>
                </a:cubicBezTo>
                <a:cubicBezTo>
                  <a:pt x="4220705" y="995766"/>
                  <a:pt x="4757979" y="0"/>
                  <a:pt x="4757979" y="0"/>
                </a:cubicBezTo>
                <a:lnTo>
                  <a:pt x="4757979" y="0"/>
                </a:lnTo>
              </a:path>
            </a:pathLst>
          </a:custGeom>
          <a:noFill/>
          <a:ln w="136525" cap="rnd">
            <a:solidFill>
              <a:srgbClr val="C00000"/>
            </a:solidFill>
            <a:tailEnd type="triangle" w="med" len="med"/>
          </a:ln>
          <a:effectLst>
            <a:glow rad="635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371084" y="3412178"/>
            <a:ext cx="2286000" cy="923330"/>
          </a:xfrm>
          <a:prstGeom prst="rect">
            <a:avLst/>
          </a:prstGeom>
          <a:solidFill>
            <a:schemeClr val="bg1">
              <a:lumMod val="75000"/>
            </a:schemeClr>
          </a:solidFill>
        </p:spPr>
        <p:txBody>
          <a:bodyPr wrap="square" rtlCol="0">
            <a:spAutoFit/>
          </a:bodyPr>
          <a:lstStyle/>
          <a:p>
            <a:r>
              <a:rPr lang="en-US" dirty="0" smtClean="0"/>
              <a:t>Projection based on consumer electronics + data centers</a:t>
            </a:r>
            <a:endParaRPr lang="en-US" dirty="0"/>
          </a:p>
        </p:txBody>
      </p:sp>
      <p:sp>
        <p:nvSpPr>
          <p:cNvPr id="15" name="Rectangle 14"/>
          <p:cNvSpPr/>
          <p:nvPr/>
        </p:nvSpPr>
        <p:spPr>
          <a:xfrm>
            <a:off x="63912" y="7726"/>
            <a:ext cx="8991600" cy="1292662"/>
          </a:xfrm>
          <a:prstGeom prst="rect">
            <a:avLst/>
          </a:prstGeom>
        </p:spPr>
        <p:txBody>
          <a:bodyPr wrap="square">
            <a:spAutoFit/>
          </a:bodyPr>
          <a:lstStyle/>
          <a:p>
            <a:pPr algn="ctr"/>
            <a:r>
              <a:rPr lang="en-US" sz="4400" b="1" dirty="0" smtClean="0"/>
              <a:t>The problem:</a:t>
            </a:r>
          </a:p>
          <a:p>
            <a:pPr algn="ctr"/>
            <a:r>
              <a:rPr lang="en-US" sz="3400" b="1" dirty="0" smtClean="0"/>
              <a:t>IT projected to challenge future electricity supply</a:t>
            </a:r>
            <a:endParaRPr lang="en-US" sz="3400" b="1" dirty="0"/>
          </a:p>
        </p:txBody>
      </p:sp>
      <p:sp>
        <p:nvSpPr>
          <p:cNvPr id="10" name="TextBox 9"/>
          <p:cNvSpPr txBox="1"/>
          <p:nvPr/>
        </p:nvSpPr>
        <p:spPr>
          <a:xfrm>
            <a:off x="7773939" y="1740288"/>
            <a:ext cx="1365142" cy="1323439"/>
          </a:xfrm>
          <a:prstGeom prst="rect">
            <a:avLst/>
          </a:prstGeom>
          <a:noFill/>
        </p:spPr>
        <p:txBody>
          <a:bodyPr wrap="square" rtlCol="0">
            <a:spAutoFit/>
          </a:bodyPr>
          <a:lstStyle/>
          <a:p>
            <a:r>
              <a:rPr lang="en-US" sz="2000" b="1" dirty="0" smtClean="0">
                <a:solidFill>
                  <a:srgbClr val="0066CC"/>
                </a:solidFill>
              </a:rPr>
              <a:t>~40% of 2014 world  electricity </a:t>
            </a:r>
            <a:endParaRPr lang="en-US" sz="2000" b="1" dirty="0">
              <a:solidFill>
                <a:srgbClr val="0066CC"/>
              </a:solidFill>
            </a:endParaRPr>
          </a:p>
        </p:txBody>
      </p:sp>
    </p:spTree>
    <p:extLst>
      <p:ext uri="{BB962C8B-B14F-4D97-AF65-F5344CB8AC3E}">
        <p14:creationId xmlns:p14="http://schemas.microsoft.com/office/powerpoint/2010/main" val="2590454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 y="2532"/>
            <a:ext cx="5675674" cy="4283527"/>
          </a:xfrm>
          <a:prstGeom prst="rect">
            <a:avLst/>
          </a:prstGeom>
        </p:spPr>
      </p:pic>
      <p:pic>
        <p:nvPicPr>
          <p:cNvPr id="10" name="Content Placeholder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3741316" y="2295667"/>
            <a:ext cx="5402684" cy="4385884"/>
          </a:xfrm>
          <a:prstGeom prst="rect">
            <a:avLst/>
          </a:prstGeom>
          <a:noFill/>
          <a:ln w="9525">
            <a:noFill/>
            <a:miter lim="800000"/>
            <a:headEnd/>
            <a:tailEnd/>
          </a:ln>
          <a:effectLst/>
        </p:spPr>
      </p:pic>
      <p:pic>
        <p:nvPicPr>
          <p:cNvPr id="6" name="Picture 5" descr="006.01.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2532"/>
            <a:ext cx="9144000" cy="6858000"/>
          </a:xfrm>
          <a:prstGeom prst="rect">
            <a:avLst/>
          </a:prstGeom>
        </p:spPr>
      </p:pic>
      <p:sp>
        <p:nvSpPr>
          <p:cNvPr id="3" name="Rectangular Callout 2"/>
          <p:cNvSpPr/>
          <p:nvPr/>
        </p:nvSpPr>
        <p:spPr bwMode="auto">
          <a:xfrm>
            <a:off x="4292167" y="32726"/>
            <a:ext cx="4851834" cy="2262941"/>
          </a:xfrm>
          <a:prstGeom prst="wedgeRectCallout">
            <a:avLst>
              <a:gd name="adj1" fmla="val 23823"/>
              <a:gd name="adj2" fmla="val 168218"/>
            </a:avLst>
          </a:prstGeom>
          <a:solidFill>
            <a:schemeClr val="bg1">
              <a:alpha val="49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Helvetica" pitchFamily="-65" charset="0"/>
            </a:endParaRPr>
          </a:p>
        </p:txBody>
      </p:sp>
      <p:grpSp>
        <p:nvGrpSpPr>
          <p:cNvPr id="2" name="Group 1"/>
          <p:cNvGrpSpPr/>
          <p:nvPr/>
        </p:nvGrpSpPr>
        <p:grpSpPr>
          <a:xfrm>
            <a:off x="4292166" y="32726"/>
            <a:ext cx="4851834" cy="2262941"/>
            <a:chOff x="4944051" y="1400676"/>
            <a:chExt cx="9143999" cy="3518410"/>
          </a:xfrm>
        </p:grpSpPr>
        <p:pic>
          <p:nvPicPr>
            <p:cNvPr id="7" name="Picture 6" descr="nature13570-f1.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44051" y="1400676"/>
              <a:ext cx="9143999" cy="3518410"/>
            </a:xfrm>
            <a:prstGeom prst="rect">
              <a:avLst/>
            </a:prstGeom>
          </p:spPr>
        </p:pic>
        <p:sp>
          <p:nvSpPr>
            <p:cNvPr id="9" name="TextBox 8"/>
            <p:cNvSpPr txBox="1"/>
            <p:nvPr/>
          </p:nvSpPr>
          <p:spPr>
            <a:xfrm>
              <a:off x="5092676" y="4046817"/>
              <a:ext cx="8561588" cy="478530"/>
            </a:xfrm>
            <a:prstGeom prst="rect">
              <a:avLst/>
            </a:prstGeom>
            <a:noFill/>
          </p:spPr>
          <p:txBody>
            <a:bodyPr wrap="none" rtlCol="0">
              <a:spAutoFit/>
            </a:bodyPr>
            <a:lstStyle/>
            <a:p>
              <a:r>
                <a:rPr lang="en-US" sz="1400" b="1" i="1" dirty="0" smtClean="0">
                  <a:solidFill>
                    <a:srgbClr val="0000FF"/>
                  </a:solidFill>
                </a:rPr>
                <a:t>Atomic scale limit </a:t>
              </a:r>
              <a:r>
                <a:rPr lang="en-US" sz="1400" b="1" i="1" dirty="0">
                  <a:solidFill>
                    <a:srgbClr val="0000FF"/>
                  </a:solidFill>
                </a:rPr>
                <a:t>c</a:t>
              </a:r>
              <a:r>
                <a:rPr lang="en-US" sz="1400" b="1" i="1" dirty="0" smtClean="0">
                  <a:solidFill>
                    <a:srgbClr val="0000FF"/>
                  </a:solidFill>
                </a:rPr>
                <a:t>ase for 2D Lithography Scaling</a:t>
              </a:r>
              <a:endParaRPr lang="en-US" sz="1400" b="1" i="1" dirty="0">
                <a:solidFill>
                  <a:srgbClr val="0000FF"/>
                </a:solidFill>
              </a:endParaRPr>
            </a:p>
          </p:txBody>
        </p:sp>
      </p:grpSp>
      <p:pic>
        <p:nvPicPr>
          <p:cNvPr id="11" name="Picture 10"/>
          <p:cNvPicPr>
            <a:picLocks noChangeAspect="1"/>
          </p:cNvPicPr>
          <p:nvPr/>
        </p:nvPicPr>
        <p:blipFill>
          <a:blip r:embed="rId3"/>
          <a:stretch>
            <a:fillRect/>
          </a:stretch>
        </p:blipFill>
        <p:spPr>
          <a:xfrm>
            <a:off x="1566920" y="3409907"/>
            <a:ext cx="2999992" cy="2362251"/>
          </a:xfrm>
          <a:prstGeom prst="rect">
            <a:avLst/>
          </a:prstGeom>
        </p:spPr>
      </p:pic>
      <p:sp>
        <p:nvSpPr>
          <p:cNvPr id="4" name="TextBox 3"/>
          <p:cNvSpPr txBox="1"/>
          <p:nvPr/>
        </p:nvSpPr>
        <p:spPr>
          <a:xfrm>
            <a:off x="7639443" y="5888595"/>
            <a:ext cx="839180" cy="646331"/>
          </a:xfrm>
          <a:prstGeom prst="rect">
            <a:avLst/>
          </a:prstGeom>
          <a:noFill/>
        </p:spPr>
        <p:txBody>
          <a:bodyPr wrap="none" rtlCol="0">
            <a:spAutoFit/>
          </a:bodyPr>
          <a:lstStyle/>
          <a:p>
            <a:r>
              <a:rPr lang="en-US" sz="1800" b="1" dirty="0" smtClean="0">
                <a:solidFill>
                  <a:schemeClr val="bg1">
                    <a:lumMod val="85000"/>
                  </a:schemeClr>
                </a:solidFill>
              </a:rPr>
              <a:t>2027?</a:t>
            </a:r>
          </a:p>
          <a:p>
            <a:r>
              <a:rPr lang="en-US" sz="1800" dirty="0" smtClean="0">
                <a:solidFill>
                  <a:schemeClr val="bg1">
                    <a:lumMod val="85000"/>
                  </a:schemeClr>
                </a:solidFill>
              </a:rPr>
              <a:t>  5nm</a:t>
            </a:r>
            <a:endParaRPr lang="en-US" sz="1800" dirty="0">
              <a:solidFill>
                <a:schemeClr val="bg1">
                  <a:lumMod val="85000"/>
                </a:schemeClr>
              </a:solidFill>
            </a:endParaRPr>
          </a:p>
        </p:txBody>
      </p:sp>
      <p:sp>
        <p:nvSpPr>
          <p:cNvPr id="5" name="Rectangle 4"/>
          <p:cNvSpPr/>
          <p:nvPr/>
        </p:nvSpPr>
        <p:spPr>
          <a:xfrm>
            <a:off x="876155" y="431266"/>
            <a:ext cx="712422" cy="442913"/>
          </a:xfrm>
          <a:prstGeom prst="rect">
            <a:avLst/>
          </a:prstGeom>
          <a:gradFill>
            <a:gsLst>
              <a:gs pos="0">
                <a:srgbClr val="6B7DAD"/>
              </a:gs>
              <a:gs pos="100000">
                <a:srgbClr val="8492BD"/>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854498" y="298780"/>
            <a:ext cx="704039" cy="707886"/>
          </a:xfrm>
          <a:prstGeom prst="rect">
            <a:avLst/>
          </a:prstGeom>
          <a:noFill/>
        </p:spPr>
        <p:txBody>
          <a:bodyPr wrap="none" rtlCol="0">
            <a:spAutoFit/>
          </a:bodyPr>
          <a:lstStyle/>
          <a:p>
            <a:r>
              <a:rPr lang="en-US" sz="4000" b="1" dirty="0" smtClean="0">
                <a:ln w="31550" cmpd="sng">
                  <a:noFill/>
                  <a:prstDash val="solid"/>
                </a:ln>
                <a:solidFill>
                  <a:srgbClr val="FFFF00"/>
                </a:solidFill>
                <a:effectLst>
                  <a:outerShdw blurRad="50800" dist="76200" dir="2700000" algn="tl" rotWithShape="0">
                    <a:prstClr val="black">
                      <a:alpha val="40000"/>
                    </a:prstClr>
                  </a:outerShdw>
                </a:effectLst>
              </a:rPr>
              <a:t>50</a:t>
            </a:r>
            <a:endParaRPr lang="en-US" b="1" dirty="0">
              <a:ln w="31550" cmpd="sng">
                <a:noFill/>
                <a:prstDash val="solid"/>
              </a:ln>
              <a:solidFill>
                <a:srgbClr val="FFFF00"/>
              </a:solidFill>
              <a:effectLst>
                <a:outerShdw blurRad="50800" dist="76200" dir="2700000" algn="tl" rotWithShape="0">
                  <a:prstClr val="black">
                    <a:alpha val="40000"/>
                  </a:prstClr>
                </a:outerShdw>
              </a:effectLst>
            </a:endParaRPr>
          </a:p>
        </p:txBody>
      </p:sp>
      <p:sp>
        <p:nvSpPr>
          <p:cNvPr id="13" name="Right Triangle 12"/>
          <p:cNvSpPr/>
          <p:nvPr/>
        </p:nvSpPr>
        <p:spPr>
          <a:xfrm>
            <a:off x="1588577" y="2295668"/>
            <a:ext cx="2483361" cy="1114240"/>
          </a:xfrm>
          <a:prstGeom prst="rtTriangle">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p:nvSpPr>
        <p:spPr>
          <a:xfrm>
            <a:off x="4566912" y="4286059"/>
            <a:ext cx="3261502" cy="1281050"/>
          </a:xfrm>
          <a:prstGeom prst="rtTriangle">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55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 y="6511920"/>
            <a:ext cx="9143999" cy="3460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6" name="Text Box 6"/>
          <p:cNvSpPr txBox="1">
            <a:spLocks noChangeArrowheads="1"/>
          </p:cNvSpPr>
          <p:nvPr/>
        </p:nvSpPr>
        <p:spPr bwMode="auto">
          <a:xfrm>
            <a:off x="1" y="6483199"/>
            <a:ext cx="914399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altLang="en-US" sz="1600" b="1" dirty="0">
                <a:solidFill>
                  <a:srgbClr val="A50510"/>
                </a:solidFill>
              </a:rPr>
              <a:t>Figure courtesy of </a:t>
            </a:r>
            <a:r>
              <a:rPr lang="en-US" altLang="en-US" sz="1600" b="1" dirty="0" err="1">
                <a:solidFill>
                  <a:srgbClr val="A50510"/>
                </a:solidFill>
              </a:rPr>
              <a:t>Kunle</a:t>
            </a:r>
            <a:r>
              <a:rPr lang="en-US" altLang="en-US" sz="1600" b="1" dirty="0">
                <a:solidFill>
                  <a:srgbClr val="A50510"/>
                </a:solidFill>
              </a:rPr>
              <a:t> </a:t>
            </a:r>
            <a:r>
              <a:rPr lang="en-US" altLang="en-US" sz="1600" b="1" dirty="0" err="1">
                <a:solidFill>
                  <a:srgbClr val="A50510"/>
                </a:solidFill>
              </a:rPr>
              <a:t>Olukotun</a:t>
            </a:r>
            <a:r>
              <a:rPr lang="en-US" altLang="en-US" sz="1600" b="1" dirty="0">
                <a:solidFill>
                  <a:srgbClr val="A50510"/>
                </a:solidFill>
              </a:rPr>
              <a:t>, Lance Hammond, Herb Sutter, and Burton Smith</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982137"/>
            <a:ext cx="8238739" cy="5295484"/>
          </a:xfrm>
          <a:prstGeom prst="rect">
            <a:avLst/>
          </a:prstGeom>
        </p:spPr>
      </p:pic>
      <p:cxnSp>
        <p:nvCxnSpPr>
          <p:cNvPr id="8" name="Straight Connector 7"/>
          <p:cNvCxnSpPr/>
          <p:nvPr/>
        </p:nvCxnSpPr>
        <p:spPr>
          <a:xfrm>
            <a:off x="969433" y="5803136"/>
            <a:ext cx="7818967" cy="5000"/>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a:stretch>
            <a:fillRect/>
          </a:stretch>
        </p:blipFill>
        <p:spPr>
          <a:xfrm>
            <a:off x="6079067" y="812805"/>
            <a:ext cx="2844798" cy="5481749"/>
          </a:xfrm>
          <a:prstGeom prst="rect">
            <a:avLst/>
          </a:prstGeom>
        </p:spPr>
      </p:pic>
      <p:sp>
        <p:nvSpPr>
          <p:cNvPr id="4" name="TextBox 3"/>
          <p:cNvSpPr txBox="1"/>
          <p:nvPr/>
        </p:nvSpPr>
        <p:spPr>
          <a:xfrm>
            <a:off x="4187136" y="6065700"/>
            <a:ext cx="829201" cy="523220"/>
          </a:xfrm>
          <a:prstGeom prst="rect">
            <a:avLst/>
          </a:prstGeom>
          <a:noFill/>
        </p:spPr>
        <p:txBody>
          <a:bodyPr wrap="none" rtlCol="0">
            <a:spAutoFit/>
          </a:bodyPr>
          <a:lstStyle/>
          <a:p>
            <a:r>
              <a:rPr lang="en-US" sz="2800" b="1" dirty="0" smtClean="0"/>
              <a:t>Year</a:t>
            </a:r>
            <a:endParaRPr lang="en-US" sz="2800" b="1" dirty="0"/>
          </a:p>
        </p:txBody>
      </p:sp>
      <p:sp>
        <p:nvSpPr>
          <p:cNvPr id="10243" name="Rectangle 3"/>
          <p:cNvSpPr>
            <a:spLocks noGrp="1" noChangeArrowheads="1"/>
          </p:cNvSpPr>
          <p:nvPr>
            <p:ph type="title"/>
          </p:nvPr>
        </p:nvSpPr>
        <p:spPr>
          <a:xfrm>
            <a:off x="33866" y="67735"/>
            <a:ext cx="8994775" cy="749300"/>
          </a:xfrm>
        </p:spPr>
        <p:txBody>
          <a:bodyPr>
            <a:normAutofit fontScale="90000"/>
          </a:bodyPr>
          <a:lstStyle/>
          <a:p>
            <a:r>
              <a:rPr lang="en-US" altLang="en-US" b="1" dirty="0" smtClean="0"/>
              <a:t>Technology Scaling Trends</a:t>
            </a:r>
            <a:br>
              <a:rPr lang="en-US" altLang="en-US" b="1" dirty="0" smtClean="0"/>
            </a:br>
            <a:r>
              <a:rPr lang="en-US" altLang="en-US" sz="3600" i="1" dirty="0" smtClean="0"/>
              <a:t>(more flattening ahead)</a:t>
            </a:r>
            <a:endParaRPr lang="en-US" altLang="en-US" sz="3600" i="1" dirty="0"/>
          </a:p>
        </p:txBody>
      </p:sp>
      <p:sp>
        <p:nvSpPr>
          <p:cNvPr id="27" name="TextBox 26"/>
          <p:cNvSpPr txBox="1"/>
          <p:nvPr/>
        </p:nvSpPr>
        <p:spPr>
          <a:xfrm rot="16200000">
            <a:off x="-789350" y="3320774"/>
            <a:ext cx="2101922" cy="523220"/>
          </a:xfrm>
          <a:prstGeom prst="rect">
            <a:avLst/>
          </a:prstGeom>
          <a:noFill/>
        </p:spPr>
        <p:txBody>
          <a:bodyPr wrap="none" rtlCol="0">
            <a:spAutoFit/>
          </a:bodyPr>
          <a:lstStyle/>
          <a:p>
            <a:r>
              <a:rPr lang="en-US" sz="2800" b="1" dirty="0" smtClean="0"/>
              <a:t>Performance</a:t>
            </a:r>
            <a:endParaRPr lang="en-US" sz="2800" b="1" dirty="0"/>
          </a:p>
        </p:txBody>
      </p:sp>
      <p:sp>
        <p:nvSpPr>
          <p:cNvPr id="3" name="TextBox 2"/>
          <p:cNvSpPr txBox="1"/>
          <p:nvPr/>
        </p:nvSpPr>
        <p:spPr>
          <a:xfrm>
            <a:off x="7579415" y="777633"/>
            <a:ext cx="1208985" cy="369332"/>
          </a:xfrm>
          <a:prstGeom prst="rect">
            <a:avLst/>
          </a:prstGeom>
          <a:noFill/>
        </p:spPr>
        <p:txBody>
          <a:bodyPr wrap="none" rtlCol="0">
            <a:spAutoFit/>
          </a:bodyPr>
          <a:lstStyle/>
          <a:p>
            <a:r>
              <a:rPr lang="en-US" b="1" dirty="0" smtClean="0">
                <a:solidFill>
                  <a:srgbClr val="FF0000"/>
                </a:solidFill>
              </a:rPr>
              <a:t>Transistors</a:t>
            </a:r>
            <a:endParaRPr lang="en-US" b="1" dirty="0">
              <a:solidFill>
                <a:srgbClr val="FF0000"/>
              </a:solidFill>
            </a:endParaRPr>
          </a:p>
        </p:txBody>
      </p:sp>
      <p:sp>
        <p:nvSpPr>
          <p:cNvPr id="11" name="TextBox 10"/>
          <p:cNvSpPr txBox="1"/>
          <p:nvPr/>
        </p:nvSpPr>
        <p:spPr>
          <a:xfrm>
            <a:off x="6659441" y="2490029"/>
            <a:ext cx="2186111" cy="369332"/>
          </a:xfrm>
          <a:prstGeom prst="rect">
            <a:avLst/>
          </a:prstGeom>
          <a:noFill/>
        </p:spPr>
        <p:txBody>
          <a:bodyPr wrap="square" rtlCol="0">
            <a:spAutoFit/>
          </a:bodyPr>
          <a:lstStyle/>
          <a:p>
            <a:r>
              <a:rPr lang="en-US" b="1" smtClean="0">
                <a:solidFill>
                  <a:srgbClr val="0070C0"/>
                </a:solidFill>
              </a:rPr>
              <a:t>Thread Performance</a:t>
            </a:r>
            <a:endParaRPr lang="en-US" b="1" dirty="0" smtClean="0">
              <a:solidFill>
                <a:srgbClr val="0070C0"/>
              </a:solidFill>
            </a:endParaRPr>
          </a:p>
        </p:txBody>
      </p:sp>
      <p:sp>
        <p:nvSpPr>
          <p:cNvPr id="12" name="TextBox 11"/>
          <p:cNvSpPr txBox="1"/>
          <p:nvPr/>
        </p:nvSpPr>
        <p:spPr>
          <a:xfrm>
            <a:off x="7051386" y="3013300"/>
            <a:ext cx="1737014" cy="369332"/>
          </a:xfrm>
          <a:prstGeom prst="rect">
            <a:avLst/>
          </a:prstGeom>
          <a:noFill/>
        </p:spPr>
        <p:txBody>
          <a:bodyPr wrap="none" rtlCol="0">
            <a:spAutoFit/>
          </a:bodyPr>
          <a:lstStyle/>
          <a:p>
            <a:r>
              <a:rPr lang="en-US" b="1" smtClean="0">
                <a:solidFill>
                  <a:srgbClr val="00B050"/>
                </a:solidFill>
              </a:rPr>
              <a:t>Clock Frequency</a:t>
            </a:r>
            <a:endParaRPr lang="en-US" b="1" dirty="0">
              <a:solidFill>
                <a:srgbClr val="00B050"/>
              </a:solidFill>
            </a:endParaRPr>
          </a:p>
        </p:txBody>
      </p:sp>
      <p:sp>
        <p:nvSpPr>
          <p:cNvPr id="13" name="TextBox 12"/>
          <p:cNvSpPr txBox="1"/>
          <p:nvPr/>
        </p:nvSpPr>
        <p:spPr>
          <a:xfrm>
            <a:off x="7266509" y="3873142"/>
            <a:ext cx="1521891" cy="369332"/>
          </a:xfrm>
          <a:prstGeom prst="rect">
            <a:avLst/>
          </a:prstGeom>
          <a:noFill/>
        </p:spPr>
        <p:txBody>
          <a:bodyPr wrap="none" rtlCol="0">
            <a:spAutoFit/>
          </a:bodyPr>
          <a:lstStyle/>
          <a:p>
            <a:r>
              <a:rPr lang="en-US" b="1" dirty="0" smtClean="0">
                <a:solidFill>
                  <a:srgbClr val="FF0000"/>
                </a:solidFill>
              </a:rPr>
              <a:t>Power (watts)</a:t>
            </a:r>
            <a:endParaRPr lang="en-US" b="1" dirty="0">
              <a:solidFill>
                <a:srgbClr val="FF0000"/>
              </a:solidFill>
            </a:endParaRPr>
          </a:p>
        </p:txBody>
      </p:sp>
      <p:sp>
        <p:nvSpPr>
          <p:cNvPr id="14" name="TextBox 13"/>
          <p:cNvSpPr txBox="1"/>
          <p:nvPr/>
        </p:nvSpPr>
        <p:spPr>
          <a:xfrm>
            <a:off x="7674708" y="4265687"/>
            <a:ext cx="884216" cy="369332"/>
          </a:xfrm>
          <a:prstGeom prst="rect">
            <a:avLst/>
          </a:prstGeom>
          <a:noFill/>
        </p:spPr>
        <p:txBody>
          <a:bodyPr wrap="none" rtlCol="0">
            <a:spAutoFit/>
          </a:bodyPr>
          <a:lstStyle/>
          <a:p>
            <a:r>
              <a:rPr lang="en-US" b="1" dirty="0" smtClean="0"/>
              <a:t># Cores</a:t>
            </a:r>
            <a:endParaRPr lang="en-US" b="1" dirty="0"/>
          </a:p>
        </p:txBody>
      </p:sp>
    </p:spTree>
    <p:extLst>
      <p:ext uri="{BB962C8B-B14F-4D97-AF65-F5344CB8AC3E}">
        <p14:creationId xmlns:p14="http://schemas.microsoft.com/office/powerpoint/2010/main" val="97461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82"/>
            <a:ext cx="9144000" cy="1200329"/>
          </a:xfrm>
          <a:prstGeom prst="rect">
            <a:avLst/>
          </a:prstGeom>
          <a:effectLst/>
        </p:spPr>
        <p:txBody>
          <a:bodyPr wrap="square">
            <a:spAutoFit/>
          </a:bodyPr>
          <a:lstStyle/>
          <a:p>
            <a:pPr algn="ctr"/>
            <a:r>
              <a:rPr lang="en-US" sz="4400" b="1" dirty="0" smtClean="0"/>
              <a:t>Post-Lithographic Scaling Options</a:t>
            </a:r>
          </a:p>
          <a:p>
            <a:pPr algn="ctr"/>
            <a:r>
              <a:rPr lang="en-US" sz="2800" b="1" i="1" dirty="0" smtClean="0"/>
              <a:t>There are other ways to continue Moore’s Scaling!</a:t>
            </a:r>
          </a:p>
        </p:txBody>
      </p:sp>
      <p:pic>
        <p:nvPicPr>
          <p:cNvPr id="4" name="Picture 3"/>
          <p:cNvPicPr>
            <a:picLocks noChangeAspect="1"/>
          </p:cNvPicPr>
          <p:nvPr/>
        </p:nvPicPr>
        <p:blipFill>
          <a:blip r:embed="rId3"/>
          <a:stretch>
            <a:fillRect/>
          </a:stretch>
        </p:blipFill>
        <p:spPr>
          <a:xfrm>
            <a:off x="845389" y="1266111"/>
            <a:ext cx="7339470" cy="5591889"/>
          </a:xfrm>
          <a:prstGeom prst="rect">
            <a:avLst/>
          </a:prstGeom>
        </p:spPr>
      </p:pic>
      <p:sp>
        <p:nvSpPr>
          <p:cNvPr id="10" name="Striped Right Arrow 9"/>
          <p:cNvSpPr/>
          <p:nvPr/>
        </p:nvSpPr>
        <p:spPr>
          <a:xfrm>
            <a:off x="3398808" y="4237037"/>
            <a:ext cx="4052805" cy="1788008"/>
          </a:xfrm>
          <a:prstGeom prst="stripedRightArrow">
            <a:avLst/>
          </a:prstGeom>
          <a:solidFill>
            <a:srgbClr val="FFFF00"/>
          </a:solidFill>
          <a:effectLst>
            <a:outerShdw blurRad="50800" dist="762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ysClr val="windowText" lastClr="000000"/>
                </a:solidFill>
              </a:rPr>
              <a:t>10 years scaling</a:t>
            </a:r>
          </a:p>
          <a:p>
            <a:pPr algn="ctr"/>
            <a:r>
              <a:rPr lang="en-US" sz="2800" i="1" dirty="0" smtClean="0">
                <a:solidFill>
                  <a:sysClr val="windowText" lastClr="000000"/>
                </a:solidFill>
              </a:rPr>
              <a:t>After 2025</a:t>
            </a:r>
          </a:p>
        </p:txBody>
      </p:sp>
      <p:sp>
        <p:nvSpPr>
          <p:cNvPr id="56" name="Striped Right Arrow 55"/>
          <p:cNvSpPr/>
          <p:nvPr/>
        </p:nvSpPr>
        <p:spPr>
          <a:xfrm rot="16200000">
            <a:off x="1038527" y="1854408"/>
            <a:ext cx="3702654" cy="2156602"/>
          </a:xfrm>
          <a:prstGeom prst="stripedRightArrow">
            <a:avLst/>
          </a:prstGeom>
          <a:solidFill>
            <a:srgbClr val="FFFF00"/>
          </a:solidFill>
          <a:effectLst>
            <a:outerShdw blurRad="50800" dist="762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ysClr val="windowText" lastClr="000000"/>
                </a:solidFill>
              </a:rPr>
              <a:t>2</a:t>
            </a:r>
            <a:r>
              <a:rPr lang="en-US" sz="2800" b="1" dirty="0" smtClean="0">
                <a:solidFill>
                  <a:sysClr val="windowText" lastClr="000000"/>
                </a:solidFill>
              </a:rPr>
              <a:t>0</a:t>
            </a:r>
            <a:r>
              <a:rPr lang="en-US" sz="2800" b="1" dirty="0" smtClean="0">
                <a:solidFill>
                  <a:sysClr val="windowText" lastClr="000000"/>
                </a:solidFill>
              </a:rPr>
              <a:t>+ years scaling</a:t>
            </a:r>
          </a:p>
          <a:p>
            <a:pPr algn="ctr"/>
            <a:r>
              <a:rPr lang="en-US" sz="2800" i="1" dirty="0" smtClean="0">
                <a:solidFill>
                  <a:sysClr val="windowText" lastClr="000000"/>
                </a:solidFill>
              </a:rPr>
              <a:t>w/20 year lead</a:t>
            </a:r>
            <a:endParaRPr lang="en-US" sz="2800" i="1" dirty="0">
              <a:solidFill>
                <a:sysClr val="windowText" lastClr="000000"/>
              </a:solidFill>
            </a:endParaRPr>
          </a:p>
        </p:txBody>
      </p:sp>
      <p:sp>
        <p:nvSpPr>
          <p:cNvPr id="3" name="Rounded Rectangle 2"/>
          <p:cNvSpPr/>
          <p:nvPr/>
        </p:nvSpPr>
        <p:spPr>
          <a:xfrm>
            <a:off x="4656359" y="1632918"/>
            <a:ext cx="3933645" cy="2419389"/>
          </a:xfrm>
          <a:prstGeom prst="roundRect">
            <a:avLst/>
          </a:prstGeom>
          <a:blipFill>
            <a:blip r:embed="rId4"/>
            <a:stretch>
              <a:fillRect/>
            </a:stretch>
          </a:blipFill>
          <a:effectLst>
            <a:outerShdw blurRad="50800" dist="76200" dir="2700000" algn="tl" rotWithShape="0">
              <a:prstClr val="black">
                <a:alpha val="40000"/>
              </a:prst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7659026" y="1615665"/>
            <a:ext cx="1005403" cy="2215991"/>
          </a:xfrm>
          <a:prstGeom prst="rect">
            <a:avLst/>
          </a:prstGeom>
          <a:noFill/>
          <a:effectLst>
            <a:glow rad="228600">
              <a:schemeClr val="accent3">
                <a:satMod val="175000"/>
                <a:alpha val="40000"/>
              </a:schemeClr>
            </a:glow>
            <a:softEdge rad="63500"/>
          </a:effectLst>
        </p:spPr>
        <p:txBody>
          <a:bodyPr wrap="none" rtlCol="0">
            <a:spAutoFit/>
          </a:bodyPr>
          <a:lstStyle/>
          <a:p>
            <a:r>
              <a:rPr lang="en-US" sz="1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t>
            </a:r>
            <a:endParaRPr lang="en-US" sz="13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TextBox 7"/>
          <p:cNvSpPr txBox="1"/>
          <p:nvPr/>
        </p:nvSpPr>
        <p:spPr>
          <a:xfrm>
            <a:off x="4656359" y="1805447"/>
            <a:ext cx="3174267" cy="461665"/>
          </a:xfrm>
          <a:prstGeom prst="rect">
            <a:avLst/>
          </a:prstGeom>
          <a:gradFill>
            <a:gsLst>
              <a:gs pos="34000">
                <a:srgbClr val="4C8CB4"/>
              </a:gs>
              <a:gs pos="0">
                <a:srgbClr val="35352E"/>
              </a:gs>
              <a:gs pos="100000">
                <a:srgbClr val="14323A"/>
              </a:gs>
            </a:gsLst>
            <a:lin ang="0" scaled="0"/>
          </a:grad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dirty="0" smtClean="0">
                <a:ln/>
                <a:solidFill>
                  <a:srgbClr val="C5EF43"/>
                </a:solidFill>
                <a:effectLst>
                  <a:outerShdw blurRad="50800" dist="76200" dir="2700000" algn="tl" rotWithShape="0">
                    <a:prstClr val="black">
                      <a:alpha val="40000"/>
                    </a:prstClr>
                  </a:outerShdw>
                </a:effectLst>
                <a:latin typeface="Helvetica" charset="0"/>
                <a:ea typeface="Helvetica" charset="0"/>
                <a:cs typeface="Helvetica" charset="0"/>
              </a:rPr>
              <a:t>New Scaling Law for</a:t>
            </a:r>
            <a:endParaRPr lang="en-US" sz="2400" b="1" dirty="0">
              <a:ln/>
              <a:solidFill>
                <a:srgbClr val="C5EF43"/>
              </a:solidFill>
              <a:effectLst>
                <a:outerShdw blurRad="50800" dist="76200" dir="2700000" algn="tl" rotWithShape="0">
                  <a:prstClr val="black">
                    <a:alpha val="40000"/>
                  </a:prstClr>
                </a:outerShdw>
              </a:effectLst>
              <a:latin typeface="Helvetica" charset="0"/>
              <a:ea typeface="Helvetica" charset="0"/>
              <a:cs typeface="Helvetica" charset="0"/>
            </a:endParaRPr>
          </a:p>
        </p:txBody>
      </p:sp>
    </p:spTree>
    <p:extLst>
      <p:ext uri="{BB962C8B-B14F-4D97-AF65-F5344CB8AC3E}">
        <p14:creationId xmlns:p14="http://schemas.microsoft.com/office/powerpoint/2010/main" val="126784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dissolv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6" grpId="0" animBg="1"/>
      <p:bldP spid="3" grpId="0" animBg="1"/>
      <p:bldP spid="5"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9"/>
            <a:ext cx="8229600" cy="478278"/>
          </a:xfrm>
        </p:spPr>
        <p:txBody>
          <a:bodyPr>
            <a:noAutofit/>
          </a:bodyPr>
          <a:lstStyle/>
          <a:p>
            <a:r>
              <a:rPr lang="en-US" sz="3200" b="1" dirty="0" smtClean="0">
                <a:effectLst>
                  <a:outerShdw blurRad="50800" dist="38100" dir="2700000" algn="tl" rotWithShape="0">
                    <a:prstClr val="black">
                      <a:alpha val="40000"/>
                    </a:prstClr>
                  </a:outerShdw>
                </a:effectLst>
              </a:rPr>
              <a:t>Fundamental Materials Science Drivers</a:t>
            </a:r>
            <a:endParaRPr lang="en-US" sz="3200" b="1" dirty="0">
              <a:effectLst>
                <a:outerShdw blurRad="50800" dist="38100" dir="2700000" algn="tl" rotWithShape="0">
                  <a:prstClr val="black">
                    <a:alpha val="40000"/>
                  </a:prstClr>
                </a:outerShdw>
              </a:effectLst>
            </a:endParaRPr>
          </a:p>
        </p:txBody>
      </p:sp>
      <p:grpSp>
        <p:nvGrpSpPr>
          <p:cNvPr id="23" name="Group 22"/>
          <p:cNvGrpSpPr/>
          <p:nvPr/>
        </p:nvGrpSpPr>
        <p:grpSpPr>
          <a:xfrm>
            <a:off x="0" y="472269"/>
            <a:ext cx="3175365" cy="2703484"/>
            <a:chOff x="1120" y="-45697"/>
            <a:chExt cx="3175365" cy="2703484"/>
          </a:xfrm>
        </p:grpSpPr>
        <p:sp>
          <p:nvSpPr>
            <p:cNvPr id="3" name="TextBox 2"/>
            <p:cNvSpPr txBox="1"/>
            <p:nvPr/>
          </p:nvSpPr>
          <p:spPr>
            <a:xfrm>
              <a:off x="1120" y="-45697"/>
              <a:ext cx="3175365" cy="923330"/>
            </a:xfrm>
            <a:prstGeom prst="rect">
              <a:avLst/>
            </a:prstGeom>
            <a:noFill/>
          </p:spPr>
          <p:txBody>
            <a:bodyPr wrap="square" rtlCol="0">
              <a:spAutoFit/>
            </a:bodyPr>
            <a:lstStyle/>
            <a:p>
              <a:pPr algn="ctr"/>
              <a:r>
                <a:rPr lang="en-US" b="1" dirty="0" smtClean="0"/>
                <a:t>Manipulate information at the limits of Energy : 1 </a:t>
              </a:r>
              <a:r>
                <a:rPr lang="en-US" b="1" dirty="0" err="1" smtClean="0"/>
                <a:t>AttoJoule</a:t>
              </a:r>
              <a:r>
                <a:rPr lang="en-US" b="1" dirty="0" smtClean="0"/>
                <a:t> switch</a:t>
              </a:r>
            </a:p>
          </p:txBody>
        </p:sp>
        <p:pic>
          <p:nvPicPr>
            <p:cNvPr id="9" name="Picture 8" descr="Single Molecule Diod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992" y="596059"/>
              <a:ext cx="2811319" cy="20617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24" name="Group 23"/>
          <p:cNvGrpSpPr/>
          <p:nvPr/>
        </p:nvGrpSpPr>
        <p:grpSpPr>
          <a:xfrm>
            <a:off x="5637226" y="415968"/>
            <a:ext cx="3612091" cy="2759785"/>
            <a:chOff x="5531911" y="248703"/>
            <a:chExt cx="3612091" cy="2759785"/>
          </a:xfrm>
        </p:grpSpPr>
        <p:sp>
          <p:nvSpPr>
            <p:cNvPr id="7" name="Rectangle 6"/>
            <p:cNvSpPr/>
            <p:nvPr/>
          </p:nvSpPr>
          <p:spPr>
            <a:xfrm>
              <a:off x="5531911" y="248703"/>
              <a:ext cx="3612091" cy="646331"/>
            </a:xfrm>
            <a:prstGeom prst="rect">
              <a:avLst/>
            </a:prstGeom>
          </p:spPr>
          <p:txBody>
            <a:bodyPr wrap="square">
              <a:spAutoFit/>
            </a:bodyPr>
            <a:lstStyle/>
            <a:p>
              <a:pPr algn="ctr"/>
              <a:r>
                <a:rPr lang="en-US" b="1" dirty="0" smtClean="0"/>
                <a:t>Design of hierarchical ground states for multistate memories and logic</a:t>
              </a:r>
              <a:endParaRPr lang="en-US" b="1" dirty="0"/>
            </a:p>
          </p:txBody>
        </p:sp>
        <p:pic>
          <p:nvPicPr>
            <p:cNvPr id="10" name="Picture 9"/>
            <p:cNvPicPr>
              <a:picLocks noChangeAspect="1"/>
            </p:cNvPicPr>
            <p:nvPr/>
          </p:nvPicPr>
          <p:blipFill>
            <a:blip r:embed="rId4"/>
            <a:stretch>
              <a:fillRect/>
            </a:stretch>
          </p:blipFill>
          <p:spPr>
            <a:xfrm>
              <a:off x="5866780" y="832107"/>
              <a:ext cx="2930293" cy="21763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20" name="Group 19"/>
          <p:cNvGrpSpPr/>
          <p:nvPr/>
        </p:nvGrpSpPr>
        <p:grpSpPr>
          <a:xfrm>
            <a:off x="2901947" y="2670857"/>
            <a:ext cx="3117648" cy="2812409"/>
            <a:chOff x="2989197" y="1817451"/>
            <a:chExt cx="3340674" cy="2812409"/>
          </a:xfrm>
        </p:grpSpPr>
        <p:sp>
          <p:nvSpPr>
            <p:cNvPr id="4" name="Rectangle 3"/>
            <p:cNvSpPr/>
            <p:nvPr/>
          </p:nvSpPr>
          <p:spPr>
            <a:xfrm>
              <a:off x="3192092" y="3983529"/>
              <a:ext cx="3137779" cy="646331"/>
            </a:xfrm>
            <a:prstGeom prst="rect">
              <a:avLst/>
            </a:prstGeom>
          </p:spPr>
          <p:txBody>
            <a:bodyPr wrap="square">
              <a:spAutoFit/>
            </a:bodyPr>
            <a:lstStyle/>
            <a:p>
              <a:pPr algn="ctr"/>
              <a:r>
                <a:rPr lang="en-US" b="1" dirty="0" smtClean="0"/>
                <a:t>Control of electron </a:t>
              </a:r>
              <a:r>
                <a:rPr lang="en-US" b="1" dirty="0" err="1" smtClean="0"/>
                <a:t>wavefunctions</a:t>
              </a:r>
              <a:r>
                <a:rPr lang="en-US" b="1" dirty="0" smtClean="0"/>
                <a:t> </a:t>
              </a:r>
            </a:p>
          </p:txBody>
        </p:sp>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89197" y="1817451"/>
              <a:ext cx="3340673" cy="22102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22" name="Group 21"/>
          <p:cNvGrpSpPr/>
          <p:nvPr/>
        </p:nvGrpSpPr>
        <p:grpSpPr>
          <a:xfrm>
            <a:off x="5959707" y="3971540"/>
            <a:ext cx="3104913" cy="2886460"/>
            <a:chOff x="5959707" y="3971540"/>
            <a:chExt cx="3104913" cy="2886460"/>
          </a:xfrm>
        </p:grpSpPr>
        <p:sp>
          <p:nvSpPr>
            <p:cNvPr id="6" name="Rectangle 5"/>
            <p:cNvSpPr/>
            <p:nvPr/>
          </p:nvSpPr>
          <p:spPr>
            <a:xfrm>
              <a:off x="6055690" y="3971540"/>
              <a:ext cx="3008930" cy="923330"/>
            </a:xfrm>
            <a:prstGeom prst="rect">
              <a:avLst/>
            </a:prstGeom>
          </p:spPr>
          <p:txBody>
            <a:bodyPr wrap="square">
              <a:spAutoFit/>
            </a:bodyPr>
            <a:lstStyle/>
            <a:p>
              <a:pPr algn="ctr"/>
              <a:r>
                <a:rPr lang="en-US" b="1" dirty="0"/>
                <a:t>C</a:t>
              </a:r>
              <a:r>
                <a:rPr lang="en-US" b="1" dirty="0" smtClean="0"/>
                <a:t>ontrol of correlations </a:t>
              </a:r>
            </a:p>
            <a:p>
              <a:pPr algn="ctr"/>
              <a:r>
                <a:rPr lang="en-US" b="1" dirty="0" smtClean="0"/>
                <a:t>and emergent behavior @mV scale</a:t>
              </a:r>
              <a:endParaRPr lang="en-US" b="1" dirty="0"/>
            </a:p>
          </p:txBody>
        </p:sp>
        <p:pic>
          <p:nvPicPr>
            <p:cNvPr id="18" name="Picture 17"/>
            <p:cNvPicPr>
              <a:picLocks noChangeAspect="1"/>
            </p:cNvPicPr>
            <p:nvPr/>
          </p:nvPicPr>
          <p:blipFill>
            <a:blip r:embed="rId6"/>
            <a:stretch>
              <a:fillRect/>
            </a:stretch>
          </p:blipFill>
          <p:spPr>
            <a:xfrm>
              <a:off x="5959707" y="4587102"/>
              <a:ext cx="3028730" cy="22708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21" name="Group 20"/>
          <p:cNvGrpSpPr/>
          <p:nvPr/>
        </p:nvGrpSpPr>
        <p:grpSpPr>
          <a:xfrm>
            <a:off x="0" y="3694541"/>
            <a:ext cx="2989198" cy="3101604"/>
            <a:chOff x="0" y="3694541"/>
            <a:chExt cx="2989198" cy="3101604"/>
          </a:xfrm>
        </p:grpSpPr>
        <p:sp>
          <p:nvSpPr>
            <p:cNvPr id="5" name="Rectangle 4"/>
            <p:cNvSpPr/>
            <p:nvPr/>
          </p:nvSpPr>
          <p:spPr>
            <a:xfrm>
              <a:off x="1120" y="3694541"/>
              <a:ext cx="2893191" cy="923330"/>
            </a:xfrm>
            <a:prstGeom prst="rect">
              <a:avLst/>
            </a:prstGeom>
          </p:spPr>
          <p:txBody>
            <a:bodyPr wrap="square">
              <a:spAutoFit/>
            </a:bodyPr>
            <a:lstStyle/>
            <a:p>
              <a:pPr algn="ctr"/>
              <a:r>
                <a:rPr lang="en-US" b="1" dirty="0" smtClean="0"/>
                <a:t>Energy-efficient </a:t>
              </a:r>
              <a:r>
                <a:rPr lang="en-US" b="1" dirty="0"/>
                <a:t>synthesis of </a:t>
              </a:r>
              <a:r>
                <a:rPr lang="en-US" b="1" dirty="0" smtClean="0"/>
                <a:t>new</a:t>
              </a:r>
              <a:r>
                <a:rPr lang="en-US" b="1" dirty="0"/>
                <a:t> </a:t>
              </a:r>
              <a:r>
                <a:rPr lang="en-US" b="1" dirty="0" smtClean="0"/>
                <a:t>forms </a:t>
              </a:r>
              <a:r>
                <a:rPr lang="en-US" b="1" dirty="0"/>
                <a:t>of matter with tailored </a:t>
              </a:r>
              <a:r>
                <a:rPr lang="en-US" b="1" dirty="0" smtClean="0"/>
                <a:t>properties</a:t>
              </a:r>
              <a:endParaRPr lang="en-US" b="1" dirty="0"/>
            </a:p>
          </p:txBody>
        </p:sp>
        <p:pic>
          <p:nvPicPr>
            <p:cNvPr id="19" name="Picture 18" descr="P-image_overlay-half.tif"/>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0" y="4587102"/>
              <a:ext cx="2989198" cy="22090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2039775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81019" y="910981"/>
            <a:ext cx="2834640" cy="5565577"/>
          </a:xfrm>
          <a:prstGeom prst="rect">
            <a:avLst/>
          </a:prstGeom>
          <a:solidFill>
            <a:schemeClr val="bg1">
              <a:lumMod val="95000"/>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4746" y="22538"/>
            <a:ext cx="8949238" cy="789196"/>
          </a:xfrm>
        </p:spPr>
        <p:txBody>
          <a:bodyPr wrap="square">
            <a:spAutoFit/>
          </a:bodyPr>
          <a:lstStyle/>
          <a:p>
            <a:r>
              <a:rPr lang="en-US" b="1" dirty="0" smtClean="0">
                <a:latin typeface="+mn-lt"/>
                <a:ea typeface="+mn-ea"/>
                <a:cs typeface="+mn-cs"/>
              </a:rPr>
              <a:t>The </a:t>
            </a:r>
            <a:r>
              <a:rPr lang="en-US" b="1" dirty="0">
                <a:latin typeface="+mn-lt"/>
                <a:ea typeface="+mn-ea"/>
                <a:cs typeface="+mn-cs"/>
              </a:rPr>
              <a:t>O</a:t>
            </a:r>
            <a:r>
              <a:rPr lang="en-US" b="1" dirty="0" smtClean="0">
                <a:latin typeface="+mn-lt"/>
                <a:ea typeface="+mn-ea"/>
                <a:cs typeface="+mn-cs"/>
              </a:rPr>
              <a:t>pportunity</a:t>
            </a:r>
            <a:endParaRPr lang="en-US" b="1" dirty="0">
              <a:latin typeface="+mn-lt"/>
              <a:ea typeface="+mn-ea"/>
              <a:cs typeface="+mn-cs"/>
            </a:endParaRPr>
          </a:p>
        </p:txBody>
      </p:sp>
      <p:sp>
        <p:nvSpPr>
          <p:cNvPr id="9" name="Rectangle 8"/>
          <p:cNvSpPr/>
          <p:nvPr/>
        </p:nvSpPr>
        <p:spPr>
          <a:xfrm>
            <a:off x="6170913" y="910981"/>
            <a:ext cx="2834640" cy="5565577"/>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8156" y="910981"/>
            <a:ext cx="2834640" cy="5565577"/>
          </a:xfrm>
          <a:prstGeom prst="rect">
            <a:avLst/>
          </a:prstGeom>
          <a:solidFill>
            <a:schemeClr val="accent2">
              <a:alpha val="5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03904" y="784893"/>
            <a:ext cx="2808893" cy="1384995"/>
          </a:xfrm>
          <a:prstGeom prst="rect">
            <a:avLst/>
          </a:prstGeom>
          <a:noFill/>
        </p:spPr>
        <p:txBody>
          <a:bodyPr wrap="square" rtlCol="0">
            <a:spAutoFit/>
          </a:bodyPr>
          <a:lstStyle/>
          <a:p>
            <a:pPr algn="ctr"/>
            <a:r>
              <a:rPr lang="en-US" sz="2800" b="1" dirty="0" smtClean="0"/>
              <a:t>Fundamental Science</a:t>
            </a:r>
          </a:p>
          <a:p>
            <a:pPr algn="ctr"/>
            <a:r>
              <a:rPr lang="en-US" sz="2800" b="1" i="1" dirty="0" smtClean="0">
                <a:solidFill>
                  <a:srgbClr val="002060"/>
                </a:solidFill>
              </a:rPr>
              <a:t>(BES)</a:t>
            </a:r>
            <a:endParaRPr lang="en-US" sz="2800" b="1" i="1" dirty="0">
              <a:solidFill>
                <a:srgbClr val="002060"/>
              </a:solidFill>
            </a:endParaRPr>
          </a:p>
        </p:txBody>
      </p:sp>
      <p:sp>
        <p:nvSpPr>
          <p:cNvPr id="7" name="Rectangle 6"/>
          <p:cNvSpPr/>
          <p:nvPr/>
        </p:nvSpPr>
        <p:spPr>
          <a:xfrm>
            <a:off x="6209628" y="2173555"/>
            <a:ext cx="2812026" cy="4093428"/>
          </a:xfrm>
          <a:prstGeom prst="rect">
            <a:avLst/>
          </a:prstGeom>
        </p:spPr>
        <p:txBody>
          <a:bodyPr wrap="square">
            <a:spAutoFit/>
          </a:bodyPr>
          <a:lstStyle/>
          <a:p>
            <a:pPr marL="231775" indent="-231775">
              <a:buFont typeface="Arial" panose="020B0604020202020204" pitchFamily="34" charset="0"/>
              <a:buChar char="•"/>
            </a:pPr>
            <a:r>
              <a:rPr lang="en-US" sz="2000" dirty="0" smtClean="0"/>
              <a:t>Move revolutionary low energy devices and architectures </a:t>
            </a:r>
            <a:br>
              <a:rPr lang="en-US" sz="2000" dirty="0" smtClean="0"/>
            </a:br>
            <a:r>
              <a:rPr lang="en-US" sz="2000" dirty="0" smtClean="0"/>
              <a:t>from Lab to Fab</a:t>
            </a:r>
          </a:p>
          <a:p>
            <a:pPr marL="231775" indent="-231775"/>
            <a:endParaRPr lang="en-US" sz="2000" dirty="0"/>
          </a:p>
          <a:p>
            <a:pPr marL="231775" indent="-231775">
              <a:buFont typeface="Arial" panose="020B0604020202020204" pitchFamily="34" charset="0"/>
              <a:buChar char="•"/>
            </a:pPr>
            <a:r>
              <a:rPr lang="en-US" sz="2000" dirty="0"/>
              <a:t>Accelerate development and manufacturing </a:t>
            </a:r>
            <a:r>
              <a:rPr lang="en-US" sz="2000" dirty="0" smtClean="0"/>
              <a:t>base </a:t>
            </a:r>
            <a:br>
              <a:rPr lang="en-US" sz="2000" dirty="0" smtClean="0"/>
            </a:br>
            <a:r>
              <a:rPr lang="en-US" sz="2000" dirty="0" smtClean="0"/>
              <a:t>for electronic devices</a:t>
            </a:r>
          </a:p>
          <a:p>
            <a:pPr marL="231775" indent="-231775">
              <a:buFont typeface="Arial" panose="020B0604020202020204" pitchFamily="34" charset="0"/>
              <a:buChar char="•"/>
            </a:pPr>
            <a:endParaRPr lang="en-US" sz="2000" dirty="0"/>
          </a:p>
          <a:p>
            <a:pPr marL="231775" indent="-231775">
              <a:buFont typeface="Arial" panose="020B0604020202020204" pitchFamily="34" charset="0"/>
              <a:buChar char="•"/>
            </a:pPr>
            <a:r>
              <a:rPr lang="en-US" sz="2000" dirty="0" smtClean="0"/>
              <a:t>Create public-private partnerships with electronics industry</a:t>
            </a:r>
          </a:p>
        </p:txBody>
      </p:sp>
      <p:sp>
        <p:nvSpPr>
          <p:cNvPr id="16" name="Rectangle 15"/>
          <p:cNvSpPr/>
          <p:nvPr/>
        </p:nvSpPr>
        <p:spPr>
          <a:xfrm>
            <a:off x="3268219" y="2150478"/>
            <a:ext cx="2804160" cy="4093428"/>
          </a:xfrm>
          <a:prstGeom prst="rect">
            <a:avLst/>
          </a:prstGeom>
        </p:spPr>
        <p:txBody>
          <a:bodyPr wrap="square">
            <a:spAutoFit/>
          </a:bodyPr>
          <a:lstStyle/>
          <a:p>
            <a:pPr marL="231775" indent="-231775">
              <a:buFont typeface="Arial" panose="020B0604020202020204" pitchFamily="34" charset="0"/>
              <a:buChar char="•"/>
            </a:pPr>
            <a:r>
              <a:rPr lang="en-US" sz="2000" dirty="0" smtClean="0"/>
              <a:t>Advanced computing</a:t>
            </a:r>
          </a:p>
          <a:p>
            <a:pPr marL="231775" indent="-231775">
              <a:buFont typeface="Arial" panose="020B0604020202020204" pitchFamily="34" charset="0"/>
              <a:buChar char="•"/>
            </a:pPr>
            <a:endParaRPr lang="en-US" sz="2000" dirty="0"/>
          </a:p>
          <a:p>
            <a:pPr marL="231775" indent="-231775">
              <a:buFont typeface="Arial" panose="020B0604020202020204" pitchFamily="34" charset="0"/>
              <a:buChar char="•"/>
            </a:pPr>
            <a:r>
              <a:rPr lang="en-US" sz="2000" dirty="0" smtClean="0"/>
              <a:t>Multiscale computing benchmarking and modeling</a:t>
            </a:r>
          </a:p>
          <a:p>
            <a:pPr marL="231775" indent="-231775">
              <a:buFont typeface="Arial" panose="020B0604020202020204" pitchFamily="34" charset="0"/>
              <a:buChar char="•"/>
            </a:pPr>
            <a:endParaRPr lang="en-US" sz="2000" dirty="0"/>
          </a:p>
          <a:p>
            <a:pPr marL="231775" indent="-231775">
              <a:buFont typeface="Arial" panose="020B0604020202020204" pitchFamily="34" charset="0"/>
              <a:buChar char="•"/>
            </a:pPr>
            <a:r>
              <a:rPr lang="en-US" sz="2000" dirty="0" smtClean="0"/>
              <a:t>Next-generation heterogeneous architectures</a:t>
            </a:r>
            <a:endParaRPr lang="en-US" sz="2000" dirty="0"/>
          </a:p>
          <a:p>
            <a:pPr marL="231775" indent="-231775"/>
            <a:endParaRPr lang="en-US" sz="2000" dirty="0"/>
          </a:p>
          <a:p>
            <a:pPr marL="231775" indent="-231775">
              <a:buFont typeface="Arial" panose="020B0604020202020204" pitchFamily="34" charset="0"/>
              <a:buChar char="•"/>
            </a:pPr>
            <a:r>
              <a:rPr lang="en-US" sz="2000" dirty="0"/>
              <a:t>New programming models and application software</a:t>
            </a:r>
          </a:p>
        </p:txBody>
      </p:sp>
      <p:sp>
        <p:nvSpPr>
          <p:cNvPr id="17" name="Rectangle 16"/>
          <p:cNvSpPr/>
          <p:nvPr/>
        </p:nvSpPr>
        <p:spPr>
          <a:xfrm>
            <a:off x="216873" y="2150478"/>
            <a:ext cx="2808892" cy="4401205"/>
          </a:xfrm>
          <a:prstGeom prst="rect">
            <a:avLst/>
          </a:prstGeom>
        </p:spPr>
        <p:txBody>
          <a:bodyPr wrap="square">
            <a:spAutoFit/>
          </a:bodyPr>
          <a:lstStyle/>
          <a:p>
            <a:pPr marL="231775" indent="-231775">
              <a:buFont typeface="Arial" panose="020B0604020202020204" pitchFamily="34" charset="0"/>
              <a:buChar char="•"/>
            </a:pPr>
            <a:r>
              <a:rPr lang="en-US" sz="2000" dirty="0" smtClean="0"/>
              <a:t>Leverage unique capabilities in material science</a:t>
            </a:r>
          </a:p>
          <a:p>
            <a:pPr marL="231775" indent="-231775">
              <a:buFont typeface="Arial" panose="020B0604020202020204" pitchFamily="34" charset="0"/>
              <a:buChar char="•"/>
            </a:pPr>
            <a:endParaRPr lang="en-US" sz="2000" dirty="0"/>
          </a:p>
          <a:p>
            <a:pPr marL="231775" indent="-231775">
              <a:buFont typeface="Arial" panose="020B0604020202020204" pitchFamily="34" charset="0"/>
              <a:buChar char="•"/>
            </a:pPr>
            <a:r>
              <a:rPr lang="en-US" sz="2000" dirty="0"/>
              <a:t>S</a:t>
            </a:r>
            <a:r>
              <a:rPr lang="en-US" sz="2000" dirty="0" smtClean="0"/>
              <a:t>cientific user facilities</a:t>
            </a:r>
            <a:endParaRPr lang="en-US" sz="2000" dirty="0"/>
          </a:p>
          <a:p>
            <a:pPr marL="231775" indent="-231775">
              <a:buFont typeface="Arial" panose="020B0604020202020204" pitchFamily="34" charset="0"/>
              <a:buChar char="•"/>
            </a:pPr>
            <a:endParaRPr lang="en-US" sz="2000" dirty="0" smtClean="0"/>
          </a:p>
          <a:p>
            <a:pPr marL="231775" indent="-231775">
              <a:buFont typeface="Arial" panose="020B0604020202020204" pitchFamily="34" charset="0"/>
              <a:buChar char="•"/>
            </a:pPr>
            <a:r>
              <a:rPr lang="en-US" sz="2000" dirty="0" smtClean="0"/>
              <a:t>Computational approaches to materials design</a:t>
            </a:r>
          </a:p>
          <a:p>
            <a:pPr marL="231775" indent="-231775">
              <a:buFont typeface="Arial" panose="020B0604020202020204" pitchFamily="34" charset="0"/>
              <a:buChar char="•"/>
            </a:pPr>
            <a:endParaRPr lang="en-US" sz="2000" dirty="0"/>
          </a:p>
          <a:p>
            <a:pPr marL="231775" indent="-231775">
              <a:buFont typeface="Arial" panose="020B0604020202020204" pitchFamily="34" charset="0"/>
              <a:buChar char="•"/>
            </a:pPr>
            <a:r>
              <a:rPr lang="en-US" sz="2000" dirty="0" smtClean="0"/>
              <a:t>Grand </a:t>
            </a:r>
            <a:r>
              <a:rPr lang="en-US" sz="2000" dirty="0"/>
              <a:t>challenges driven research</a:t>
            </a:r>
          </a:p>
          <a:p>
            <a:endParaRPr lang="en-US" sz="2000" dirty="0"/>
          </a:p>
          <a:p>
            <a:endParaRPr lang="en-US" sz="2000" dirty="0"/>
          </a:p>
        </p:txBody>
      </p:sp>
      <p:sp>
        <p:nvSpPr>
          <p:cNvPr id="4" name="Left-Right Arrow 3"/>
          <p:cNvSpPr/>
          <p:nvPr/>
        </p:nvSpPr>
        <p:spPr>
          <a:xfrm>
            <a:off x="2330994" y="6032791"/>
            <a:ext cx="1504335" cy="811161"/>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9" name="Left-Right Arrow 18"/>
          <p:cNvSpPr/>
          <p:nvPr/>
        </p:nvSpPr>
        <p:spPr>
          <a:xfrm>
            <a:off x="5320212" y="6034758"/>
            <a:ext cx="1504335" cy="811161"/>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 name="TextBox 14"/>
          <p:cNvSpPr txBox="1"/>
          <p:nvPr/>
        </p:nvSpPr>
        <p:spPr>
          <a:xfrm>
            <a:off x="3206766" y="798913"/>
            <a:ext cx="2808893" cy="1384995"/>
          </a:xfrm>
          <a:prstGeom prst="rect">
            <a:avLst/>
          </a:prstGeom>
          <a:noFill/>
        </p:spPr>
        <p:txBody>
          <a:bodyPr wrap="square" rtlCol="0">
            <a:spAutoFit/>
          </a:bodyPr>
          <a:lstStyle/>
          <a:p>
            <a:pPr algn="ctr"/>
            <a:r>
              <a:rPr lang="en-US" sz="2800" b="1" dirty="0" smtClean="0"/>
              <a:t>Computing</a:t>
            </a:r>
          </a:p>
          <a:p>
            <a:pPr algn="ctr"/>
            <a:r>
              <a:rPr lang="en-US" sz="2800" b="1" dirty="0" smtClean="0"/>
              <a:t>Science</a:t>
            </a:r>
          </a:p>
          <a:p>
            <a:pPr algn="ctr"/>
            <a:r>
              <a:rPr lang="en-US" sz="2800" b="1" i="1" dirty="0" smtClean="0">
                <a:solidFill>
                  <a:srgbClr val="002060"/>
                </a:solidFill>
              </a:rPr>
              <a:t>(ASCR)</a:t>
            </a:r>
            <a:endParaRPr lang="en-US" sz="2800" b="1" i="1" dirty="0">
              <a:solidFill>
                <a:srgbClr val="002060"/>
              </a:solidFill>
            </a:endParaRPr>
          </a:p>
        </p:txBody>
      </p:sp>
      <p:sp>
        <p:nvSpPr>
          <p:cNvPr id="18" name="TextBox 17"/>
          <p:cNvSpPr txBox="1"/>
          <p:nvPr/>
        </p:nvSpPr>
        <p:spPr>
          <a:xfrm>
            <a:off x="6170913" y="801889"/>
            <a:ext cx="2808893" cy="1384995"/>
          </a:xfrm>
          <a:prstGeom prst="rect">
            <a:avLst/>
          </a:prstGeom>
          <a:noFill/>
        </p:spPr>
        <p:txBody>
          <a:bodyPr wrap="square" rtlCol="0">
            <a:spAutoFit/>
          </a:bodyPr>
          <a:lstStyle/>
          <a:p>
            <a:pPr algn="ctr"/>
            <a:r>
              <a:rPr lang="en-US" sz="2800" b="1" dirty="0" smtClean="0"/>
              <a:t>Manufacturing</a:t>
            </a:r>
          </a:p>
          <a:p>
            <a:pPr algn="ctr"/>
            <a:r>
              <a:rPr lang="en-US" sz="2800" b="1" dirty="0" smtClean="0"/>
              <a:t>Science</a:t>
            </a:r>
          </a:p>
          <a:p>
            <a:pPr algn="ctr"/>
            <a:r>
              <a:rPr lang="en-US" sz="2800" b="1" i="1" dirty="0" smtClean="0">
                <a:solidFill>
                  <a:srgbClr val="002060"/>
                </a:solidFill>
              </a:rPr>
              <a:t>(AMO)</a:t>
            </a:r>
            <a:endParaRPr lang="en-US" sz="2800" b="1" i="1" dirty="0">
              <a:solidFill>
                <a:srgbClr val="002060"/>
              </a:solidFill>
            </a:endParaRPr>
          </a:p>
        </p:txBody>
      </p:sp>
    </p:spTree>
    <p:extLst>
      <p:ext uri="{BB962C8B-B14F-4D97-AF65-F5344CB8AC3E}">
        <p14:creationId xmlns:p14="http://schemas.microsoft.com/office/powerpoint/2010/main" val="1783528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4" name="Picture 1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16351" y="5311313"/>
            <a:ext cx="915913" cy="634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Straight Connector 2"/>
          <p:cNvCxnSpPr/>
          <p:nvPr/>
        </p:nvCxnSpPr>
        <p:spPr bwMode="auto">
          <a:xfrm>
            <a:off x="15671" y="6096000"/>
            <a:ext cx="9075941" cy="0"/>
          </a:xfrm>
          <a:prstGeom prst="line">
            <a:avLst/>
          </a:prstGeom>
          <a:solidFill>
            <a:schemeClr val="accent1"/>
          </a:solidFill>
          <a:ln w="38100" cap="flat" cmpd="sng" algn="ctr">
            <a:solidFill>
              <a:schemeClr val="accent6">
                <a:lumMod val="40000"/>
                <a:lumOff val="60000"/>
              </a:schemeClr>
            </a:solidFill>
            <a:prstDash val="solid"/>
            <a:round/>
            <a:headEnd type="none" w="med" len="med"/>
            <a:tailEnd type="none" w="med" len="med"/>
          </a:ln>
          <a:effectLst/>
        </p:spPr>
      </p:cxnSp>
      <p:cxnSp>
        <p:nvCxnSpPr>
          <p:cNvPr id="45" name="Straight Connector 44"/>
          <p:cNvCxnSpPr/>
          <p:nvPr/>
        </p:nvCxnSpPr>
        <p:spPr bwMode="auto">
          <a:xfrm>
            <a:off x="15671" y="5308600"/>
            <a:ext cx="9075941" cy="0"/>
          </a:xfrm>
          <a:prstGeom prst="line">
            <a:avLst/>
          </a:prstGeom>
          <a:solidFill>
            <a:schemeClr val="accent1"/>
          </a:solidFill>
          <a:ln w="38100" cap="flat" cmpd="sng" algn="ctr">
            <a:solidFill>
              <a:schemeClr val="accent6">
                <a:lumMod val="40000"/>
                <a:lumOff val="60000"/>
              </a:schemeClr>
            </a:solidFill>
            <a:prstDash val="solid"/>
            <a:round/>
            <a:headEnd type="none" w="med" len="med"/>
            <a:tailEnd type="none" w="med" len="med"/>
          </a:ln>
          <a:effectLst/>
        </p:spPr>
      </p:cxnSp>
      <p:cxnSp>
        <p:nvCxnSpPr>
          <p:cNvPr id="46" name="Straight Connector 45"/>
          <p:cNvCxnSpPr/>
          <p:nvPr/>
        </p:nvCxnSpPr>
        <p:spPr bwMode="auto">
          <a:xfrm>
            <a:off x="15671" y="4521200"/>
            <a:ext cx="9075941" cy="0"/>
          </a:xfrm>
          <a:prstGeom prst="line">
            <a:avLst/>
          </a:prstGeom>
          <a:solidFill>
            <a:schemeClr val="accent1"/>
          </a:solidFill>
          <a:ln w="38100" cap="flat" cmpd="sng" algn="ctr">
            <a:solidFill>
              <a:schemeClr val="accent6">
                <a:lumMod val="40000"/>
                <a:lumOff val="60000"/>
              </a:schemeClr>
            </a:solidFill>
            <a:prstDash val="solid"/>
            <a:round/>
            <a:headEnd type="none" w="med" len="med"/>
            <a:tailEnd type="none" w="med" len="med"/>
          </a:ln>
          <a:effectLst/>
        </p:spPr>
      </p:cxnSp>
      <p:cxnSp>
        <p:nvCxnSpPr>
          <p:cNvPr id="48" name="Straight Connector 47"/>
          <p:cNvCxnSpPr/>
          <p:nvPr/>
        </p:nvCxnSpPr>
        <p:spPr bwMode="auto">
          <a:xfrm>
            <a:off x="15671" y="3733800"/>
            <a:ext cx="9075941" cy="0"/>
          </a:xfrm>
          <a:prstGeom prst="line">
            <a:avLst/>
          </a:prstGeom>
          <a:solidFill>
            <a:schemeClr val="accent1"/>
          </a:solidFill>
          <a:ln w="38100" cap="flat" cmpd="sng" algn="ctr">
            <a:solidFill>
              <a:schemeClr val="accent6">
                <a:lumMod val="40000"/>
                <a:lumOff val="60000"/>
              </a:schemeClr>
            </a:solidFill>
            <a:prstDash val="solid"/>
            <a:round/>
            <a:headEnd type="none" w="med" len="med"/>
            <a:tailEnd type="none" w="med" len="med"/>
          </a:ln>
          <a:effectLst/>
        </p:spPr>
      </p:cxnSp>
      <p:cxnSp>
        <p:nvCxnSpPr>
          <p:cNvPr id="52" name="Straight Connector 51"/>
          <p:cNvCxnSpPr/>
          <p:nvPr/>
        </p:nvCxnSpPr>
        <p:spPr bwMode="auto">
          <a:xfrm>
            <a:off x="15671" y="2946400"/>
            <a:ext cx="9075941" cy="0"/>
          </a:xfrm>
          <a:prstGeom prst="line">
            <a:avLst/>
          </a:prstGeom>
          <a:solidFill>
            <a:schemeClr val="accent1"/>
          </a:solidFill>
          <a:ln w="38100" cap="flat" cmpd="sng" algn="ctr">
            <a:solidFill>
              <a:schemeClr val="accent6">
                <a:lumMod val="40000"/>
                <a:lumOff val="60000"/>
              </a:schemeClr>
            </a:solidFill>
            <a:prstDash val="solid"/>
            <a:round/>
            <a:headEnd type="none" w="med" len="med"/>
            <a:tailEnd type="none" w="med" len="med"/>
          </a:ln>
          <a:effectLst/>
        </p:spPr>
      </p:cxnSp>
      <p:cxnSp>
        <p:nvCxnSpPr>
          <p:cNvPr id="54" name="Straight Connector 53"/>
          <p:cNvCxnSpPr/>
          <p:nvPr/>
        </p:nvCxnSpPr>
        <p:spPr bwMode="auto">
          <a:xfrm>
            <a:off x="15671" y="2159000"/>
            <a:ext cx="9075941" cy="0"/>
          </a:xfrm>
          <a:prstGeom prst="line">
            <a:avLst/>
          </a:prstGeom>
          <a:solidFill>
            <a:schemeClr val="accent1"/>
          </a:solidFill>
          <a:ln w="38100" cap="flat" cmpd="sng" algn="ctr">
            <a:solidFill>
              <a:schemeClr val="accent6">
                <a:lumMod val="40000"/>
                <a:lumOff val="60000"/>
              </a:schemeClr>
            </a:solidFill>
            <a:prstDash val="solid"/>
            <a:round/>
            <a:headEnd type="none" w="med" len="med"/>
            <a:tailEnd type="none" w="med" len="med"/>
          </a:ln>
          <a:effectLst/>
        </p:spPr>
      </p:cxnSp>
      <p:cxnSp>
        <p:nvCxnSpPr>
          <p:cNvPr id="56" name="Straight Connector 55"/>
          <p:cNvCxnSpPr/>
          <p:nvPr/>
        </p:nvCxnSpPr>
        <p:spPr bwMode="auto">
          <a:xfrm>
            <a:off x="15671" y="1371600"/>
            <a:ext cx="9075941" cy="0"/>
          </a:xfrm>
          <a:prstGeom prst="line">
            <a:avLst/>
          </a:prstGeom>
          <a:solidFill>
            <a:schemeClr val="accent1"/>
          </a:solidFill>
          <a:ln w="38100" cap="flat" cmpd="sng" algn="ctr">
            <a:solidFill>
              <a:schemeClr val="accent6">
                <a:lumMod val="40000"/>
                <a:lumOff val="60000"/>
              </a:schemeClr>
            </a:solidFill>
            <a:prstDash val="solid"/>
            <a:round/>
            <a:headEnd type="none" w="med" len="med"/>
            <a:tailEnd type="none" w="med" len="med"/>
          </a:ln>
          <a:effectLst/>
        </p:spPr>
      </p:cxnSp>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57002" y="3103868"/>
            <a:ext cx="991565" cy="445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562600" y="2195764"/>
            <a:ext cx="685967" cy="684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a:xfrm>
            <a:off x="15671" y="33338"/>
            <a:ext cx="9128329" cy="474524"/>
          </a:xfrm>
        </p:spPr>
        <p:txBody>
          <a:bodyPr>
            <a:normAutofit fontScale="90000"/>
          </a:bodyPr>
          <a:lstStyle/>
          <a:p>
            <a:r>
              <a:rPr lang="en-US" b="1" dirty="0" smtClean="0"/>
              <a:t>Beyond Moore </a:t>
            </a:r>
            <a:r>
              <a:rPr lang="en-US" b="1" dirty="0" err="1" smtClean="0"/>
              <a:t>Codesign</a:t>
            </a:r>
            <a:r>
              <a:rPr lang="en-US" b="1" dirty="0" smtClean="0"/>
              <a:t> Framework</a:t>
            </a:r>
            <a:endParaRPr lang="en-US" b="1" dirty="0"/>
          </a:p>
        </p:txBody>
      </p:sp>
      <p:sp>
        <p:nvSpPr>
          <p:cNvPr id="5" name="Right Arrow 4"/>
          <p:cNvSpPr/>
          <p:nvPr/>
        </p:nvSpPr>
        <p:spPr bwMode="auto">
          <a:xfrm rot="18115272">
            <a:off x="890323" y="3437663"/>
            <a:ext cx="6883068" cy="680128"/>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600" smtClean="0">
              <a:solidFill>
                <a:srgbClr val="000000"/>
              </a:solidFill>
              <a:latin typeface="Arial" charset="0"/>
            </a:endParaRPr>
          </a:p>
        </p:txBody>
      </p:sp>
      <p:sp>
        <p:nvSpPr>
          <p:cNvPr id="15" name="Rounded Rectangle 14"/>
          <p:cNvSpPr/>
          <p:nvPr/>
        </p:nvSpPr>
        <p:spPr bwMode="auto">
          <a:xfrm>
            <a:off x="0" y="719521"/>
            <a:ext cx="1822274" cy="4572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2000" b="1" dirty="0" smtClean="0">
                <a:solidFill>
                  <a:srgbClr val="000000"/>
                </a:solidFill>
              </a:rPr>
              <a:t>Modeling</a:t>
            </a:r>
          </a:p>
        </p:txBody>
      </p:sp>
      <p:sp>
        <p:nvSpPr>
          <p:cNvPr id="19" name="TextBox 18"/>
          <p:cNvSpPr txBox="1"/>
          <p:nvPr/>
        </p:nvSpPr>
        <p:spPr>
          <a:xfrm>
            <a:off x="304800" y="6084927"/>
            <a:ext cx="2743200" cy="861774"/>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Atomistic and Ab-Initio Modeling</a:t>
            </a:r>
            <a:endParaRPr lang="en-US" sz="1000" b="1" dirty="0" smtClean="0">
              <a:solidFill>
                <a:srgbClr val="000000"/>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latin typeface="Arial" charset="0"/>
              </a:rPr>
              <a:t>DFT – VASP</a:t>
            </a:r>
            <a:endParaRPr lang="en-US" sz="1000" b="1" dirty="0">
              <a:solidFill>
                <a:srgbClr val="000000"/>
              </a:solidFill>
              <a:latin typeface="Arial" charset="0"/>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latin typeface="Arial" charset="0"/>
              </a:rPr>
              <a:t>MD – LAAMPS </a:t>
            </a:r>
            <a:endParaRPr lang="en-US" sz="1000" b="1" dirty="0">
              <a:solidFill>
                <a:srgbClr val="000000"/>
              </a:solidFill>
              <a:latin typeface="Arial" charset="0"/>
            </a:endParaRPr>
          </a:p>
          <a:p>
            <a:pPr marL="171450" indent="-171450" defTabSz="914400" eaLnBrk="0" fontAlgn="base" hangingPunct="0">
              <a:spcBef>
                <a:spcPct val="0"/>
              </a:spcBef>
              <a:spcAft>
                <a:spcPct val="0"/>
              </a:spcAft>
              <a:buFont typeface="Arial" pitchFamily="34" charset="0"/>
              <a:buChar char="•"/>
            </a:pPr>
            <a:endParaRPr lang="en-US" sz="1000" b="1" dirty="0">
              <a:solidFill>
                <a:srgbClr val="000000"/>
              </a:solidFill>
            </a:endParaRPr>
          </a:p>
          <a:p>
            <a:pPr defTabSz="914400" eaLnBrk="0" fontAlgn="base" hangingPunct="0">
              <a:spcBef>
                <a:spcPct val="0"/>
              </a:spcBef>
              <a:spcAft>
                <a:spcPct val="0"/>
              </a:spcAft>
            </a:pPr>
            <a:endParaRPr lang="en-US" sz="1000" b="1" dirty="0">
              <a:solidFill>
                <a:srgbClr val="000000"/>
              </a:solidFill>
            </a:endParaRPr>
          </a:p>
        </p:txBody>
      </p:sp>
      <p:sp>
        <p:nvSpPr>
          <p:cNvPr id="22" name="TextBox 21"/>
          <p:cNvSpPr txBox="1"/>
          <p:nvPr/>
        </p:nvSpPr>
        <p:spPr>
          <a:xfrm>
            <a:off x="6400800" y="2128063"/>
            <a:ext cx="2018732" cy="707886"/>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Component Fabrication </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Processors, ASICs</a:t>
            </a: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Photonics</a:t>
            </a: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Memory</a:t>
            </a:r>
            <a:endParaRPr lang="en-US" sz="1000" b="1" dirty="0">
              <a:solidFill>
                <a:srgbClr val="000000"/>
              </a:solidFill>
            </a:endParaRPr>
          </a:p>
        </p:txBody>
      </p:sp>
      <p:sp>
        <p:nvSpPr>
          <p:cNvPr id="23" name="TextBox 22"/>
          <p:cNvSpPr txBox="1"/>
          <p:nvPr/>
        </p:nvSpPr>
        <p:spPr>
          <a:xfrm>
            <a:off x="332121" y="2948226"/>
            <a:ext cx="2133601" cy="707886"/>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Circuit/IP Block Design and Modeling</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SPICE/</a:t>
            </a:r>
            <a:r>
              <a:rPr lang="en-US" sz="1000" b="1" dirty="0" err="1" smtClean="0">
                <a:solidFill>
                  <a:srgbClr val="000000"/>
                </a:solidFill>
              </a:rPr>
              <a:t>Xyce</a:t>
            </a:r>
            <a:r>
              <a:rPr lang="en-US" sz="1000" b="1" dirty="0" smtClean="0">
                <a:solidFill>
                  <a:srgbClr val="000000"/>
                </a:solidFill>
              </a:rPr>
              <a:t> model</a:t>
            </a:r>
          </a:p>
          <a:p>
            <a:pPr defTabSz="914400" eaLnBrk="0" fontAlgn="base" hangingPunct="0">
              <a:spcBef>
                <a:spcPct val="0"/>
              </a:spcBef>
              <a:spcAft>
                <a:spcPct val="0"/>
              </a:spcAft>
            </a:pPr>
            <a:endParaRPr lang="en-US" sz="1000" b="1" dirty="0">
              <a:solidFill>
                <a:srgbClr val="000000"/>
              </a:solidFill>
            </a:endParaRPr>
          </a:p>
        </p:txBody>
      </p:sp>
      <p:sp>
        <p:nvSpPr>
          <p:cNvPr id="25" name="TextBox 24"/>
          <p:cNvSpPr txBox="1"/>
          <p:nvPr/>
        </p:nvSpPr>
        <p:spPr>
          <a:xfrm>
            <a:off x="324395" y="3733800"/>
            <a:ext cx="3048000" cy="707886"/>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Compact Device Models</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Single device electrical models</a:t>
            </a: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Variability and corner models</a:t>
            </a:r>
            <a:endParaRPr lang="en-US" sz="1000" b="1" dirty="0">
              <a:solidFill>
                <a:srgbClr val="000000"/>
              </a:solidFill>
            </a:endParaRPr>
          </a:p>
          <a:p>
            <a:pPr defTabSz="914400" eaLnBrk="0" fontAlgn="base" hangingPunct="0">
              <a:spcBef>
                <a:spcPct val="0"/>
              </a:spcBef>
              <a:spcAft>
                <a:spcPct val="0"/>
              </a:spcAft>
            </a:pPr>
            <a:endParaRPr lang="en-US" sz="1000" b="1" dirty="0">
              <a:solidFill>
                <a:srgbClr val="000000"/>
              </a:solidFill>
            </a:endParaRPr>
          </a:p>
        </p:txBody>
      </p:sp>
      <p:sp>
        <p:nvSpPr>
          <p:cNvPr id="26" name="TextBox 25"/>
          <p:cNvSpPr txBox="1"/>
          <p:nvPr/>
        </p:nvSpPr>
        <p:spPr>
          <a:xfrm>
            <a:off x="332121" y="4495800"/>
            <a:ext cx="2743200" cy="861774"/>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Device Physics Modeling</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Device physics modeling (TCAD)</a:t>
            </a: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Electron transport, ion transport</a:t>
            </a: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Magnetic properties</a:t>
            </a:r>
            <a:endParaRPr lang="en-US" sz="1000" b="1" dirty="0">
              <a:solidFill>
                <a:srgbClr val="000000"/>
              </a:solidFill>
            </a:endParaRPr>
          </a:p>
          <a:p>
            <a:pPr defTabSz="914400" eaLnBrk="0" fontAlgn="base" hangingPunct="0">
              <a:spcBef>
                <a:spcPct val="0"/>
              </a:spcBef>
              <a:spcAft>
                <a:spcPct val="0"/>
              </a:spcAft>
            </a:pPr>
            <a:endParaRPr lang="en-US" sz="1000" b="1" dirty="0">
              <a:solidFill>
                <a:srgbClr val="000000"/>
              </a:solidFill>
            </a:endParaRPr>
          </a:p>
        </p:txBody>
      </p:sp>
      <p:pic>
        <p:nvPicPr>
          <p:cNvPr id="29"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447627" y="6201731"/>
            <a:ext cx="826024" cy="648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9" name="TextBox 108"/>
          <p:cNvSpPr txBox="1"/>
          <p:nvPr/>
        </p:nvSpPr>
        <p:spPr>
          <a:xfrm>
            <a:off x="6039133" y="469102"/>
            <a:ext cx="2495267" cy="577081"/>
          </a:xfrm>
          <a:prstGeom prst="rect">
            <a:avLst/>
          </a:prstGeom>
          <a:noFill/>
        </p:spPr>
        <p:txBody>
          <a:bodyPr wrap="square" rtlCol="0">
            <a:spAutoFit/>
          </a:bodyPr>
          <a:lstStyle/>
          <a:p>
            <a:pPr defTabSz="914400" eaLnBrk="0" fontAlgn="base" hangingPunct="0">
              <a:spcBef>
                <a:spcPct val="0"/>
              </a:spcBef>
              <a:spcAft>
                <a:spcPct val="0"/>
              </a:spcAft>
            </a:pPr>
            <a:r>
              <a:rPr lang="en-US" sz="1050" b="1" dirty="0" smtClean="0">
                <a:solidFill>
                  <a:srgbClr val="FF0000"/>
                </a:solidFill>
              </a:rPr>
              <a:t>10,000x improvement: </a:t>
            </a:r>
          </a:p>
          <a:p>
            <a:pPr defTabSz="914400" eaLnBrk="0" fontAlgn="base" hangingPunct="0">
              <a:spcBef>
                <a:spcPct val="0"/>
              </a:spcBef>
              <a:spcAft>
                <a:spcPct val="0"/>
              </a:spcAft>
            </a:pPr>
            <a:r>
              <a:rPr lang="en-US" sz="1050" b="1" dirty="0" smtClean="0">
                <a:solidFill>
                  <a:srgbClr val="FF0000"/>
                </a:solidFill>
              </a:rPr>
              <a:t>20 </a:t>
            </a:r>
            <a:r>
              <a:rPr lang="en-US" sz="1050" b="1" dirty="0" err="1" smtClean="0">
                <a:solidFill>
                  <a:srgbClr val="FF0000"/>
                </a:solidFill>
              </a:rPr>
              <a:t>fJ</a:t>
            </a:r>
            <a:r>
              <a:rPr lang="en-US" sz="1050" b="1" dirty="0" smtClean="0">
                <a:solidFill>
                  <a:srgbClr val="FF0000"/>
                </a:solidFill>
              </a:rPr>
              <a:t> per instruction equivalent</a:t>
            </a:r>
            <a:endParaRPr lang="en-US" sz="1050" b="1" dirty="0">
              <a:solidFill>
                <a:srgbClr val="FF0000"/>
              </a:solidFill>
            </a:endParaRPr>
          </a:p>
          <a:p>
            <a:pPr defTabSz="914400" eaLnBrk="0" fontAlgn="base" hangingPunct="0">
              <a:spcBef>
                <a:spcPct val="0"/>
              </a:spcBef>
              <a:spcAft>
                <a:spcPct val="0"/>
              </a:spcAft>
            </a:pPr>
            <a:endParaRPr lang="en-US" sz="1050" b="1" dirty="0">
              <a:solidFill>
                <a:srgbClr val="FF0000"/>
              </a:solidFill>
            </a:endParaRPr>
          </a:p>
        </p:txBody>
      </p:sp>
      <p:sp>
        <p:nvSpPr>
          <p:cNvPr id="118" name="TextBox 117"/>
          <p:cNvSpPr txBox="1"/>
          <p:nvPr/>
        </p:nvSpPr>
        <p:spPr>
          <a:xfrm>
            <a:off x="217529" y="4236155"/>
            <a:ext cx="1946478" cy="246221"/>
          </a:xfrm>
          <a:prstGeom prst="rect">
            <a:avLst/>
          </a:prstGeom>
          <a:noFill/>
        </p:spPr>
        <p:txBody>
          <a:bodyPr wrap="square" rtlCol="0">
            <a:spAutoFit/>
          </a:bodyPr>
          <a:lstStyle/>
          <a:p>
            <a:pPr defTabSz="914400" eaLnBrk="0" fontAlgn="base" hangingPunct="0">
              <a:spcBef>
                <a:spcPct val="0"/>
              </a:spcBef>
              <a:spcAft>
                <a:spcPct val="0"/>
              </a:spcAft>
            </a:pPr>
            <a:r>
              <a:rPr lang="en-US" sz="1000" b="1" dirty="0" smtClean="0">
                <a:solidFill>
                  <a:srgbClr val="FFFFFF"/>
                </a:solidFill>
              </a:rPr>
              <a:t>TEM/EELS</a:t>
            </a:r>
            <a:endParaRPr lang="en-US" sz="1000" b="1" dirty="0">
              <a:solidFill>
                <a:srgbClr val="FFFFFF"/>
              </a:solidFill>
            </a:endParaRPr>
          </a:p>
        </p:txBody>
      </p:sp>
      <p:pic>
        <p:nvPicPr>
          <p:cNvPr id="123" name="Content Placeholder 5" descr="rw_genericscheme.png"/>
          <p:cNvPicPr>
            <a:picLocks noChangeAspect="1"/>
          </p:cNvPicPr>
          <p:nvPr/>
        </p:nvPicPr>
        <p:blipFill rotWithShape="1">
          <a:blip r:embed="rId7" cstate="print">
            <a:extLst>
              <a:ext uri="{28A0092B-C50C-407E-A947-70E740481C1C}">
                <a14:useLocalDpi xmlns:a14="http://schemas.microsoft.com/office/drawing/2010/main"/>
              </a:ext>
            </a:extLst>
          </a:blip>
          <a:srcRect l="-4289" t="-19315" b="-20557"/>
          <a:stretch/>
        </p:blipFill>
        <p:spPr bwMode="auto">
          <a:xfrm>
            <a:off x="2539593" y="2870517"/>
            <a:ext cx="861377" cy="980856"/>
          </a:xfrm>
          <a:prstGeom prst="rect">
            <a:avLst/>
          </a:prstGeom>
          <a:noFill/>
          <a:ln w="12700">
            <a:noFill/>
            <a:miter lim="800000"/>
            <a:headEnd/>
            <a:tailEnd/>
          </a:ln>
        </p:spPr>
      </p:pic>
      <p:sp>
        <p:nvSpPr>
          <p:cNvPr id="34" name="Oval 33"/>
          <p:cNvSpPr/>
          <p:nvPr/>
        </p:nvSpPr>
        <p:spPr bwMode="auto">
          <a:xfrm>
            <a:off x="3583249" y="6208167"/>
            <a:ext cx="433015" cy="50536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600" smtClean="0">
              <a:solidFill>
                <a:srgbClr val="000000"/>
              </a:solidFill>
              <a:latin typeface="Arial" charset="0"/>
            </a:endParaRPr>
          </a:p>
        </p:txBody>
      </p:sp>
      <p:pic>
        <p:nvPicPr>
          <p:cNvPr id="4105" name="Picture 9" descr="http://lammps.sandia.gov/images/carbon3.jp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527852" y="6286640"/>
            <a:ext cx="724043" cy="537677"/>
          </a:xfrm>
          <a:prstGeom prst="rect">
            <a:avLst/>
          </a:prstGeom>
          <a:noFill/>
          <a:extLst>
            <a:ext uri="{909E8E84-426E-40dd-AFC4-6F175D3DCCD1}">
              <a14:hiddenFill xmlns:a14="http://schemas.microsoft.com/office/drawing/2010/main" xmlns="">
                <a:solidFill>
                  <a:srgbClr val="FFFFFF"/>
                </a:solidFill>
              </a14:hiddenFill>
            </a:ext>
          </a:extLst>
        </p:spPr>
      </p:pic>
      <p:sp>
        <p:nvSpPr>
          <p:cNvPr id="47" name="TextBox 46"/>
          <p:cNvSpPr txBox="1"/>
          <p:nvPr/>
        </p:nvSpPr>
        <p:spPr>
          <a:xfrm>
            <a:off x="6400800" y="3711714"/>
            <a:ext cx="2218565" cy="707886"/>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Device Measurements</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Single device electrical behavior</a:t>
            </a: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Parametric variability</a:t>
            </a:r>
            <a:endParaRPr lang="en-US" sz="1000" b="1" dirty="0">
              <a:solidFill>
                <a:srgbClr val="000000"/>
              </a:solidFill>
            </a:endParaRPr>
          </a:p>
        </p:txBody>
      </p:sp>
      <p:sp>
        <p:nvSpPr>
          <p:cNvPr id="49" name="Rounded Rectangle 48"/>
          <p:cNvSpPr/>
          <p:nvPr/>
        </p:nvSpPr>
        <p:spPr bwMode="auto">
          <a:xfrm>
            <a:off x="6837120" y="6236742"/>
            <a:ext cx="2209800" cy="4572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2000" b="1" dirty="0" smtClean="0">
                <a:solidFill>
                  <a:srgbClr val="000000"/>
                </a:solidFill>
              </a:rPr>
              <a:t>Experimental</a:t>
            </a:r>
          </a:p>
        </p:txBody>
      </p:sp>
      <p:sp>
        <p:nvSpPr>
          <p:cNvPr id="50" name="TextBox 49"/>
          <p:cNvSpPr txBox="1"/>
          <p:nvPr/>
        </p:nvSpPr>
        <p:spPr>
          <a:xfrm>
            <a:off x="6400800" y="4495800"/>
            <a:ext cx="2743200" cy="707886"/>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Device Structure Integration and Demonstration</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Novel device structure demonstration</a:t>
            </a:r>
            <a:endParaRPr lang="en-US" sz="1000" b="1" dirty="0">
              <a:solidFill>
                <a:srgbClr val="000000"/>
              </a:solidFill>
            </a:endParaRPr>
          </a:p>
        </p:txBody>
      </p:sp>
      <p:sp>
        <p:nvSpPr>
          <p:cNvPr id="51" name="TextBox 50"/>
          <p:cNvSpPr txBox="1"/>
          <p:nvPr/>
        </p:nvSpPr>
        <p:spPr>
          <a:xfrm>
            <a:off x="332121" y="2133600"/>
            <a:ext cx="2018732" cy="707886"/>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Component Level Models</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Gem5, </a:t>
            </a:r>
            <a:r>
              <a:rPr lang="en-US" sz="1000" b="1" dirty="0" err="1" smtClean="0">
                <a:solidFill>
                  <a:srgbClr val="000000"/>
                </a:solidFill>
              </a:rPr>
              <a:t>McPAT</a:t>
            </a:r>
            <a:r>
              <a:rPr lang="en-US" sz="1000" b="1" dirty="0" smtClean="0">
                <a:solidFill>
                  <a:srgbClr val="000000"/>
                </a:solidFill>
              </a:rPr>
              <a:t>, </a:t>
            </a:r>
            <a:r>
              <a:rPr lang="en-US" sz="1000" b="1" dirty="0" err="1" smtClean="0">
                <a:solidFill>
                  <a:srgbClr val="000000"/>
                </a:solidFill>
              </a:rPr>
              <a:t>HiHAT</a:t>
            </a:r>
            <a:r>
              <a:rPr lang="en-US" sz="1000" b="1" dirty="0" smtClean="0">
                <a:solidFill>
                  <a:srgbClr val="000000"/>
                </a:solidFill>
              </a:rPr>
              <a:t>, CACTI, NVSIM</a:t>
            </a:r>
            <a:endParaRPr lang="en-US" sz="1000" b="1" dirty="0">
              <a:solidFill>
                <a:srgbClr val="000000"/>
              </a:solidFill>
            </a:endParaRPr>
          </a:p>
          <a:p>
            <a:pPr defTabSz="914400" eaLnBrk="0" fontAlgn="base" hangingPunct="0">
              <a:spcBef>
                <a:spcPct val="0"/>
              </a:spcBef>
              <a:spcAft>
                <a:spcPct val="0"/>
              </a:spcAft>
            </a:pPr>
            <a:endParaRPr lang="en-US" sz="1000" b="1" dirty="0">
              <a:solidFill>
                <a:srgbClr val="000000"/>
              </a:solidFill>
            </a:endParaRPr>
          </a:p>
        </p:txBody>
      </p:sp>
      <p:sp>
        <p:nvSpPr>
          <p:cNvPr id="53" name="TextBox 52"/>
          <p:cNvSpPr txBox="1"/>
          <p:nvPr/>
        </p:nvSpPr>
        <p:spPr>
          <a:xfrm>
            <a:off x="332121" y="1357312"/>
            <a:ext cx="3115506" cy="861774"/>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Computer System Architecture Modeling </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Next generation of Structural Simulation Toolkit</a:t>
            </a: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Heterogeneous systems HPC models</a:t>
            </a:r>
            <a:endParaRPr lang="en-US" sz="1000" b="1" dirty="0">
              <a:solidFill>
                <a:srgbClr val="000000"/>
              </a:solidFill>
            </a:endParaRPr>
          </a:p>
          <a:p>
            <a:pPr defTabSz="914400" eaLnBrk="0" fontAlgn="base" hangingPunct="0">
              <a:spcBef>
                <a:spcPct val="0"/>
              </a:spcBef>
              <a:spcAft>
                <a:spcPct val="0"/>
              </a:spcAft>
            </a:pPr>
            <a:endParaRPr lang="en-US" sz="1000" b="1" dirty="0">
              <a:solidFill>
                <a:srgbClr val="000000"/>
              </a:solidFill>
            </a:endParaRPr>
          </a:p>
        </p:txBody>
      </p:sp>
      <p:pic>
        <p:nvPicPr>
          <p:cNvPr id="8194"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02176" y="1375788"/>
            <a:ext cx="690275" cy="389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8" name="TextBox 57"/>
          <p:cNvSpPr txBox="1"/>
          <p:nvPr/>
        </p:nvSpPr>
        <p:spPr>
          <a:xfrm>
            <a:off x="1828800" y="533400"/>
            <a:ext cx="3115506" cy="400110"/>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Application Performance Modeling</a:t>
            </a:r>
            <a:endParaRPr lang="en-US" sz="1000" b="1" u="sng" dirty="0">
              <a:solidFill>
                <a:srgbClr val="3333CC"/>
              </a:solidFill>
            </a:endParaRPr>
          </a:p>
          <a:p>
            <a:pPr defTabSz="914400" eaLnBrk="0" fontAlgn="base" hangingPunct="0">
              <a:spcBef>
                <a:spcPct val="0"/>
              </a:spcBef>
              <a:spcAft>
                <a:spcPct val="0"/>
              </a:spcAft>
            </a:pPr>
            <a:endParaRPr lang="en-US" sz="1000" b="1" dirty="0">
              <a:solidFill>
                <a:srgbClr val="000000"/>
              </a:solidFill>
            </a:endParaRPr>
          </a:p>
        </p:txBody>
      </p:sp>
      <p:sp>
        <p:nvSpPr>
          <p:cNvPr id="59" name="TextBox 58"/>
          <p:cNvSpPr txBox="1"/>
          <p:nvPr/>
        </p:nvSpPr>
        <p:spPr>
          <a:xfrm>
            <a:off x="324395" y="5308600"/>
            <a:ext cx="2388391" cy="1015663"/>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Process Module Modeling</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Diffusion, etch, implant simulation</a:t>
            </a: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EUV and novel lithography models</a:t>
            </a:r>
            <a:endParaRPr lang="en-US" sz="1000" b="1" dirty="0">
              <a:solidFill>
                <a:srgbClr val="000000"/>
              </a:solidFill>
            </a:endParaRPr>
          </a:p>
          <a:p>
            <a:pPr defTabSz="914400" eaLnBrk="0" fontAlgn="base" hangingPunct="0">
              <a:spcBef>
                <a:spcPct val="0"/>
              </a:spcBef>
              <a:spcAft>
                <a:spcPct val="0"/>
              </a:spcAft>
            </a:pPr>
            <a:endParaRPr lang="en-US" sz="1000" b="1" dirty="0">
              <a:solidFill>
                <a:srgbClr val="000000"/>
              </a:solidFill>
            </a:endParaRPr>
          </a:p>
        </p:txBody>
      </p:sp>
      <p:sp>
        <p:nvSpPr>
          <p:cNvPr id="60" name="TextBox 59"/>
          <p:cNvSpPr txBox="1"/>
          <p:nvPr/>
        </p:nvSpPr>
        <p:spPr>
          <a:xfrm>
            <a:off x="6400800" y="5308600"/>
            <a:ext cx="2743200" cy="553998"/>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Process Module Demonstrations</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a:solidFill>
                  <a:srgbClr val="000000"/>
                </a:solidFill>
              </a:rPr>
              <a:t>EUV and novel lithography</a:t>
            </a: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Diffusion, etch, implant simulation</a:t>
            </a:r>
          </a:p>
        </p:txBody>
      </p:sp>
      <p:pic>
        <p:nvPicPr>
          <p:cNvPr id="8198" name="Picture 6" descr="Image"/>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992451" y="1371600"/>
            <a:ext cx="1162500" cy="787400"/>
          </a:xfrm>
          <a:prstGeom prst="rect">
            <a:avLst/>
          </a:prstGeom>
          <a:noFill/>
          <a:extLst>
            <a:ext uri="{909E8E84-426E-40dd-AFC4-6F175D3DCCD1}">
              <a14:hiddenFill xmlns:a14="http://schemas.microsoft.com/office/drawing/2010/main" xmlns="">
                <a:solidFill>
                  <a:srgbClr val="FFFFFF"/>
                </a:solidFill>
              </a14:hiddenFill>
            </a:ext>
          </a:extLst>
        </p:spPr>
      </p:pic>
      <p:sp>
        <p:nvSpPr>
          <p:cNvPr id="65" name="TextBox 64"/>
          <p:cNvSpPr txBox="1"/>
          <p:nvPr/>
        </p:nvSpPr>
        <p:spPr>
          <a:xfrm>
            <a:off x="6400800" y="2897445"/>
            <a:ext cx="2590800" cy="400110"/>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Test Circuit Fab and Measurement</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err="1" smtClean="0">
                <a:solidFill>
                  <a:srgbClr val="000000"/>
                </a:solidFill>
              </a:rPr>
              <a:t>Subcircuit</a:t>
            </a:r>
            <a:r>
              <a:rPr lang="en-US" sz="1000" b="1" dirty="0" smtClean="0">
                <a:solidFill>
                  <a:srgbClr val="000000"/>
                </a:solidFill>
              </a:rPr>
              <a:t> measurement</a:t>
            </a:r>
            <a:endParaRPr lang="en-US" sz="1000" b="1" dirty="0">
              <a:solidFill>
                <a:srgbClr val="000000"/>
              </a:solidFill>
            </a:endParaRPr>
          </a:p>
        </p:txBody>
      </p:sp>
      <p:pic>
        <p:nvPicPr>
          <p:cNvPr id="8201" name="Picture 9"/>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8047325" y="2405062"/>
            <a:ext cx="1096675" cy="2986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7" name="TextBox 66"/>
          <p:cNvSpPr txBox="1"/>
          <p:nvPr/>
        </p:nvSpPr>
        <p:spPr>
          <a:xfrm>
            <a:off x="4343400" y="6147603"/>
            <a:ext cx="2743200" cy="1015663"/>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Fundamental Materials Science</a:t>
            </a:r>
          </a:p>
          <a:p>
            <a:pPr marL="171450" indent="-171450" defTabSz="914400" eaLnBrk="0" fontAlgn="base" hangingPunct="0">
              <a:spcBef>
                <a:spcPct val="0"/>
              </a:spcBef>
              <a:spcAft>
                <a:spcPct val="0"/>
              </a:spcAft>
              <a:buFont typeface="Arial" panose="020B0604020202020204" pitchFamily="34" charset="0"/>
              <a:buChar char="•"/>
            </a:pPr>
            <a:r>
              <a:rPr lang="en-US" sz="1000" b="1" dirty="0" smtClean="0">
                <a:solidFill>
                  <a:srgbClr val="000000"/>
                </a:solidFill>
                <a:latin typeface="Arial" charset="0"/>
              </a:rPr>
              <a:t>X-ray: XRD, XPS, HAXPES</a:t>
            </a:r>
          </a:p>
          <a:p>
            <a:pPr marL="171450" indent="-171450" defTabSz="914400" eaLnBrk="0" fontAlgn="base" hangingPunct="0">
              <a:spcBef>
                <a:spcPct val="0"/>
              </a:spcBef>
              <a:spcAft>
                <a:spcPct val="0"/>
              </a:spcAft>
              <a:buFont typeface="Arial" panose="020B0604020202020204" pitchFamily="34" charset="0"/>
              <a:buChar char="•"/>
            </a:pPr>
            <a:r>
              <a:rPr lang="en-US" sz="1000" b="1" dirty="0" smtClean="0">
                <a:solidFill>
                  <a:srgbClr val="000000"/>
                </a:solidFill>
                <a:latin typeface="Arial" charset="0"/>
              </a:rPr>
              <a:t>Microscopy: TEM, SEM, EELS</a:t>
            </a:r>
          </a:p>
          <a:p>
            <a:pPr marL="171450" indent="-171450" defTabSz="914400" eaLnBrk="0" fontAlgn="base" hangingPunct="0">
              <a:spcBef>
                <a:spcPct val="0"/>
              </a:spcBef>
              <a:spcAft>
                <a:spcPct val="0"/>
              </a:spcAft>
              <a:buFont typeface="Arial" panose="020B0604020202020204" pitchFamily="34" charset="0"/>
              <a:buChar char="•"/>
            </a:pPr>
            <a:r>
              <a:rPr lang="en-US" sz="1000" b="1" dirty="0" smtClean="0">
                <a:solidFill>
                  <a:srgbClr val="000000"/>
                </a:solidFill>
                <a:latin typeface="Arial" charset="0"/>
              </a:rPr>
              <a:t>Scanning probe technique</a:t>
            </a:r>
            <a:endParaRPr lang="en-US" sz="1000" b="1" dirty="0">
              <a:solidFill>
                <a:srgbClr val="000000"/>
              </a:solidFill>
              <a:latin typeface="Arial" charset="0"/>
            </a:endParaRPr>
          </a:p>
          <a:p>
            <a:pPr defTabSz="914400" eaLnBrk="0" fontAlgn="base" hangingPunct="0">
              <a:spcBef>
                <a:spcPct val="0"/>
              </a:spcBef>
              <a:spcAft>
                <a:spcPct val="0"/>
              </a:spcAft>
            </a:pPr>
            <a:endParaRPr lang="en-US" sz="1000" b="1" dirty="0">
              <a:solidFill>
                <a:srgbClr val="000000"/>
              </a:solidFill>
            </a:endParaRPr>
          </a:p>
          <a:p>
            <a:pPr defTabSz="914400" eaLnBrk="0" fontAlgn="base" hangingPunct="0">
              <a:spcBef>
                <a:spcPct val="0"/>
              </a:spcBef>
              <a:spcAft>
                <a:spcPct val="0"/>
              </a:spcAft>
            </a:pPr>
            <a:endParaRPr lang="en-US" sz="1000" b="1" dirty="0">
              <a:solidFill>
                <a:srgbClr val="000000"/>
              </a:solidFill>
            </a:endParaRPr>
          </a:p>
        </p:txBody>
      </p:sp>
      <p:pic>
        <p:nvPicPr>
          <p:cNvPr id="8203" name="Picture 11" descr="https://upload.wikimedia.org/wikipedia/commons/thumb/1/18/IvsV_mosfet.svg/480px-IvsV_mosfet.svg.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650841" y="3791782"/>
            <a:ext cx="962846" cy="641897"/>
          </a:xfrm>
          <a:prstGeom prst="rect">
            <a:avLst/>
          </a:prstGeom>
          <a:noFill/>
          <a:extLst>
            <a:ext uri="{909E8E84-426E-40dd-AFC4-6F175D3DCCD1}">
              <a14:hiddenFill xmlns:a14="http://schemas.microsoft.com/office/drawing/2010/main" xmlns="">
                <a:solidFill>
                  <a:srgbClr val="FFFFFF"/>
                </a:solidFill>
              </a14:hiddenFill>
            </a:ext>
          </a:extLst>
        </p:spPr>
      </p:pic>
      <p:pic>
        <p:nvPicPr>
          <p:cNvPr id="70" name="Picture 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487124" y="2195764"/>
            <a:ext cx="1768022" cy="751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 name="Picture 11"/>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3514350" y="2997989"/>
            <a:ext cx="692578" cy="6606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 name="Picture 2"/>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5624805" y="4712587"/>
            <a:ext cx="676353" cy="486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3" name="Picture 72" descr="fig_pres1"/>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4771854" y="4613122"/>
            <a:ext cx="766193" cy="614295"/>
          </a:xfrm>
          <a:prstGeom prst="rect">
            <a:avLst/>
          </a:prstGeom>
          <a:noFill/>
        </p:spPr>
      </p:pic>
      <p:sp>
        <p:nvSpPr>
          <p:cNvPr id="7" name="TextBox 6"/>
          <p:cNvSpPr txBox="1"/>
          <p:nvPr/>
        </p:nvSpPr>
        <p:spPr>
          <a:xfrm rot="18130579">
            <a:off x="4773660" y="1329197"/>
            <a:ext cx="1817729" cy="400110"/>
          </a:xfrm>
          <a:prstGeom prst="rect">
            <a:avLst/>
          </a:prstGeom>
          <a:noFill/>
        </p:spPr>
        <p:txBody>
          <a:bodyPr wrap="square" rtlCol="0">
            <a:spAutoFit/>
          </a:bodyPr>
          <a:lstStyle/>
          <a:p>
            <a:pPr defTabSz="914400" eaLnBrk="0" fontAlgn="base" hangingPunct="0">
              <a:spcBef>
                <a:spcPct val="0"/>
              </a:spcBef>
              <a:spcAft>
                <a:spcPct val="0"/>
              </a:spcAft>
            </a:pPr>
            <a:r>
              <a:rPr lang="en-US" sz="2000" b="1" dirty="0" smtClean="0">
                <a:solidFill>
                  <a:srgbClr val="FFFFFF"/>
                </a:solidFill>
              </a:rPr>
              <a:t>Systems</a:t>
            </a:r>
            <a:endParaRPr lang="en-US" sz="2000" b="1" dirty="0">
              <a:solidFill>
                <a:srgbClr val="FFFFFF"/>
              </a:solidFill>
            </a:endParaRPr>
          </a:p>
        </p:txBody>
      </p:sp>
      <p:sp>
        <p:nvSpPr>
          <p:cNvPr id="75" name="TextBox 74"/>
          <p:cNvSpPr txBox="1"/>
          <p:nvPr/>
        </p:nvSpPr>
        <p:spPr>
          <a:xfrm rot="18130579">
            <a:off x="3325860" y="3688031"/>
            <a:ext cx="1817729" cy="400110"/>
          </a:xfrm>
          <a:prstGeom prst="rect">
            <a:avLst/>
          </a:prstGeom>
          <a:noFill/>
        </p:spPr>
        <p:txBody>
          <a:bodyPr wrap="square" rtlCol="0">
            <a:spAutoFit/>
          </a:bodyPr>
          <a:lstStyle/>
          <a:p>
            <a:pPr defTabSz="914400" eaLnBrk="0" fontAlgn="base" hangingPunct="0">
              <a:spcBef>
                <a:spcPct val="0"/>
              </a:spcBef>
              <a:spcAft>
                <a:spcPct val="0"/>
              </a:spcAft>
            </a:pPr>
            <a:r>
              <a:rPr lang="en-US" sz="2000" b="1" dirty="0" smtClean="0">
                <a:solidFill>
                  <a:srgbClr val="FFFFFF"/>
                </a:solidFill>
              </a:rPr>
              <a:t>Devices</a:t>
            </a:r>
            <a:endParaRPr lang="en-US" sz="2000" b="1" dirty="0">
              <a:solidFill>
                <a:srgbClr val="FFFFFF"/>
              </a:solidFill>
            </a:endParaRPr>
          </a:p>
        </p:txBody>
      </p:sp>
      <p:sp>
        <p:nvSpPr>
          <p:cNvPr id="76" name="TextBox 75"/>
          <p:cNvSpPr txBox="1"/>
          <p:nvPr/>
        </p:nvSpPr>
        <p:spPr>
          <a:xfrm rot="18130579">
            <a:off x="2030460" y="5774399"/>
            <a:ext cx="1817729" cy="400110"/>
          </a:xfrm>
          <a:prstGeom prst="rect">
            <a:avLst/>
          </a:prstGeom>
          <a:noFill/>
        </p:spPr>
        <p:txBody>
          <a:bodyPr wrap="square" rtlCol="0">
            <a:spAutoFit/>
          </a:bodyPr>
          <a:lstStyle/>
          <a:p>
            <a:pPr defTabSz="914400" eaLnBrk="0" fontAlgn="base" hangingPunct="0">
              <a:spcBef>
                <a:spcPct val="0"/>
              </a:spcBef>
              <a:spcAft>
                <a:spcPct val="0"/>
              </a:spcAft>
            </a:pPr>
            <a:r>
              <a:rPr lang="en-US" sz="2000" b="1" dirty="0" smtClean="0">
                <a:solidFill>
                  <a:srgbClr val="FFFFFF"/>
                </a:solidFill>
              </a:rPr>
              <a:t>Materials</a:t>
            </a:r>
            <a:endParaRPr lang="en-US" sz="2000" b="1" dirty="0">
              <a:solidFill>
                <a:srgbClr val="FFFFFF"/>
              </a:solidFill>
            </a:endParaRPr>
          </a:p>
        </p:txBody>
      </p:sp>
      <p:pic>
        <p:nvPicPr>
          <p:cNvPr id="77" name="Picture 2"/>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6324686" y="1442103"/>
            <a:ext cx="1561446" cy="666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205" name="Picture 13"/>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2370714" y="781404"/>
            <a:ext cx="1319361" cy="529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206" name="Picture 14"/>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5410341" y="5365550"/>
            <a:ext cx="761717" cy="6089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3" name="Picture 3" descr="\\Snl\mesa\Projects\SiliconPhotonics\cderose\ONR\RingResonator3.bmp"/>
          <p:cNvPicPr>
            <a:picLocks noChangeAspect="1" noChangeArrowheads="1"/>
          </p:cNvPicPr>
          <p:nvPr/>
        </p:nvPicPr>
        <p:blipFill rotWithShape="1">
          <a:blip r:embed="rId20" cstate="print">
            <a:extLst>
              <a:ext uri="{BEBA8EAE-BF5A-486C-A8C5-ECC9F3942E4B}">
                <a14:imgProps xmlns:a14="http://schemas.microsoft.com/office/drawing/2010/main">
                  <a14:imgLayer r:embed="rId21">
                    <a14:imgEffect>
                      <a14:saturation sat="200000"/>
                    </a14:imgEffect>
                  </a14:imgLayer>
                </a14:imgProps>
              </a:ext>
              <a:ext uri="{28A0092B-C50C-407E-A947-70E740481C1C}">
                <a14:useLocalDpi xmlns:a14="http://schemas.microsoft.com/office/drawing/2010/main"/>
              </a:ext>
            </a:extLst>
          </a:blip>
          <a:srcRect/>
          <a:stretch/>
        </p:blipFill>
        <p:spPr bwMode="auto">
          <a:xfrm rot="5400000">
            <a:off x="4124584" y="4677716"/>
            <a:ext cx="478374" cy="497943"/>
          </a:xfrm>
          <a:prstGeom prst="rect">
            <a:avLst/>
          </a:prstGeom>
          <a:noFill/>
        </p:spPr>
      </p:pic>
      <p:pic>
        <p:nvPicPr>
          <p:cNvPr id="8208" name="Picture 16" descr="Demonstration of 13 nm patterning at the Berkeley Microfield Exposure Tool (MET)"/>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4303659" y="5415547"/>
            <a:ext cx="725541" cy="557041"/>
          </a:xfrm>
          <a:prstGeom prst="rect">
            <a:avLst/>
          </a:prstGeom>
          <a:noFill/>
          <a:extLst>
            <a:ext uri="{909E8E84-426E-40dd-AFC4-6F175D3DCCD1}">
              <a14:hiddenFill xmlns:a14="http://schemas.microsoft.com/office/drawing/2010/main" xmlns="">
                <a:solidFill>
                  <a:srgbClr val="FFFFFF"/>
                </a:solidFill>
              </a14:hiddenFill>
            </a:ext>
          </a:extLst>
        </p:spPr>
      </p:pic>
      <p:pic>
        <p:nvPicPr>
          <p:cNvPr id="8210" name="Picture 18" descr="https://upload.wikimedia.org/wikipedia/commons/thumb/f/f8/MOSFETs.jpg/300px-MOSFETs.jpg"/>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5011030" y="3888692"/>
            <a:ext cx="780169" cy="5071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48717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8544</TotalTime>
  <Words>2556</Words>
  <Application>Microsoft Macintosh PowerPoint</Application>
  <PresentationFormat>On-screen Show (4:3)</PresentationFormat>
  <Paragraphs>556</Paragraphs>
  <Slides>38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Calibri</vt:lpstr>
      <vt:lpstr>Helvetica</vt:lpstr>
      <vt:lpstr>Helvetica Neue Bold Condensed</vt:lpstr>
      <vt:lpstr>ＭＳ Ｐゴシック</vt:lpstr>
      <vt:lpstr>Verdana</vt:lpstr>
      <vt:lpstr>Wingdings</vt:lpstr>
      <vt:lpstr>Zapf Dingbats</vt:lpstr>
      <vt:lpstr>ヒラギノ角ゴ ProN W6</vt:lpstr>
      <vt:lpstr>Arial</vt:lpstr>
      <vt:lpstr>Office Theme</vt:lpstr>
      <vt:lpstr>PowerPoint Presentation</vt:lpstr>
      <vt:lpstr>PowerPoint Presentation</vt:lpstr>
      <vt:lpstr>PowerPoint Presentation</vt:lpstr>
      <vt:lpstr>PowerPoint Presentation</vt:lpstr>
      <vt:lpstr>Technology Scaling Trends (more flattening ahead)</vt:lpstr>
      <vt:lpstr>PowerPoint Presentation</vt:lpstr>
      <vt:lpstr>Fundamental Materials Science Drivers</vt:lpstr>
      <vt:lpstr>The Opportunity</vt:lpstr>
      <vt:lpstr>Beyond Moore Codesign Framework</vt:lpstr>
      <vt:lpstr>Advanced Materials</vt:lpstr>
      <vt:lpstr>Advanced Materials</vt:lpstr>
      <vt:lpstr>Advanced Devices and Manufacturing</vt:lpstr>
      <vt:lpstr>Advanced Devices and Manufacturing</vt:lpstr>
      <vt:lpstr>Architecture &amp; Algorithms</vt:lpstr>
      <vt:lpstr>Architecture &amp; Algorithms</vt:lpstr>
      <vt:lpstr>National Lab Partnerships Opportunities</vt:lpstr>
      <vt:lpstr>PowerPoint Presentation</vt:lpstr>
      <vt:lpstr>PowerPoint Presentation</vt:lpstr>
      <vt:lpstr>PowerPoint Presentation</vt:lpstr>
      <vt:lpstr>Atomistic holistic device simulation</vt:lpstr>
      <vt:lpstr>Longer-Term Impacts</vt:lpstr>
      <vt:lpstr>PowerPoint Presentation</vt:lpstr>
      <vt:lpstr>IT already accounts for 5% of global electricity usage and growing fast</vt:lpstr>
      <vt:lpstr>PowerPoint Presentation</vt:lpstr>
      <vt:lpstr>Datacenter electricity  use also exploding</vt:lpstr>
      <vt:lpstr>Result of Big Idea</vt:lpstr>
      <vt:lpstr>PowerPoint Presentation</vt:lpstr>
      <vt:lpstr>Coming explosion of  always “on” IoT devices</vt:lpstr>
      <vt:lpstr>PowerPoint Presentation</vt:lpstr>
      <vt:lpstr>Beyond Moore’s Law Photonics</vt:lpstr>
      <vt:lpstr>PowerPoint Presentation</vt:lpstr>
      <vt:lpstr>PowerPoint Presentation</vt:lpstr>
      <vt:lpstr>PowerPoint Presentation</vt:lpstr>
      <vt:lpstr>PowerPoint Presentation</vt:lpstr>
      <vt:lpstr>Complex Landscape</vt:lpstr>
      <vt:lpstr>Multi-Lab Engagement</vt:lpstr>
      <vt:lpstr>PowerPoint Presentation</vt:lpstr>
      <vt:lpstr>PowerPoint Presentation</vt:lpstr>
    </vt:vector>
  </TitlesOfParts>
  <Company>LBNL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Exascale Computing: A Public -Private Partnership</dc:title>
  <dc:creator>Ramamoorthy Ramesh</dc:creator>
  <cp:lastModifiedBy>Microsoft Office User</cp:lastModifiedBy>
  <cp:revision>343</cp:revision>
  <cp:lastPrinted>2016-03-07T18:36:33Z</cp:lastPrinted>
  <dcterms:created xsi:type="dcterms:W3CDTF">2016-03-02T19:32:38Z</dcterms:created>
  <dcterms:modified xsi:type="dcterms:W3CDTF">2016-04-21T19:30:40Z</dcterms:modified>
</cp:coreProperties>
</file>