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wdp" ContentType="image/vnd.ms-photo"/>
  <Default Extension="bin" ContentType="application/vnd.openxmlformats-officedocument.presentationml.printerSettings"/>
  <Default Extension="png" ContentType="image/png"/>
  <Default Extension="rels" ContentType="application/vnd.openxmlformats-package.relationships+xml"/>
  <Default Extension="avi"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83" r:id="rId2"/>
    <p:sldId id="381" r:id="rId3"/>
    <p:sldId id="408" r:id="rId4"/>
    <p:sldId id="409" r:id="rId5"/>
    <p:sldId id="405" r:id="rId6"/>
    <p:sldId id="406" r:id="rId7"/>
    <p:sldId id="386" r:id="rId8"/>
    <p:sldId id="387" r:id="rId9"/>
    <p:sldId id="388" r:id="rId10"/>
    <p:sldId id="389" r:id="rId11"/>
    <p:sldId id="390" r:id="rId12"/>
    <p:sldId id="391" r:id="rId13"/>
    <p:sldId id="404" r:id="rId14"/>
    <p:sldId id="392" r:id="rId15"/>
    <p:sldId id="393" r:id="rId16"/>
    <p:sldId id="394" r:id="rId17"/>
    <p:sldId id="395" r:id="rId18"/>
    <p:sldId id="400" r:id="rId19"/>
    <p:sldId id="401" r:id="rId20"/>
    <p:sldId id="402" r:id="rId21"/>
    <p:sldId id="403" r:id="rId22"/>
    <p:sldId id="396" r:id="rId23"/>
    <p:sldId id="397" r:id="rId24"/>
    <p:sldId id="407" r:id="rId25"/>
    <p:sldId id="399" r:id="rId26"/>
    <p:sldId id="384" r:id="rId27"/>
    <p:sldId id="379" r:id="rId28"/>
    <p:sldId id="385" r:id="rId29"/>
    <p:sldId id="398"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66CC"/>
    <a:srgbClr val="00CD01"/>
    <a:srgbClr val="00FF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06" autoAdjust="0"/>
    <p:restoredTop sz="85374" autoAdjust="0"/>
  </p:normalViewPr>
  <p:slideViewPr>
    <p:cSldViewPr snapToGrid="0" snapToObjects="1">
      <p:cViewPr>
        <p:scale>
          <a:sx n="85" d="100"/>
          <a:sy n="85" d="100"/>
        </p:scale>
        <p:origin x="-1864" y="-232"/>
      </p:cViewPr>
      <p:guideLst>
        <p:guide orient="horz" pos="3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BE1FD8F-5E9C-A146-A712-A048DE4425C5}" type="datetimeFigureOut">
              <a:rPr lang="en-US" smtClean="0"/>
              <a:t>7/26/16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330B5BD-7596-2345-A46F-AB64B8F077F6}" type="slidenum">
              <a:rPr lang="en-US" smtClean="0"/>
              <a:t>‹#›</a:t>
            </a:fld>
            <a:endParaRPr lang="en-US"/>
          </a:p>
        </p:txBody>
      </p:sp>
    </p:spTree>
    <p:extLst>
      <p:ext uri="{BB962C8B-B14F-4D97-AF65-F5344CB8AC3E}">
        <p14:creationId xmlns:p14="http://schemas.microsoft.com/office/powerpoint/2010/main" val="32840241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complex oxides are some of the most promising and interesting materials for energy. Digital</a:t>
            </a:r>
            <a:r>
              <a:rPr lang="en-US" baseline="0" dirty="0" smtClean="0"/>
              <a:t> Synthesis is a way to tailor complex oxides with new and novel properties. So how does this work?  In our program, the conception of a  new ‘digital oxide’ begins with asking a simple question. For example, we have asked - what is the role of disorder in the properties of </a:t>
            </a:r>
            <a:r>
              <a:rPr lang="en-US" baseline="0" dirty="0" err="1" smtClean="0"/>
              <a:t>manganites</a:t>
            </a:r>
            <a:r>
              <a:rPr lang="en-US" baseline="0" dirty="0" smtClean="0"/>
              <a:t>? We can address this by synthesizing a model system like the one in this figure, with single unit cell precision. Next, we explore the structure and properties of this material. With the amazing tools available to us now, we can in fact find out where all the atoms are in our sample, what the bonds between them are doing, and how their spins are arranged. This, coupled with other measurements leads to  new insights and discovery of novel properties. For example, we have shown that manganite </a:t>
            </a:r>
            <a:r>
              <a:rPr lang="en-US" baseline="0" dirty="0" err="1" smtClean="0"/>
              <a:t>superlattices</a:t>
            </a:r>
            <a:r>
              <a:rPr lang="en-US" baseline="0" dirty="0" smtClean="0"/>
              <a:t> made this way can have record high Neel temperatures. In the last review period, we  realized a canted magnetic state that was predicted by </a:t>
            </a:r>
            <a:r>
              <a:rPr lang="en-US" baseline="0" dirty="0" err="1" smtClean="0"/>
              <a:t>deGennes</a:t>
            </a:r>
            <a:r>
              <a:rPr lang="en-US" baseline="0" dirty="0" smtClean="0"/>
              <a:t> in his seminal paper, and pointed out as one of the outstanding quests in the field of </a:t>
            </a:r>
            <a:r>
              <a:rPr lang="en-US" baseline="0" dirty="0" err="1" smtClean="0"/>
              <a:t>manganites</a:t>
            </a:r>
            <a:r>
              <a:rPr lang="en-US" baseline="0" dirty="0" smtClean="0"/>
              <a:t> in </a:t>
            </a:r>
            <a:r>
              <a:rPr lang="en-US" baseline="0" dirty="0" err="1" smtClean="0"/>
              <a:t>Elbio</a:t>
            </a:r>
            <a:r>
              <a:rPr lang="en-US" baseline="0" dirty="0" smtClean="0"/>
              <a:t> </a:t>
            </a:r>
            <a:r>
              <a:rPr lang="en-US" baseline="0" dirty="0" err="1" smtClean="0"/>
              <a:t>Dagotto’s</a:t>
            </a:r>
            <a:r>
              <a:rPr lang="en-US" baseline="0" dirty="0" smtClean="0"/>
              <a:t> book on the subject. This process repeats as we refine our questions and improve our understanding of these materials, and our ability to design new properties. </a:t>
            </a:r>
            <a:endParaRPr lang="en-US" dirty="0"/>
          </a:p>
        </p:txBody>
      </p:sp>
      <p:sp>
        <p:nvSpPr>
          <p:cNvPr id="4" name="Slide Number Placeholder 3"/>
          <p:cNvSpPr>
            <a:spLocks noGrp="1"/>
          </p:cNvSpPr>
          <p:nvPr>
            <p:ph type="sldNum" sz="quarter" idx="10"/>
          </p:nvPr>
        </p:nvSpPr>
        <p:spPr/>
        <p:txBody>
          <a:bodyPr/>
          <a:lstStyle/>
          <a:p>
            <a:pPr>
              <a:defRPr/>
            </a:pPr>
            <a:fld id="{5F116542-31E7-C74C-A55E-28E6C87F290B}" type="slidenum">
              <a:rPr lang="en-US" smtClean="0"/>
              <a:pPr>
                <a:defRPr/>
              </a:pPr>
              <a:t>7</a:t>
            </a:fld>
            <a:endParaRPr lang="en-US"/>
          </a:p>
        </p:txBody>
      </p:sp>
    </p:spTree>
    <p:extLst>
      <p:ext uri="{BB962C8B-B14F-4D97-AF65-F5344CB8AC3E}">
        <p14:creationId xmlns:p14="http://schemas.microsoft.com/office/powerpoint/2010/main" val="52249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3387713-5EC2-6A46-BC88-529EBD6247E0}" type="slidenum">
              <a:rPr lang="en-US"/>
              <a:pPr/>
              <a:t>8</a:t>
            </a:fld>
            <a:endParaRPr lang="en-US"/>
          </a:p>
        </p:txBody>
      </p:sp>
      <p:sp>
        <p:nvSpPr>
          <p:cNvPr id="145410" name="Rectangle 7"/>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lIns="93177" tIns="46589" rIns="93177" bIns="46589"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F06729A-5972-4A4E-829A-172465478B3F}" type="slidenum">
              <a:rPr lang="en-US" sz="1200"/>
              <a:pPr algn="r"/>
              <a:t>8</a:t>
            </a:fld>
            <a:endParaRPr lang="en-US" sz="1200"/>
          </a:p>
        </p:txBody>
      </p:sp>
      <p:sp>
        <p:nvSpPr>
          <p:cNvPr id="171010" name="Rectangle 2"/>
          <p:cNvSpPr>
            <a:spLocks noGrp="1" noRot="1" noChangeAspect="1" noChangeArrowheads="1"/>
          </p:cNvSpPr>
          <p:nvPr>
            <p:ph type="sldImg"/>
          </p:nvPr>
        </p:nvSpPr>
        <p:spPr bwMode="auto">
          <a:xfrm>
            <a:off x="1168400" y="697230"/>
            <a:ext cx="46736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5412"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the 4d and 5d oxides are very interesting from the point of view of SOC, because they have a higher atomic number. But these are also at the frontier of new concepts in Condensed Matter Physics, as you will hear tomorrow. Currently, our ‘conventional’ MBE capabilities will not allow us to </a:t>
            </a:r>
            <a:r>
              <a:rPr lang="en-US" baseline="0" dirty="0" err="1" smtClean="0"/>
              <a:t>acess</a:t>
            </a:r>
            <a:r>
              <a:rPr lang="en-US" baseline="0" dirty="0" smtClean="0"/>
              <a:t> most of these materials. So we came up with the concept of a hybrid sputter MBE, which is shown here.</a:t>
            </a:r>
            <a:endParaRPr lang="en-US" dirty="0"/>
          </a:p>
        </p:txBody>
      </p:sp>
      <p:sp>
        <p:nvSpPr>
          <p:cNvPr id="4" name="Slide Number Placeholder 3"/>
          <p:cNvSpPr>
            <a:spLocks noGrp="1"/>
          </p:cNvSpPr>
          <p:nvPr>
            <p:ph type="sldNum" sz="quarter" idx="10"/>
          </p:nvPr>
        </p:nvSpPr>
        <p:spPr/>
        <p:txBody>
          <a:bodyPr/>
          <a:lstStyle/>
          <a:p>
            <a:pPr>
              <a:defRPr/>
            </a:pPr>
            <a:fld id="{5F116542-31E7-C74C-A55E-28E6C87F290B}" type="slidenum">
              <a:rPr lang="en-US" smtClean="0"/>
              <a:pPr>
                <a:defRPr/>
              </a:pPr>
              <a:t>9</a:t>
            </a:fld>
            <a:endParaRPr lang="en-US"/>
          </a:p>
        </p:txBody>
      </p:sp>
    </p:spTree>
    <p:extLst>
      <p:ext uri="{BB962C8B-B14F-4D97-AF65-F5344CB8AC3E}">
        <p14:creationId xmlns:p14="http://schemas.microsoft.com/office/powerpoint/2010/main" val="65734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Cornerstone Capabilities; Current Activities; User research - what is the most popular current user research, which user community you want to grow or attract</a:t>
            </a:r>
            <a:endParaRPr lang="en-US" dirty="0"/>
          </a:p>
        </p:txBody>
      </p:sp>
      <p:sp>
        <p:nvSpPr>
          <p:cNvPr id="4" name="Slide Number Placeholder 3"/>
          <p:cNvSpPr>
            <a:spLocks noGrp="1"/>
          </p:cNvSpPr>
          <p:nvPr>
            <p:ph type="sldNum" sz="quarter" idx="10"/>
          </p:nvPr>
        </p:nvSpPr>
        <p:spPr/>
        <p:txBody>
          <a:bodyPr/>
          <a:lstStyle/>
          <a:p>
            <a:pPr>
              <a:defRPr/>
            </a:pPr>
            <a:fld id="{C3133D22-2F15-584C-AEB6-50BEA680233E}" type="slidenum">
              <a:rPr lang="en-US" smtClean="0"/>
              <a:pPr>
                <a:defRPr/>
              </a:pPr>
              <a:t>22</a:t>
            </a:fld>
            <a:endParaRPr lang="en-US"/>
          </a:p>
        </p:txBody>
      </p:sp>
    </p:spTree>
    <p:extLst>
      <p:ext uri="{BB962C8B-B14F-4D97-AF65-F5344CB8AC3E}">
        <p14:creationId xmlns:p14="http://schemas.microsoft.com/office/powerpoint/2010/main" val="3995115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Cornerstone Capabilities; Current Activities; User research - what is the most popular current user research, which user community you want to grow or attract</a:t>
            </a:r>
            <a:endParaRPr lang="en-US" dirty="0"/>
          </a:p>
        </p:txBody>
      </p:sp>
      <p:sp>
        <p:nvSpPr>
          <p:cNvPr id="4" name="Slide Number Placeholder 3"/>
          <p:cNvSpPr>
            <a:spLocks noGrp="1"/>
          </p:cNvSpPr>
          <p:nvPr>
            <p:ph type="sldNum" sz="quarter" idx="10"/>
          </p:nvPr>
        </p:nvSpPr>
        <p:spPr/>
        <p:txBody>
          <a:bodyPr/>
          <a:lstStyle/>
          <a:p>
            <a:pPr>
              <a:defRPr/>
            </a:pPr>
            <a:fld id="{C3133D22-2F15-584C-AEB6-50BEA680233E}" type="slidenum">
              <a:rPr lang="en-US" smtClean="0"/>
              <a:pPr>
                <a:defRPr/>
              </a:pPr>
              <a:t>24</a:t>
            </a:fld>
            <a:endParaRPr lang="en-US"/>
          </a:p>
        </p:txBody>
      </p:sp>
    </p:spTree>
    <p:extLst>
      <p:ext uri="{BB962C8B-B14F-4D97-AF65-F5344CB8AC3E}">
        <p14:creationId xmlns:p14="http://schemas.microsoft.com/office/powerpoint/2010/main" val="399511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how this integrated framework leverages the labs strength and MISSION, and engages both modeling and experimental science </a:t>
            </a:r>
          </a:p>
          <a:p>
            <a:r>
              <a:rPr lang="en-US" baseline="0" dirty="0" smtClean="0"/>
              <a:t>There are many </a:t>
            </a:r>
            <a:r>
              <a:rPr lang="en-US" baseline="0" dirty="0" err="1" smtClean="0"/>
              <a:t>indiviual</a:t>
            </a:r>
            <a:r>
              <a:rPr lang="en-US" baseline="0" dirty="0" smtClean="0"/>
              <a:t> activities happening in each of these areas, but there is nothing that integrates them together. </a:t>
            </a:r>
          </a:p>
          <a:p>
            <a:r>
              <a:rPr lang="en-US" baseline="0" dirty="0" smtClean="0"/>
              <a:t>In the Charter of the National Strategic Computing Initiative, the DOE is identified as a lead agency for computing systems, </a:t>
            </a:r>
          </a:p>
          <a:p>
            <a:r>
              <a:rPr lang="en-US" baseline="0" dirty="0" smtClean="0"/>
              <a:t>with a mission to create integrated efforts that LEAD to fully integrated systems.</a:t>
            </a:r>
          </a:p>
          <a:p>
            <a:endParaRPr lang="en-US" baseline="0" dirty="0" smtClean="0"/>
          </a:p>
          <a:p>
            <a:r>
              <a:rPr lang="en-US" baseline="0" dirty="0" smtClean="0"/>
              <a:t>It is our job</a:t>
            </a:r>
            <a:r>
              <a:rPr lang="is-IS" baseline="0" dirty="0" smtClean="0"/>
              <a:t>… it is our MISSION to address this first order energy challenge...</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93847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Tal has signal</a:t>
            </a:r>
            <a:r>
              <a:rPr lang="en-US" baseline="0" dirty="0" smtClean="0"/>
              <a:t> processing background.</a:t>
            </a:r>
            <a:endParaRPr lang="en-US" dirty="0"/>
          </a:p>
        </p:txBody>
      </p:sp>
      <p:sp>
        <p:nvSpPr>
          <p:cNvPr id="4" name="Slide Number Placeholder 3"/>
          <p:cNvSpPr>
            <a:spLocks noGrp="1"/>
          </p:cNvSpPr>
          <p:nvPr>
            <p:ph type="sldNum" sz="quarter" idx="10"/>
          </p:nvPr>
        </p:nvSpPr>
        <p:spPr/>
        <p:txBody>
          <a:bodyPr/>
          <a:lstStyle/>
          <a:p>
            <a:pPr>
              <a:defRPr/>
            </a:pPr>
            <a:fld id="{C3133D22-2F15-584C-AEB6-50BEA680233E}" type="slidenum">
              <a:rPr lang="en-US" smtClean="0"/>
              <a:pPr>
                <a:defRPr/>
              </a:pPr>
              <a:t>29</a:t>
            </a:fld>
            <a:endParaRPr lang="en-US"/>
          </a:p>
        </p:txBody>
      </p:sp>
    </p:spTree>
    <p:extLst>
      <p:ext uri="{BB962C8B-B14F-4D97-AF65-F5344CB8AC3E}">
        <p14:creationId xmlns:p14="http://schemas.microsoft.com/office/powerpoint/2010/main" val="121833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262DE5-1421-3245-AB66-B9058772A580}"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287757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62DE5-1421-3245-AB66-B9058772A580}"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2665918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62DE5-1421-3245-AB66-B9058772A580}"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2992036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457200" y="1699995"/>
            <a:ext cx="8372901" cy="4422776"/>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smtClean="0"/>
              <a:t>Slide subtitle optional -  delete as needed</a:t>
            </a:r>
            <a:endParaRPr lang="en-US" dirty="0"/>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EB2AB7D1-80E8-A649-A195-EAE8E1BAC075}" type="slidenum">
              <a:rPr lang="en-US" smtClean="0"/>
              <a:pPr>
                <a:defRPr/>
              </a:pPr>
              <a:t>‹#›</a:t>
            </a:fld>
            <a:endParaRPr lang="en-US"/>
          </a:p>
        </p:txBody>
      </p:sp>
      <p:sp>
        <p:nvSpPr>
          <p:cNvPr id="4" name="Text Placeholder 3"/>
          <p:cNvSpPr>
            <a:spLocks noGrp="1"/>
          </p:cNvSpPr>
          <p:nvPr>
            <p:ph type="body" sz="quarter" idx="13"/>
          </p:nvPr>
        </p:nvSpPr>
        <p:spPr>
          <a:xfrm>
            <a:off x="3045309" y="1731527"/>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89394" y="1720414"/>
            <a:ext cx="2023746"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87014" y="3290408"/>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THREE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3045309" y="3304768"/>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4"/>
          <p:cNvSpPr>
            <a:spLocks noGrp="1"/>
          </p:cNvSpPr>
          <p:nvPr>
            <p:ph type="pic" sz="quarter" idx="19" hasCustomPrompt="1"/>
          </p:nvPr>
        </p:nvSpPr>
        <p:spPr>
          <a:xfrm>
            <a:off x="487013" y="4872981"/>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5" name="Text Placeholder 3"/>
          <p:cNvSpPr>
            <a:spLocks noGrp="1"/>
          </p:cNvSpPr>
          <p:nvPr>
            <p:ph type="body" sz="quarter" idx="20"/>
          </p:nvPr>
        </p:nvSpPr>
        <p:spPr>
          <a:xfrm>
            <a:off x="3045309" y="4856121"/>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Box 15"/>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62DE5-1421-3245-AB66-B9058772A580}"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
        <p:nvSpPr>
          <p:cNvPr id="7" name="Rectangle 6"/>
          <p:cNvSpPr/>
          <p:nvPr userDrawn="1"/>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4" name="Picture 13"/>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Tree>
    <p:extLst>
      <p:ext uri="{BB962C8B-B14F-4D97-AF65-F5344CB8AC3E}">
        <p14:creationId xmlns:p14="http://schemas.microsoft.com/office/powerpoint/2010/main" val="3347727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262DE5-1421-3245-AB66-B9058772A580}"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165813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262DE5-1421-3245-AB66-B9058772A580}"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419785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262DE5-1421-3245-AB66-B9058772A580}" type="datetimeFigureOut">
              <a:rPr lang="en-US" smtClean="0"/>
              <a:t>7/26/16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405512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262DE5-1421-3245-AB66-B9058772A580}" type="datetimeFigureOut">
              <a:rPr lang="en-US" smtClean="0"/>
              <a:t>7/26/16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159827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62DE5-1421-3245-AB66-B9058772A580}" type="datetimeFigureOut">
              <a:rPr lang="en-US" smtClean="0"/>
              <a:t>7/26/16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68820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62DE5-1421-3245-AB66-B9058772A580}"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404188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62DE5-1421-3245-AB66-B9058772A580}"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21784615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62DE5-1421-3245-AB66-B9058772A580}" type="datetimeFigureOut">
              <a:rPr lang="en-US" smtClean="0"/>
              <a:t>7/26/16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F5C42-E824-0D47-81E3-FFA8B9F31EDC}" type="slidenum">
              <a:rPr lang="en-US" smtClean="0"/>
              <a:t>‹#›</a:t>
            </a:fld>
            <a:endParaRPr lang="en-US"/>
          </a:p>
        </p:txBody>
      </p:sp>
    </p:spTree>
    <p:extLst>
      <p:ext uri="{BB962C8B-B14F-4D97-AF65-F5344CB8AC3E}">
        <p14:creationId xmlns:p14="http://schemas.microsoft.com/office/powerpoint/2010/main" val="1218556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9" Type="http://schemas.openxmlformats.org/officeDocument/2006/relationships/image" Target="../media/image25.emf"/><Relationship Id="rId10"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33.png"/><Relationship Id="rId5" Type="http://schemas.openxmlformats.org/officeDocument/2006/relationships/image" Target="../media/image34.png"/><Relationship Id="rId1" Type="http://schemas.microsoft.com/office/2007/relationships/media" Target="../media/media1.avi"/><Relationship Id="rId2" Type="http://schemas.openxmlformats.org/officeDocument/2006/relationships/video" Target="../media/media1.avi"/></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tiff"/><Relationship Id="rId5"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9" Type="http://schemas.openxmlformats.org/officeDocument/2006/relationships/image" Target="../media/image61.png"/><Relationship Id="rId20" Type="http://schemas.microsoft.com/office/2007/relationships/hdphoto" Target="../media/hdphoto1.wdp"/><Relationship Id="rId21" Type="http://schemas.openxmlformats.org/officeDocument/2006/relationships/image" Target="../media/image72.jpeg"/><Relationship Id="rId22" Type="http://schemas.openxmlformats.org/officeDocument/2006/relationships/image" Target="../media/image73.jpeg"/><Relationship Id="rId23" Type="http://schemas.openxmlformats.org/officeDocument/2006/relationships/image" Target="../media/image74.png"/><Relationship Id="rId10" Type="http://schemas.openxmlformats.org/officeDocument/2006/relationships/image" Target="../media/image62.png"/><Relationship Id="rId11" Type="http://schemas.openxmlformats.org/officeDocument/2006/relationships/image" Target="../media/image63.png"/><Relationship Id="rId12" Type="http://schemas.openxmlformats.org/officeDocument/2006/relationships/image" Target="../media/image64.emf"/><Relationship Id="rId13" Type="http://schemas.openxmlformats.org/officeDocument/2006/relationships/image" Target="../media/image65.emf"/><Relationship Id="rId14" Type="http://schemas.openxmlformats.org/officeDocument/2006/relationships/image" Target="../media/image66.emf"/><Relationship Id="rId15" Type="http://schemas.openxmlformats.org/officeDocument/2006/relationships/image" Target="../media/image67.png"/><Relationship Id="rId16" Type="http://schemas.openxmlformats.org/officeDocument/2006/relationships/image" Target="../media/image68.png"/><Relationship Id="rId17" Type="http://schemas.openxmlformats.org/officeDocument/2006/relationships/image" Target="../media/image69.png"/><Relationship Id="rId18" Type="http://schemas.openxmlformats.org/officeDocument/2006/relationships/image" Target="../media/image70.jpeg"/><Relationship Id="rId19" Type="http://schemas.openxmlformats.org/officeDocument/2006/relationships/image" Target="../media/image71.jpe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5.emf"/><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jpeg"/><Relationship Id="rId8"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emf"/><Relationship Id="rId9"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oleObject" Target="../embeddings/Microsoft_Word_97_-_2004_Document1.doc"/><Relationship Id="rId11"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alphaModFix amt="30000"/>
          </a:blip>
          <a:stretch>
            <a:fillRect/>
          </a:stretch>
        </p:blipFill>
        <p:spPr>
          <a:xfrm>
            <a:off x="205304" y="139700"/>
            <a:ext cx="8733392" cy="6578600"/>
          </a:xfrm>
          <a:prstGeom prst="rect">
            <a:avLst/>
          </a:prstGeom>
        </p:spPr>
      </p:pic>
      <p:sp>
        <p:nvSpPr>
          <p:cNvPr id="16" name="Rectangle 15"/>
          <p:cNvSpPr/>
          <p:nvPr/>
        </p:nvSpPr>
        <p:spPr>
          <a:xfrm>
            <a:off x="1" y="-1"/>
            <a:ext cx="9144000" cy="685800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53983" y="1413656"/>
            <a:ext cx="8884713" cy="106413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t>Beyond Moore DOE Internal Lab Focused Workshop </a:t>
            </a:r>
            <a:endParaRPr lang="en-US" sz="4800" dirty="0" smtClean="0"/>
          </a:p>
          <a:p>
            <a:r>
              <a:rPr lang="en-US" sz="4800" dirty="0" smtClean="0"/>
              <a:t>Argonne</a:t>
            </a:r>
            <a:r>
              <a:rPr lang="en-US" sz="4800" dirty="0" smtClean="0">
                <a:solidFill>
                  <a:srgbClr val="FF0000"/>
                </a:solidFill>
              </a:rPr>
              <a:t> </a:t>
            </a:r>
            <a:r>
              <a:rPr lang="en-US" sz="4800" dirty="0" smtClean="0"/>
              <a:t>Capabilities </a:t>
            </a:r>
            <a:r>
              <a:rPr lang="en-US" sz="4800" dirty="0"/>
              <a:t>and Interests</a:t>
            </a:r>
            <a:endParaRPr lang="en-US" sz="4800" i="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3792" y="5913903"/>
            <a:ext cx="1774426" cy="667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4203" y="5913903"/>
            <a:ext cx="1453691" cy="667243"/>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1811" y="5122248"/>
            <a:ext cx="1294359" cy="667243"/>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17043" y="5913903"/>
            <a:ext cx="1555682" cy="66724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5217" y="5122248"/>
            <a:ext cx="1668108" cy="667243"/>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5612" y="5218293"/>
            <a:ext cx="877399" cy="66724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59634" y="5083462"/>
            <a:ext cx="1325282" cy="553849"/>
          </a:xfrm>
          <a:prstGeom prst="rect">
            <a:avLst/>
          </a:prstGeom>
        </p:spPr>
      </p:pic>
    </p:spTree>
    <p:extLst>
      <p:ext uri="{BB962C8B-B14F-4D97-AF65-F5344CB8AC3E}">
        <p14:creationId xmlns:p14="http://schemas.microsoft.com/office/powerpoint/2010/main" val="42289429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22" y="274638"/>
            <a:ext cx="8828046" cy="1143000"/>
          </a:xfrm>
        </p:spPr>
        <p:txBody>
          <a:bodyPr>
            <a:normAutofit fontScale="90000"/>
          </a:bodyPr>
          <a:lstStyle/>
          <a:p>
            <a:r>
              <a:rPr lang="en-US" dirty="0" smtClean="0"/>
              <a:t>Capabilities and Interests Summary Slide</a:t>
            </a:r>
            <a:br>
              <a:rPr lang="en-US" dirty="0" smtClean="0"/>
            </a:br>
            <a:r>
              <a:rPr lang="en-US" dirty="0" smtClean="0"/>
              <a:t>(Dillon Fong)</a:t>
            </a:r>
            <a:endParaRPr lang="en-US" dirty="0"/>
          </a:p>
        </p:txBody>
      </p:sp>
      <p:sp>
        <p:nvSpPr>
          <p:cNvPr id="3" name="Content Placeholder 2"/>
          <p:cNvSpPr>
            <a:spLocks noGrp="1"/>
          </p:cNvSpPr>
          <p:nvPr>
            <p:ph idx="1"/>
          </p:nvPr>
        </p:nvSpPr>
        <p:spPr>
          <a:xfrm>
            <a:off x="457200" y="1600201"/>
            <a:ext cx="4114800" cy="2505635"/>
          </a:xfrm>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US" sz="2000" dirty="0" smtClean="0"/>
              <a:t>Primary Expertise &amp; Interest Areas</a:t>
            </a:r>
          </a:p>
          <a:p>
            <a:pPr>
              <a:buClr>
                <a:srgbClr val="C00000"/>
              </a:buClr>
            </a:pPr>
            <a:r>
              <a:rPr lang="en-US" sz="1400" i="1" dirty="0" smtClean="0"/>
              <a:t>In situ </a:t>
            </a:r>
            <a:r>
              <a:rPr lang="en-US" sz="1400" dirty="0" smtClean="0"/>
              <a:t>X-ray studies of synthesis of complex oxide </a:t>
            </a:r>
            <a:r>
              <a:rPr lang="en-US" sz="1400" dirty="0" err="1" smtClean="0"/>
              <a:t>heterostructures</a:t>
            </a:r>
            <a:endParaRPr lang="en-US" sz="1400" dirty="0" smtClean="0"/>
          </a:p>
          <a:p>
            <a:pPr lvl="1">
              <a:buClr>
                <a:srgbClr val="C00000"/>
              </a:buClr>
            </a:pPr>
            <a:r>
              <a:rPr lang="en-US" sz="1000" dirty="0" smtClean="0"/>
              <a:t>Defect engineering of oxide </a:t>
            </a:r>
            <a:r>
              <a:rPr lang="en-US" sz="1000" dirty="0" err="1" smtClean="0"/>
              <a:t>heterostructures</a:t>
            </a:r>
            <a:endParaRPr lang="en-US" sz="1000" dirty="0" smtClean="0"/>
          </a:p>
          <a:p>
            <a:pPr>
              <a:buClr>
                <a:srgbClr val="C00000"/>
              </a:buClr>
            </a:pPr>
            <a:r>
              <a:rPr lang="en-US" sz="1400" i="1" dirty="0" smtClean="0"/>
              <a:t>In situ </a:t>
            </a:r>
            <a:r>
              <a:rPr lang="en-US" sz="1400" dirty="0" smtClean="0"/>
              <a:t>X-ray studies of defect transport and surface processes in complex oxides</a:t>
            </a:r>
          </a:p>
          <a:p>
            <a:pPr>
              <a:buClr>
                <a:srgbClr val="C00000"/>
              </a:buClr>
            </a:pPr>
            <a:r>
              <a:rPr lang="en-US" sz="1400" dirty="0" smtClean="0"/>
              <a:t>Surface X-ray diffraction, X-ray absorption spectroscopy, X-ray photoelectron spectroscopy</a:t>
            </a:r>
          </a:p>
          <a:p>
            <a:pPr>
              <a:buClr>
                <a:srgbClr val="C00000"/>
              </a:buClr>
            </a:pPr>
            <a:r>
              <a:rPr lang="en-US" sz="1400" dirty="0" smtClean="0"/>
              <a:t>X-ray technique development</a:t>
            </a:r>
            <a:endParaRPr lang="en-US" sz="1000" dirty="0"/>
          </a:p>
        </p:txBody>
      </p:sp>
      <p:sp>
        <p:nvSpPr>
          <p:cNvPr id="5" name="Rectangle 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
        <p:nvSpPr>
          <p:cNvPr id="15" name="Content Placeholder 2"/>
          <p:cNvSpPr txBox="1">
            <a:spLocks/>
          </p:cNvSpPr>
          <p:nvPr/>
        </p:nvSpPr>
        <p:spPr>
          <a:xfrm>
            <a:off x="4776235" y="1600201"/>
            <a:ext cx="4114800" cy="250563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US" sz="2000" dirty="0"/>
              <a:t>Most Differentiating Factor</a:t>
            </a:r>
          </a:p>
          <a:p>
            <a:pPr>
              <a:buClr>
                <a:srgbClr val="C00000"/>
              </a:buClr>
            </a:pPr>
            <a:r>
              <a:rPr lang="en-US" sz="1400" dirty="0" smtClean="0"/>
              <a:t>Exploiting the high brightness, energy tunable X-rays from the Advanced Photon Source</a:t>
            </a:r>
            <a:endParaRPr lang="en-US" sz="1400" dirty="0"/>
          </a:p>
        </p:txBody>
      </p:sp>
    </p:spTree>
    <p:extLst>
      <p:ext uri="{BB962C8B-B14F-4D97-AF65-F5344CB8AC3E}">
        <p14:creationId xmlns:p14="http://schemas.microsoft.com/office/powerpoint/2010/main" val="1438615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22" y="5697"/>
            <a:ext cx="8828046" cy="823538"/>
          </a:xfrm>
        </p:spPr>
        <p:txBody>
          <a:bodyPr>
            <a:normAutofit/>
          </a:bodyPr>
          <a:lstStyle/>
          <a:p>
            <a:r>
              <a:rPr lang="en-US" sz="3600" i="1" dirty="0" smtClean="0"/>
              <a:t>In situ </a:t>
            </a:r>
            <a:r>
              <a:rPr lang="en-US" sz="3600" dirty="0" smtClean="0"/>
              <a:t>X-ray Capabilities</a:t>
            </a:r>
            <a:endParaRPr lang="en-US" sz="3600" dirty="0"/>
          </a:p>
        </p:txBody>
      </p:sp>
      <p:sp>
        <p:nvSpPr>
          <p:cNvPr id="5" name="Rectangle 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pic>
        <p:nvPicPr>
          <p:cNvPr id="16" name="Picture 15"/>
          <p:cNvPicPr/>
          <p:nvPr/>
        </p:nvPicPr>
        <p:blipFill>
          <a:blip r:embed="rId9">
            <a:extLst>
              <a:ext uri="{28A0092B-C50C-407E-A947-70E740481C1C}">
                <a14:useLocalDpi xmlns:a14="http://schemas.microsoft.com/office/drawing/2010/main" val="0"/>
              </a:ext>
            </a:extLst>
          </a:blip>
          <a:srcRect/>
          <a:stretch>
            <a:fillRect/>
          </a:stretch>
        </p:blipFill>
        <p:spPr bwMode="auto">
          <a:xfrm>
            <a:off x="830252" y="776940"/>
            <a:ext cx="3046991" cy="2860480"/>
          </a:xfrm>
          <a:prstGeom prst="rect">
            <a:avLst/>
          </a:prstGeom>
          <a:noFill/>
          <a:ln>
            <a:noFill/>
          </a:ln>
          <a:extLst>
            <a:ext uri="{FAA26D3D-D897-4be2-8F04-BA451C77F1D7}">
              <ma14:placeholderFlag xmlns:ma14="http://schemas.microsoft.com/office/mac/drawingml/2011/main"/>
            </a:ext>
          </a:extLst>
        </p:spPr>
      </p:pic>
      <p:pic>
        <p:nvPicPr>
          <p:cNvPr id="17" name="Picture 16" descr="IVcur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046" y="4034118"/>
            <a:ext cx="3603885" cy="1923997"/>
          </a:xfrm>
          <a:prstGeom prst="rect">
            <a:avLst/>
          </a:prstGeom>
        </p:spPr>
      </p:pic>
      <p:pic>
        <p:nvPicPr>
          <p:cNvPr id="18" name="Picture 17" descr="oxideMB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3962" y="829235"/>
            <a:ext cx="3461939" cy="2674232"/>
          </a:xfrm>
          <a:prstGeom prst="rect">
            <a:avLst/>
          </a:prstGeom>
        </p:spPr>
      </p:pic>
      <p:pic>
        <p:nvPicPr>
          <p:cNvPr id="19" name="Picture 18" descr="xri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0362" y="4049060"/>
            <a:ext cx="2671358" cy="1877273"/>
          </a:xfrm>
          <a:prstGeom prst="rect">
            <a:avLst/>
          </a:prstGeom>
        </p:spPr>
      </p:pic>
      <p:sp>
        <p:nvSpPr>
          <p:cNvPr id="20" name="TextBox 19"/>
          <p:cNvSpPr txBox="1"/>
          <p:nvPr/>
        </p:nvSpPr>
        <p:spPr>
          <a:xfrm>
            <a:off x="348642" y="3451267"/>
            <a:ext cx="3895289" cy="461665"/>
          </a:xfrm>
          <a:prstGeom prst="rect">
            <a:avLst/>
          </a:prstGeom>
          <a:noFill/>
        </p:spPr>
        <p:txBody>
          <a:bodyPr wrap="square" rtlCol="0">
            <a:spAutoFit/>
          </a:bodyPr>
          <a:lstStyle/>
          <a:p>
            <a:pPr algn="ctr"/>
            <a:r>
              <a:rPr lang="en-US" sz="1200" dirty="0" smtClean="0"/>
              <a:t>Pulsed laser deposition system with </a:t>
            </a:r>
            <a:r>
              <a:rPr lang="en-US" sz="1200" i="1" dirty="0" smtClean="0"/>
              <a:t>in situ </a:t>
            </a:r>
            <a:r>
              <a:rPr lang="en-US" sz="1200" dirty="0" smtClean="0"/>
              <a:t>X-ray</a:t>
            </a:r>
          </a:p>
          <a:p>
            <a:pPr algn="ctr"/>
            <a:r>
              <a:rPr lang="en-US" sz="1200" dirty="0" smtClean="0"/>
              <a:t>diffraction and hard X-ray photoemission spectroscopy</a:t>
            </a:r>
            <a:endParaRPr lang="en-US" sz="1200" dirty="0"/>
          </a:p>
        </p:txBody>
      </p:sp>
      <p:sp>
        <p:nvSpPr>
          <p:cNvPr id="21" name="TextBox 20"/>
          <p:cNvSpPr txBox="1"/>
          <p:nvPr/>
        </p:nvSpPr>
        <p:spPr>
          <a:xfrm>
            <a:off x="4639751" y="3506310"/>
            <a:ext cx="3895289" cy="461665"/>
          </a:xfrm>
          <a:prstGeom prst="rect">
            <a:avLst/>
          </a:prstGeom>
          <a:noFill/>
        </p:spPr>
        <p:txBody>
          <a:bodyPr wrap="square" rtlCol="0">
            <a:spAutoFit/>
          </a:bodyPr>
          <a:lstStyle/>
          <a:p>
            <a:pPr algn="ctr"/>
            <a:r>
              <a:rPr lang="en-US" sz="1200" dirty="0" smtClean="0"/>
              <a:t>Oxide molecular beam </a:t>
            </a:r>
            <a:r>
              <a:rPr lang="en-US" sz="1200" dirty="0" err="1" smtClean="0"/>
              <a:t>epitaxy</a:t>
            </a:r>
            <a:r>
              <a:rPr lang="en-US" sz="1200" dirty="0" smtClean="0"/>
              <a:t> system with </a:t>
            </a:r>
            <a:r>
              <a:rPr lang="en-US" sz="1200" i="1" dirty="0" smtClean="0"/>
              <a:t>in situ </a:t>
            </a:r>
            <a:r>
              <a:rPr lang="en-US" sz="1200" dirty="0" smtClean="0"/>
              <a:t>X-ray</a:t>
            </a:r>
          </a:p>
          <a:p>
            <a:pPr algn="ctr"/>
            <a:r>
              <a:rPr lang="en-US" sz="1200" dirty="0" smtClean="0"/>
              <a:t>diffraction and X-ray absorption spectroscopy</a:t>
            </a:r>
            <a:endParaRPr lang="en-US" sz="1200" dirty="0"/>
          </a:p>
        </p:txBody>
      </p:sp>
      <p:sp>
        <p:nvSpPr>
          <p:cNvPr id="22" name="TextBox 21"/>
          <p:cNvSpPr txBox="1"/>
          <p:nvPr/>
        </p:nvSpPr>
        <p:spPr>
          <a:xfrm>
            <a:off x="461351" y="5896932"/>
            <a:ext cx="4316696" cy="461665"/>
          </a:xfrm>
          <a:prstGeom prst="rect">
            <a:avLst/>
          </a:prstGeom>
          <a:noFill/>
        </p:spPr>
        <p:txBody>
          <a:bodyPr wrap="square" rtlCol="0">
            <a:spAutoFit/>
          </a:bodyPr>
          <a:lstStyle/>
          <a:p>
            <a:pPr algn="ctr"/>
            <a:r>
              <a:rPr lang="en-US" sz="1200" i="1" dirty="0" smtClean="0"/>
              <a:t>In situ </a:t>
            </a:r>
            <a:r>
              <a:rPr lang="en-US" sz="1200" dirty="0" smtClean="0"/>
              <a:t>focused beam X-ray diffraction and absorption</a:t>
            </a:r>
          </a:p>
          <a:p>
            <a:pPr algn="ctr"/>
            <a:r>
              <a:rPr lang="en-US" sz="1200" dirty="0" smtClean="0"/>
              <a:t>spectroscopy during electrical characterization (~ 50-200 nm spot)</a:t>
            </a:r>
            <a:endParaRPr lang="en-US" sz="1200" dirty="0"/>
          </a:p>
        </p:txBody>
      </p:sp>
      <p:sp>
        <p:nvSpPr>
          <p:cNvPr id="23" name="TextBox 22"/>
          <p:cNvSpPr txBox="1"/>
          <p:nvPr/>
        </p:nvSpPr>
        <p:spPr>
          <a:xfrm>
            <a:off x="4565023" y="5892099"/>
            <a:ext cx="3895289" cy="461665"/>
          </a:xfrm>
          <a:prstGeom prst="rect">
            <a:avLst/>
          </a:prstGeom>
          <a:noFill/>
        </p:spPr>
        <p:txBody>
          <a:bodyPr wrap="square" rtlCol="0">
            <a:spAutoFit/>
          </a:bodyPr>
          <a:lstStyle/>
          <a:p>
            <a:pPr algn="ctr"/>
            <a:r>
              <a:rPr lang="en-US" sz="1200" i="1" dirty="0" smtClean="0"/>
              <a:t>In situ</a:t>
            </a:r>
            <a:r>
              <a:rPr lang="en-US" sz="1200" dirty="0" smtClean="0"/>
              <a:t>, time-resolved</a:t>
            </a:r>
            <a:r>
              <a:rPr lang="en-US" sz="1200" i="1" dirty="0" smtClean="0"/>
              <a:t> </a:t>
            </a:r>
            <a:r>
              <a:rPr lang="en-US" sz="1200" dirty="0" smtClean="0"/>
              <a:t>full-field X-ray diffraction during electrical characterization (sub-second resolution)</a:t>
            </a:r>
            <a:endParaRPr lang="en-US" sz="1200" dirty="0"/>
          </a:p>
        </p:txBody>
      </p:sp>
    </p:spTree>
    <p:extLst>
      <p:ext uri="{BB962C8B-B14F-4D97-AF65-F5344CB8AC3E}">
        <p14:creationId xmlns:p14="http://schemas.microsoft.com/office/powerpoint/2010/main" val="2968059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(Magnetic) Thin Films</a:t>
            </a:r>
            <a:br>
              <a:rPr lang="en-US" sz="2800" dirty="0" smtClean="0"/>
            </a:br>
            <a:r>
              <a:rPr lang="en-US" sz="2800" dirty="0" smtClean="0"/>
              <a:t>(Axel Hoffmann, Val </a:t>
            </a:r>
            <a:r>
              <a:rPr lang="en-US" sz="2800" dirty="0" err="1" smtClean="0"/>
              <a:t>Novosad</a:t>
            </a:r>
            <a:r>
              <a:rPr lang="en-US" sz="2800" dirty="0" smtClean="0"/>
              <a:t>, Suzanne </a:t>
            </a:r>
            <a:r>
              <a:rPr lang="en-US" sz="2800" dirty="0" err="1" smtClean="0"/>
              <a:t>te</a:t>
            </a:r>
            <a:r>
              <a:rPr lang="en-US" sz="2800" dirty="0" smtClean="0"/>
              <a:t> </a:t>
            </a:r>
            <a:r>
              <a:rPr lang="en-US" sz="2800" dirty="0" err="1" smtClean="0"/>
              <a:t>Velthuis</a:t>
            </a:r>
            <a:r>
              <a:rPr lang="en-US" sz="2800" dirty="0" smtClean="0"/>
              <a:t>)</a:t>
            </a:r>
            <a:endParaRPr lang="en-US" sz="2800"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12</a:t>
            </a:fld>
            <a:endParaRPr lang="en-US" dirty="0"/>
          </a:p>
        </p:txBody>
      </p:sp>
      <p:pic>
        <p:nvPicPr>
          <p:cNvPr id="6" name="Picture 5"/>
          <p:cNvPicPr>
            <a:picLocks noChangeAspect="1"/>
          </p:cNvPicPr>
          <p:nvPr/>
        </p:nvPicPr>
        <p:blipFill>
          <a:blip r:embed="rId2"/>
          <a:stretch>
            <a:fillRect/>
          </a:stretch>
        </p:blipFill>
        <p:spPr>
          <a:xfrm>
            <a:off x="657226" y="2001692"/>
            <a:ext cx="4495800" cy="2367107"/>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556250" y="1930400"/>
            <a:ext cx="3367405" cy="2242185"/>
          </a:xfrm>
          <a:prstGeom prst="rect">
            <a:avLst/>
          </a:prstGeom>
        </p:spPr>
      </p:pic>
      <p:sp>
        <p:nvSpPr>
          <p:cNvPr id="8" name="Rectangle 7"/>
          <p:cNvSpPr/>
          <p:nvPr/>
        </p:nvSpPr>
        <p:spPr>
          <a:xfrm>
            <a:off x="349250" y="4762838"/>
            <a:ext cx="8159750" cy="923330"/>
          </a:xfrm>
          <a:prstGeom prst="rect">
            <a:avLst/>
          </a:prstGeom>
        </p:spPr>
        <p:txBody>
          <a:bodyPr wrap="square">
            <a:spAutoFit/>
          </a:bodyPr>
          <a:lstStyle/>
          <a:p>
            <a:r>
              <a:rPr lang="en-US" b="1" dirty="0"/>
              <a:t>Unique infrastructure &amp; facilities</a:t>
            </a:r>
          </a:p>
          <a:p>
            <a:pPr marL="285750" indent="-285750">
              <a:buFont typeface="Arial"/>
              <a:buChar char="•"/>
            </a:pPr>
            <a:r>
              <a:rPr lang="en-US" dirty="0" smtClean="0"/>
              <a:t>Oxide growth, metal film growth</a:t>
            </a:r>
            <a:endParaRPr lang="en-US" dirty="0"/>
          </a:p>
          <a:p>
            <a:pPr marL="285750" indent="-285750">
              <a:buFont typeface="Arial"/>
              <a:buChar char="•"/>
            </a:pPr>
            <a:r>
              <a:rPr lang="en-US" dirty="0" smtClean="0"/>
              <a:t>High resolution e-beam lithography</a:t>
            </a:r>
            <a:endParaRPr lang="en-US" dirty="0"/>
          </a:p>
        </p:txBody>
      </p:sp>
    </p:spTree>
    <p:extLst>
      <p:ext uri="{BB962C8B-B14F-4D97-AF65-F5344CB8AC3E}">
        <p14:creationId xmlns:p14="http://schemas.microsoft.com/office/powerpoint/2010/main" val="173242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THIN Film growth and device fabrication</a:t>
            </a:r>
            <a:endParaRPr lang="en-US" sz="3600" dirty="0"/>
          </a:p>
        </p:txBody>
      </p:sp>
      <p:sp>
        <p:nvSpPr>
          <p:cNvPr id="4" name="Text Placeholder 3"/>
          <p:cNvSpPr>
            <a:spLocks noGrp="1"/>
          </p:cNvSpPr>
          <p:nvPr>
            <p:ph type="body" sz="quarter" idx="12"/>
          </p:nvPr>
        </p:nvSpPr>
        <p:spPr/>
        <p:txBody>
          <a:bodyPr/>
          <a:lstStyle/>
          <a:p>
            <a:r>
              <a:rPr lang="en-US" dirty="0" smtClean="0"/>
              <a:t>Wide variety of deposition tools: Sputtering, e-beam, MBE</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13</a:t>
            </a:fld>
            <a:endParaRPr lang="en-US" dirty="0"/>
          </a:p>
        </p:txBody>
      </p:sp>
      <p:pic>
        <p:nvPicPr>
          <p:cNvPr id="6" name="Picture 5"/>
          <p:cNvPicPr>
            <a:picLocks noChangeAspect="1"/>
          </p:cNvPicPr>
          <p:nvPr/>
        </p:nvPicPr>
        <p:blipFill>
          <a:blip r:embed="rId2"/>
          <a:stretch>
            <a:fillRect/>
          </a:stretch>
        </p:blipFill>
        <p:spPr>
          <a:xfrm>
            <a:off x="657226" y="2001692"/>
            <a:ext cx="4495800" cy="2367107"/>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556250" y="1930400"/>
            <a:ext cx="3367405" cy="2242185"/>
          </a:xfrm>
          <a:prstGeom prst="rect">
            <a:avLst/>
          </a:prstGeom>
        </p:spPr>
      </p:pic>
      <p:sp>
        <p:nvSpPr>
          <p:cNvPr id="8" name="Rectangle 7"/>
          <p:cNvSpPr/>
          <p:nvPr/>
        </p:nvSpPr>
        <p:spPr>
          <a:xfrm>
            <a:off x="349250" y="4762838"/>
            <a:ext cx="8159750" cy="923330"/>
          </a:xfrm>
          <a:prstGeom prst="rect">
            <a:avLst/>
          </a:prstGeom>
        </p:spPr>
        <p:txBody>
          <a:bodyPr wrap="square">
            <a:spAutoFit/>
          </a:bodyPr>
          <a:lstStyle/>
          <a:p>
            <a:r>
              <a:rPr lang="en-US" b="1" dirty="0"/>
              <a:t>Unique infrastructure &amp; facilities</a:t>
            </a:r>
          </a:p>
          <a:p>
            <a:pPr marL="285750" indent="-285750">
              <a:buFont typeface="Arial"/>
              <a:buChar char="•"/>
            </a:pPr>
            <a:r>
              <a:rPr lang="en-US" dirty="0" smtClean="0"/>
              <a:t>Oxide growth, metal film growth</a:t>
            </a:r>
            <a:endParaRPr lang="en-US" dirty="0"/>
          </a:p>
          <a:p>
            <a:pPr marL="285750" indent="-285750">
              <a:buFont typeface="Arial"/>
              <a:buChar char="•"/>
            </a:pPr>
            <a:r>
              <a:rPr lang="en-US" dirty="0" smtClean="0"/>
              <a:t>High resolution e-beam lithography</a:t>
            </a:r>
            <a:endParaRPr lang="en-US" dirty="0"/>
          </a:p>
        </p:txBody>
      </p:sp>
    </p:spTree>
    <p:extLst>
      <p:ext uri="{BB962C8B-B14F-4D97-AF65-F5344CB8AC3E}">
        <p14:creationId xmlns:p14="http://schemas.microsoft.com/office/powerpoint/2010/main" val="129629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Interfacial spin-orbit torques</a:t>
            </a:r>
            <a:endParaRPr lang="en-US" dirty="0"/>
          </a:p>
        </p:txBody>
      </p:sp>
      <p:sp>
        <p:nvSpPr>
          <p:cNvPr id="4" name="Text Placeholder 3"/>
          <p:cNvSpPr>
            <a:spLocks noGrp="1"/>
          </p:cNvSpPr>
          <p:nvPr>
            <p:ph type="body" sz="quarter" idx="12"/>
          </p:nvPr>
        </p:nvSpPr>
        <p:spPr/>
        <p:txBody>
          <a:bodyPr/>
          <a:lstStyle/>
          <a:p>
            <a:r>
              <a:rPr lang="en-US" dirty="0" smtClean="0"/>
              <a:t>Efficient pathway to magnetization manipulation</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14</a:t>
            </a:fld>
            <a:endParaRPr lang="en-US" dirty="0"/>
          </a:p>
        </p:txBody>
      </p:sp>
      <p:grpSp>
        <p:nvGrpSpPr>
          <p:cNvPr id="6" name="Group 5"/>
          <p:cNvGrpSpPr/>
          <p:nvPr/>
        </p:nvGrpSpPr>
        <p:grpSpPr>
          <a:xfrm>
            <a:off x="4860686" y="2362200"/>
            <a:ext cx="4283314" cy="1600200"/>
            <a:chOff x="4800600" y="1219200"/>
            <a:chExt cx="4283314" cy="160020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19200"/>
              <a:ext cx="4283314"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6858000" y="1295400"/>
              <a:ext cx="228600" cy="228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57" t="68056" r="84484" b="21825"/>
            <a:stretch/>
          </p:blipFill>
          <p:spPr bwMode="auto">
            <a:xfrm>
              <a:off x="4933950" y="1362075"/>
              <a:ext cx="216684"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775086" y="3886200"/>
            <a:ext cx="2266949" cy="1820333"/>
            <a:chOff x="5715000" y="2743200"/>
            <a:chExt cx="2266949" cy="1820333"/>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605" t="-1" b="50268"/>
            <a:stretch/>
          </p:blipFill>
          <p:spPr bwMode="auto">
            <a:xfrm>
              <a:off x="5715000" y="2743200"/>
              <a:ext cx="2266949" cy="182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bwMode="auto">
            <a:xfrm>
              <a:off x="6070600" y="2860675"/>
              <a:ext cx="196850" cy="18732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grpSp>
      <p:sp>
        <p:nvSpPr>
          <p:cNvPr id="13" name="Rectangle 12"/>
          <p:cNvSpPr/>
          <p:nvPr/>
        </p:nvSpPr>
        <p:spPr>
          <a:xfrm>
            <a:off x="365125" y="2873713"/>
            <a:ext cx="4572000" cy="1754327"/>
          </a:xfrm>
          <a:prstGeom prst="rect">
            <a:avLst/>
          </a:prstGeom>
        </p:spPr>
        <p:txBody>
          <a:bodyPr>
            <a:spAutoFit/>
          </a:bodyPr>
          <a:lstStyle/>
          <a:p>
            <a:r>
              <a:rPr lang="en-US" b="1" dirty="0"/>
              <a:t>Unique infrastructure &amp; facilities</a:t>
            </a:r>
          </a:p>
          <a:p>
            <a:pPr marL="285750" indent="-285750">
              <a:buFont typeface="Arial"/>
              <a:buChar char="•"/>
            </a:pPr>
            <a:r>
              <a:rPr lang="en-US" dirty="0"/>
              <a:t>Broadband microwave characterization</a:t>
            </a:r>
          </a:p>
          <a:p>
            <a:pPr marL="285750" indent="-285750">
              <a:buFont typeface="Arial"/>
              <a:buChar char="•"/>
            </a:pPr>
            <a:r>
              <a:rPr lang="en-US" dirty="0" err="1"/>
              <a:t>Micromagnetic</a:t>
            </a:r>
            <a:r>
              <a:rPr lang="en-US" dirty="0"/>
              <a:t> simulations</a:t>
            </a:r>
          </a:p>
          <a:p>
            <a:pPr marL="285750" indent="-285750">
              <a:buFont typeface="Arial"/>
              <a:buChar char="•"/>
            </a:pPr>
            <a:r>
              <a:rPr lang="en-US" dirty="0" smtClean="0"/>
              <a:t>Flexible thin film growth</a:t>
            </a:r>
            <a:endParaRPr lang="en-US" dirty="0"/>
          </a:p>
          <a:p>
            <a:pPr marL="285750" indent="-285750">
              <a:buFont typeface="Arial"/>
              <a:buChar char="•"/>
            </a:pPr>
            <a:r>
              <a:rPr lang="en-US" dirty="0"/>
              <a:t>Expertise in spin Hall effects </a:t>
            </a:r>
            <a:br>
              <a:rPr lang="en-US" dirty="0"/>
            </a:br>
            <a:r>
              <a:rPr lang="en-US" dirty="0"/>
              <a:t>and spin pumping</a:t>
            </a:r>
          </a:p>
        </p:txBody>
      </p:sp>
      <p:sp>
        <p:nvSpPr>
          <p:cNvPr id="14" name="TextBox 13"/>
          <p:cNvSpPr txBox="1"/>
          <p:nvPr/>
        </p:nvSpPr>
        <p:spPr>
          <a:xfrm>
            <a:off x="5851525" y="5876925"/>
            <a:ext cx="2286000" cy="461665"/>
          </a:xfrm>
          <a:prstGeom prst="rect">
            <a:avLst/>
          </a:prstGeom>
          <a:noFill/>
        </p:spPr>
        <p:txBody>
          <a:bodyPr wrap="square" rtlCol="0">
            <a:spAutoFit/>
          </a:bodyPr>
          <a:lstStyle/>
          <a:p>
            <a:r>
              <a:rPr lang="en-US" sz="1200" dirty="0" smtClean="0"/>
              <a:t>W. Zhang et al., </a:t>
            </a:r>
            <a:br>
              <a:rPr lang="en-US" sz="1200" dirty="0" smtClean="0"/>
            </a:br>
            <a:r>
              <a:rPr lang="en-US" sz="1200" dirty="0" smtClean="0"/>
              <a:t>APL Mater. </a:t>
            </a:r>
            <a:r>
              <a:rPr lang="en-US" sz="1200" b="1" dirty="0" smtClean="0"/>
              <a:t>4</a:t>
            </a:r>
            <a:r>
              <a:rPr lang="en-US" sz="1200" dirty="0" smtClean="0"/>
              <a:t>, 032302 (2016) </a:t>
            </a:r>
            <a:endParaRPr lang="en-US" sz="1200" dirty="0"/>
          </a:p>
        </p:txBody>
      </p:sp>
      <p:sp>
        <p:nvSpPr>
          <p:cNvPr id="15" name="TextBox 14"/>
          <p:cNvSpPr txBox="1"/>
          <p:nvPr/>
        </p:nvSpPr>
        <p:spPr>
          <a:xfrm>
            <a:off x="5032375" y="1809750"/>
            <a:ext cx="3873500" cy="369332"/>
          </a:xfrm>
          <a:prstGeom prst="rect">
            <a:avLst/>
          </a:prstGeom>
          <a:noFill/>
        </p:spPr>
        <p:txBody>
          <a:bodyPr wrap="square" rtlCol="0">
            <a:spAutoFit/>
          </a:bodyPr>
          <a:lstStyle/>
          <a:p>
            <a:r>
              <a:rPr lang="en-US" dirty="0" smtClean="0"/>
              <a:t>E.g., 2D Materials (MoS</a:t>
            </a:r>
            <a:r>
              <a:rPr lang="en-US" baseline="-25000" dirty="0" smtClean="0"/>
              <a:t>2</a:t>
            </a:r>
            <a:r>
              <a:rPr lang="en-US" dirty="0" smtClean="0"/>
              <a:t>)</a:t>
            </a:r>
            <a:endParaRPr lang="en-US" dirty="0"/>
          </a:p>
        </p:txBody>
      </p:sp>
    </p:spTree>
    <p:extLst>
      <p:ext uri="{BB962C8B-B14F-4D97-AF65-F5344CB8AC3E}">
        <p14:creationId xmlns:p14="http://schemas.microsoft.com/office/powerpoint/2010/main" val="3582718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Direct imaging of magnetization structures</a:t>
            </a:r>
            <a:endParaRPr lang="en-US" sz="3200" dirty="0"/>
          </a:p>
        </p:txBody>
      </p:sp>
      <p:sp>
        <p:nvSpPr>
          <p:cNvPr id="4" name="Text Placeholder 3"/>
          <p:cNvSpPr>
            <a:spLocks noGrp="1"/>
          </p:cNvSpPr>
          <p:nvPr>
            <p:ph type="body" sz="quarter" idx="12"/>
          </p:nvPr>
        </p:nvSpPr>
        <p:spPr/>
        <p:txBody>
          <a:bodyPr/>
          <a:lstStyle/>
          <a:p>
            <a:r>
              <a:rPr lang="en-US" dirty="0" smtClean="0"/>
              <a:t>Look at real time transformation of domains</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15</a:t>
            </a:fld>
            <a:endParaRPr lang="en-US" dirty="0"/>
          </a:p>
        </p:txBody>
      </p:sp>
      <p:pic>
        <p:nvPicPr>
          <p:cNvPr id="6" name="Picture 5"/>
          <p:cNvPicPr>
            <a:picLocks noChangeAspect="1"/>
          </p:cNvPicPr>
          <p:nvPr/>
        </p:nvPicPr>
        <p:blipFill>
          <a:blip r:embed="rId4"/>
          <a:stretch>
            <a:fillRect/>
          </a:stretch>
        </p:blipFill>
        <p:spPr>
          <a:xfrm>
            <a:off x="5461000" y="1616363"/>
            <a:ext cx="3248658" cy="2557277"/>
          </a:xfrm>
          <a:prstGeom prst="rect">
            <a:avLst/>
          </a:prstGeom>
        </p:spPr>
      </p:pic>
      <p:pic>
        <p:nvPicPr>
          <p:cNvPr id="7" name="Movie_S2_higher current_position of formation skyrmion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90128" y="4304145"/>
            <a:ext cx="3533240" cy="1752600"/>
          </a:xfrm>
          <a:prstGeom prst="rect">
            <a:avLst/>
          </a:prstGeom>
        </p:spPr>
      </p:pic>
      <p:sp>
        <p:nvSpPr>
          <p:cNvPr id="8" name="Rectangle 7"/>
          <p:cNvSpPr/>
          <p:nvPr/>
        </p:nvSpPr>
        <p:spPr>
          <a:xfrm>
            <a:off x="365125" y="2873713"/>
            <a:ext cx="4572000" cy="1754327"/>
          </a:xfrm>
          <a:prstGeom prst="rect">
            <a:avLst/>
          </a:prstGeom>
        </p:spPr>
        <p:txBody>
          <a:bodyPr>
            <a:spAutoFit/>
          </a:bodyPr>
          <a:lstStyle/>
          <a:p>
            <a:r>
              <a:rPr lang="en-US" b="1" dirty="0"/>
              <a:t>Unique infrastructure &amp; facilities</a:t>
            </a:r>
          </a:p>
          <a:p>
            <a:pPr marL="285750" indent="-285750">
              <a:buFont typeface="Arial"/>
              <a:buChar char="•"/>
            </a:pPr>
            <a:r>
              <a:rPr lang="en-US" dirty="0" smtClean="0"/>
              <a:t>Wide-field magneto-optic imaging systems</a:t>
            </a:r>
            <a:endParaRPr lang="en-US" dirty="0"/>
          </a:p>
          <a:p>
            <a:pPr marL="285750" indent="-285750">
              <a:buFont typeface="Arial"/>
              <a:buChar char="•"/>
            </a:pPr>
            <a:r>
              <a:rPr lang="en-US" dirty="0" smtClean="0"/>
              <a:t>Ultrafast Cameras (ns time resolution)</a:t>
            </a:r>
            <a:endParaRPr lang="en-US" dirty="0"/>
          </a:p>
          <a:p>
            <a:pPr marL="285750" indent="-285750">
              <a:buFont typeface="Arial"/>
              <a:buChar char="•"/>
            </a:pPr>
            <a:r>
              <a:rPr lang="en-US" dirty="0" smtClean="0"/>
              <a:t>Expertise </a:t>
            </a:r>
            <a:r>
              <a:rPr lang="en-US" dirty="0"/>
              <a:t>in </a:t>
            </a:r>
            <a:r>
              <a:rPr lang="en-US" dirty="0" smtClean="0"/>
              <a:t>controlling magnetic interactions for tailored properties</a:t>
            </a:r>
            <a:endParaRPr lang="en-US" dirty="0"/>
          </a:p>
        </p:txBody>
      </p:sp>
      <p:sp>
        <p:nvSpPr>
          <p:cNvPr id="9" name="TextBox 8"/>
          <p:cNvSpPr txBox="1"/>
          <p:nvPr/>
        </p:nvSpPr>
        <p:spPr>
          <a:xfrm>
            <a:off x="5562889" y="6130926"/>
            <a:ext cx="2286000" cy="461665"/>
          </a:xfrm>
          <a:prstGeom prst="rect">
            <a:avLst/>
          </a:prstGeom>
          <a:noFill/>
        </p:spPr>
        <p:txBody>
          <a:bodyPr wrap="square" rtlCol="0">
            <a:spAutoFit/>
          </a:bodyPr>
          <a:lstStyle/>
          <a:p>
            <a:r>
              <a:rPr lang="en-US" sz="1200" dirty="0" smtClean="0"/>
              <a:t>W. Jiang et al., </a:t>
            </a:r>
            <a:br>
              <a:rPr lang="en-US" sz="1200" dirty="0" smtClean="0"/>
            </a:br>
            <a:r>
              <a:rPr lang="en-US" sz="1200" dirty="0" smtClean="0"/>
              <a:t>Science </a:t>
            </a:r>
            <a:r>
              <a:rPr lang="en-US" sz="1200" b="1" dirty="0" smtClean="0"/>
              <a:t>349</a:t>
            </a:r>
            <a:r>
              <a:rPr lang="en-US" sz="1200" dirty="0" smtClean="0"/>
              <a:t>, 283 (2015) </a:t>
            </a:r>
            <a:endParaRPr lang="en-US" sz="1200" dirty="0"/>
          </a:p>
        </p:txBody>
      </p:sp>
    </p:spTree>
    <p:extLst>
      <p:ext uri="{BB962C8B-B14F-4D97-AF65-F5344CB8AC3E}">
        <p14:creationId xmlns:p14="http://schemas.microsoft.com/office/powerpoint/2010/main" val="2445018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Spatial Imaging of Magnetization Dynamics</a:t>
            </a:r>
            <a:endParaRPr lang="en-US" sz="3200" dirty="0"/>
          </a:p>
        </p:txBody>
      </p:sp>
      <p:sp>
        <p:nvSpPr>
          <p:cNvPr id="4" name="Text Placeholder 3"/>
          <p:cNvSpPr>
            <a:spLocks noGrp="1"/>
          </p:cNvSpPr>
          <p:nvPr>
            <p:ph type="body" sz="quarter" idx="12"/>
          </p:nvPr>
        </p:nvSpPr>
        <p:spPr/>
        <p:txBody>
          <a:bodyPr/>
          <a:lstStyle/>
          <a:p>
            <a:r>
              <a:rPr lang="en-US" dirty="0" err="1" smtClean="0"/>
              <a:t>Brillouin</a:t>
            </a:r>
            <a:r>
              <a:rPr lang="en-US" dirty="0" smtClean="0"/>
              <a:t> Light Scattering for resolving </a:t>
            </a:r>
            <a:r>
              <a:rPr lang="en-US" dirty="0" err="1" smtClean="0"/>
              <a:t>magnon</a:t>
            </a:r>
            <a:r>
              <a:rPr lang="en-US" dirty="0" smtClean="0"/>
              <a:t> flows</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16</a:t>
            </a:fld>
            <a:endParaRPr lang="en-US" dirty="0"/>
          </a:p>
        </p:txBody>
      </p:sp>
      <p:pic>
        <p:nvPicPr>
          <p:cNvPr id="6" name="Picture 10"/>
          <p:cNvPicPr>
            <a:picLocks noChangeAspect="1" noChangeArrowheads="1"/>
          </p:cNvPicPr>
          <p:nvPr/>
        </p:nvPicPr>
        <p:blipFill rotWithShape="1">
          <a:blip r:embed="rId2"/>
          <a:srcRect l="21678"/>
          <a:stretch/>
        </p:blipFill>
        <p:spPr bwMode="auto">
          <a:xfrm>
            <a:off x="5153644" y="1560046"/>
            <a:ext cx="2799731" cy="2680997"/>
          </a:xfrm>
          <a:prstGeom prst="rect">
            <a:avLst/>
          </a:prstGeom>
          <a:noFill/>
          <a:ln w="9525" cap="flat">
            <a:noFill/>
            <a:round/>
            <a:headEnd/>
            <a:tailEnd/>
          </a:ln>
        </p:spPr>
      </p:pic>
      <p:grpSp>
        <p:nvGrpSpPr>
          <p:cNvPr id="7" name="Group 6"/>
          <p:cNvGrpSpPr/>
          <p:nvPr/>
        </p:nvGrpSpPr>
        <p:grpSpPr>
          <a:xfrm>
            <a:off x="5042502" y="4111625"/>
            <a:ext cx="3738399" cy="1564911"/>
            <a:chOff x="4652433" y="4191000"/>
            <a:chExt cx="4186767" cy="1752600"/>
          </a:xfrm>
        </p:grpSpPr>
        <p:pic>
          <p:nvPicPr>
            <p:cNvPr id="8" name="Picture 7"/>
            <p:cNvPicPr>
              <a:picLocks noChangeAspect="1"/>
            </p:cNvPicPr>
            <p:nvPr/>
          </p:nvPicPr>
          <p:blipFill>
            <a:blip r:embed="rId3"/>
            <a:stretch>
              <a:fillRect/>
            </a:stretch>
          </p:blipFill>
          <p:spPr>
            <a:xfrm>
              <a:off x="4652433" y="4191000"/>
              <a:ext cx="4186767" cy="1752600"/>
            </a:xfrm>
            <a:prstGeom prst="rect">
              <a:avLst/>
            </a:prstGeom>
          </p:spPr>
        </p:pic>
        <p:sp>
          <p:nvSpPr>
            <p:cNvPr id="9" name="Rectangle 8"/>
            <p:cNvSpPr/>
            <p:nvPr/>
          </p:nvSpPr>
          <p:spPr bwMode="auto">
            <a:xfrm>
              <a:off x="4724400" y="5638800"/>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0" name="Rectangle 9"/>
            <p:cNvSpPr/>
            <p:nvPr/>
          </p:nvSpPr>
          <p:spPr bwMode="auto">
            <a:xfrm>
              <a:off x="6172200" y="5638800"/>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1" name="Rectangle 10"/>
            <p:cNvSpPr/>
            <p:nvPr/>
          </p:nvSpPr>
          <p:spPr bwMode="auto">
            <a:xfrm>
              <a:off x="7391400" y="5638800"/>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grpSp>
      <p:sp>
        <p:nvSpPr>
          <p:cNvPr id="12" name="TextBox 11"/>
          <p:cNvSpPr txBox="1">
            <a:spLocks noChangeArrowheads="1"/>
          </p:cNvSpPr>
          <p:nvPr/>
        </p:nvSpPr>
        <p:spPr bwMode="auto">
          <a:xfrm>
            <a:off x="5281041" y="5899487"/>
            <a:ext cx="2622568" cy="523220"/>
          </a:xfrm>
          <a:prstGeom prst="rect">
            <a:avLst/>
          </a:prstGeom>
          <a:noFill/>
          <a:ln w="9525">
            <a:noFill/>
            <a:miter lim="800000"/>
            <a:headEnd/>
            <a:tailEnd/>
          </a:ln>
        </p:spPr>
        <p:txBody>
          <a:bodyPr wrap="square">
            <a:prstTxWarp prst="textNoShape">
              <a:avLst/>
            </a:prstTxWarp>
            <a:spAutoFit/>
          </a:bodyPr>
          <a:lstStyle/>
          <a:p>
            <a:r>
              <a:rPr lang="en-US" sz="1400" dirty="0" smtClean="0"/>
              <a:t>K. Vogt </a:t>
            </a:r>
            <a:r>
              <a:rPr lang="en-US" sz="1400" i="1" dirty="0"/>
              <a:t>et al.</a:t>
            </a:r>
            <a:r>
              <a:rPr lang="en-US" sz="1400" dirty="0"/>
              <a:t>, </a:t>
            </a:r>
            <a:endParaRPr lang="en-US" sz="1400" dirty="0" smtClean="0"/>
          </a:p>
          <a:p>
            <a:r>
              <a:rPr lang="en-US" sz="1400" dirty="0" smtClean="0"/>
              <a:t>Nat. </a:t>
            </a:r>
            <a:r>
              <a:rPr lang="en-US" sz="1400" dirty="0" err="1" smtClean="0"/>
              <a:t>Commun</a:t>
            </a:r>
            <a:r>
              <a:rPr lang="en-US" sz="1400" dirty="0" smtClean="0"/>
              <a:t>. </a:t>
            </a:r>
            <a:r>
              <a:rPr lang="en-US" sz="1400" b="1" dirty="0" smtClean="0"/>
              <a:t>5</a:t>
            </a:r>
            <a:r>
              <a:rPr lang="en-US" sz="1400" dirty="0" smtClean="0"/>
              <a:t>, 3727 (2014)</a:t>
            </a:r>
            <a:endParaRPr lang="en-US" sz="1400" dirty="0"/>
          </a:p>
        </p:txBody>
      </p:sp>
      <p:sp>
        <p:nvSpPr>
          <p:cNvPr id="13" name="Rectangle 12"/>
          <p:cNvSpPr/>
          <p:nvPr/>
        </p:nvSpPr>
        <p:spPr>
          <a:xfrm>
            <a:off x="365125" y="2873713"/>
            <a:ext cx="4572000" cy="2308324"/>
          </a:xfrm>
          <a:prstGeom prst="rect">
            <a:avLst/>
          </a:prstGeom>
        </p:spPr>
        <p:txBody>
          <a:bodyPr>
            <a:spAutoFit/>
          </a:bodyPr>
          <a:lstStyle/>
          <a:p>
            <a:r>
              <a:rPr lang="en-US" b="1" dirty="0"/>
              <a:t>Unique infrastructure &amp; facilities</a:t>
            </a:r>
          </a:p>
          <a:p>
            <a:pPr marL="285750" indent="-285750">
              <a:buFont typeface="Arial"/>
              <a:buChar char="•"/>
            </a:pPr>
            <a:r>
              <a:rPr lang="en-US" dirty="0" smtClean="0"/>
              <a:t>Spatially resolved inelastic light scattering for detection of spin waves (</a:t>
            </a:r>
            <a:r>
              <a:rPr lang="en-US" dirty="0" err="1" smtClean="0"/>
              <a:t>magnons</a:t>
            </a:r>
            <a:r>
              <a:rPr lang="en-US" dirty="0" smtClean="0"/>
              <a:t>)</a:t>
            </a:r>
            <a:endParaRPr lang="en-US" dirty="0"/>
          </a:p>
          <a:p>
            <a:pPr marL="285750" indent="-285750">
              <a:buFont typeface="Arial"/>
              <a:buChar char="•"/>
            </a:pPr>
            <a:r>
              <a:rPr lang="en-US" dirty="0" smtClean="0"/>
              <a:t>Enables real space </a:t>
            </a:r>
            <a:r>
              <a:rPr lang="en-US" dirty="0" err="1" smtClean="0"/>
              <a:t>maping</a:t>
            </a:r>
            <a:r>
              <a:rPr lang="en-US" dirty="0" smtClean="0"/>
              <a:t> of magnetization dynamics</a:t>
            </a:r>
            <a:endParaRPr lang="en-US" dirty="0"/>
          </a:p>
          <a:p>
            <a:pPr marL="285750" indent="-285750">
              <a:buFont typeface="Arial"/>
              <a:buChar char="•"/>
            </a:pPr>
            <a:r>
              <a:rPr lang="en-US" dirty="0" smtClean="0"/>
              <a:t>1 GHz to 1 THz, 50 MHz resolution</a:t>
            </a:r>
            <a:endParaRPr lang="en-US" dirty="0"/>
          </a:p>
          <a:p>
            <a:pPr marL="285750" indent="-285750">
              <a:buFont typeface="Arial"/>
              <a:buChar char="•"/>
            </a:pPr>
            <a:r>
              <a:rPr lang="en-US" dirty="0" smtClean="0"/>
              <a:t>250 nm spatial resolution</a:t>
            </a:r>
            <a:endParaRPr lang="en-US" dirty="0"/>
          </a:p>
        </p:txBody>
      </p:sp>
    </p:spTree>
    <p:extLst>
      <p:ext uri="{BB962C8B-B14F-4D97-AF65-F5344CB8AC3E}">
        <p14:creationId xmlns:p14="http://schemas.microsoft.com/office/powerpoint/2010/main" val="808738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Coupled spin and heat currents</a:t>
            </a:r>
            <a:endParaRPr lang="en-US" dirty="0"/>
          </a:p>
        </p:txBody>
      </p:sp>
      <p:sp>
        <p:nvSpPr>
          <p:cNvPr id="9" name="Text Placeholder 8"/>
          <p:cNvSpPr>
            <a:spLocks noGrp="1"/>
          </p:cNvSpPr>
          <p:nvPr>
            <p:ph type="body" sz="quarter" idx="12"/>
          </p:nvPr>
        </p:nvSpPr>
        <p:spPr/>
        <p:txBody>
          <a:bodyPr/>
          <a:lstStyle/>
          <a:p>
            <a:r>
              <a:rPr lang="en-US" dirty="0" smtClean="0"/>
              <a:t>Opportunities for energy scavenging or heat management</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17</a:t>
            </a:fld>
            <a:endParaRPr lang="en-US" dirty="0"/>
          </a:p>
        </p:txBody>
      </p:sp>
      <p:sp>
        <p:nvSpPr>
          <p:cNvPr id="2" name="Rectangle 1"/>
          <p:cNvSpPr/>
          <p:nvPr/>
        </p:nvSpPr>
        <p:spPr>
          <a:xfrm>
            <a:off x="301625" y="2560588"/>
            <a:ext cx="4572000" cy="2308324"/>
          </a:xfrm>
          <a:prstGeom prst="rect">
            <a:avLst/>
          </a:prstGeom>
        </p:spPr>
        <p:txBody>
          <a:bodyPr>
            <a:spAutoFit/>
          </a:bodyPr>
          <a:lstStyle/>
          <a:p>
            <a:r>
              <a:rPr lang="en-US" b="1" dirty="0"/>
              <a:t>Unique infrastructure &amp; facilities</a:t>
            </a:r>
          </a:p>
          <a:p>
            <a:pPr marL="285750" indent="-285750">
              <a:buFont typeface="Arial"/>
              <a:buChar char="•"/>
            </a:pPr>
            <a:r>
              <a:rPr lang="en-US" dirty="0"/>
              <a:t>Novel on-chip design for </a:t>
            </a:r>
            <a:br>
              <a:rPr lang="en-US" dirty="0"/>
            </a:br>
            <a:r>
              <a:rPr lang="en-US" dirty="0"/>
              <a:t>studying spin </a:t>
            </a:r>
            <a:r>
              <a:rPr lang="en-US" dirty="0" err="1"/>
              <a:t>Seebeck</a:t>
            </a:r>
            <a:r>
              <a:rPr lang="en-US" dirty="0"/>
              <a:t> effects</a:t>
            </a:r>
          </a:p>
          <a:p>
            <a:pPr marL="285750" indent="-285750">
              <a:buFont typeface="Arial"/>
              <a:buChar char="•"/>
            </a:pPr>
            <a:r>
              <a:rPr lang="en-US" dirty="0"/>
              <a:t>Dedicated setup for longitudinal </a:t>
            </a:r>
            <a:br>
              <a:rPr lang="en-US" dirty="0"/>
            </a:br>
            <a:r>
              <a:rPr lang="en-US" dirty="0"/>
              <a:t>spin </a:t>
            </a:r>
            <a:r>
              <a:rPr lang="en-US" dirty="0" err="1"/>
              <a:t>Seebeck</a:t>
            </a:r>
            <a:r>
              <a:rPr lang="en-US" dirty="0"/>
              <a:t> effects in </a:t>
            </a:r>
            <a:br>
              <a:rPr lang="en-US" dirty="0"/>
            </a:br>
            <a:r>
              <a:rPr lang="en-US" dirty="0" err="1"/>
              <a:t>unpatterned</a:t>
            </a:r>
            <a:r>
              <a:rPr lang="en-US" dirty="0"/>
              <a:t> multilayers</a:t>
            </a:r>
          </a:p>
          <a:p>
            <a:pPr marL="285750" indent="-285750">
              <a:buFont typeface="Arial"/>
              <a:buChar char="•"/>
            </a:pPr>
            <a:r>
              <a:rPr lang="en-US" dirty="0"/>
              <a:t>Dedicated high-resolution </a:t>
            </a:r>
            <a:r>
              <a:rPr lang="en-US" dirty="0" smtClean="0"/>
              <a:t>lithography</a:t>
            </a:r>
            <a:br>
              <a:rPr lang="en-US" dirty="0" smtClean="0"/>
            </a:br>
            <a:r>
              <a:rPr lang="en-US" dirty="0" smtClean="0"/>
              <a:t>for </a:t>
            </a:r>
            <a:r>
              <a:rPr lang="en-US" dirty="0"/>
              <a:t>complex device fabrication</a:t>
            </a:r>
          </a:p>
        </p:txBody>
      </p:sp>
      <p:pic>
        <p:nvPicPr>
          <p:cNvPr id="10" name="Picture 9"/>
          <p:cNvPicPr>
            <a:picLocks noChangeAspect="1"/>
          </p:cNvPicPr>
          <p:nvPr/>
        </p:nvPicPr>
        <p:blipFill rotWithShape="1">
          <a:blip r:embed="rId2"/>
          <a:srcRect l="3198" t="51364"/>
          <a:stretch/>
        </p:blipFill>
        <p:spPr>
          <a:xfrm>
            <a:off x="4356100" y="2365375"/>
            <a:ext cx="2209800" cy="1075909"/>
          </a:xfrm>
          <a:prstGeom prst="rect">
            <a:avLst/>
          </a:prstGeom>
        </p:spPr>
      </p:pic>
      <p:pic>
        <p:nvPicPr>
          <p:cNvPr id="11" name="Picture 10"/>
          <p:cNvPicPr>
            <a:picLocks noChangeAspect="1"/>
          </p:cNvPicPr>
          <p:nvPr/>
        </p:nvPicPr>
        <p:blipFill>
          <a:blip r:embed="rId3"/>
          <a:stretch>
            <a:fillRect/>
          </a:stretch>
        </p:blipFill>
        <p:spPr>
          <a:xfrm>
            <a:off x="6642100" y="1454150"/>
            <a:ext cx="2328775" cy="3124200"/>
          </a:xfrm>
          <a:prstGeom prst="rect">
            <a:avLst/>
          </a:prstGeom>
        </p:spPr>
      </p:pic>
      <p:pic>
        <p:nvPicPr>
          <p:cNvPr id="12" name="Picture 11"/>
          <p:cNvPicPr>
            <a:picLocks noChangeAspect="1"/>
          </p:cNvPicPr>
          <p:nvPr/>
        </p:nvPicPr>
        <p:blipFill>
          <a:blip r:embed="rId4"/>
          <a:stretch>
            <a:fillRect/>
          </a:stretch>
        </p:blipFill>
        <p:spPr>
          <a:xfrm>
            <a:off x="5153025" y="4450805"/>
            <a:ext cx="2800350" cy="2226220"/>
          </a:xfrm>
          <a:prstGeom prst="rect">
            <a:avLst/>
          </a:prstGeom>
        </p:spPr>
      </p:pic>
      <p:sp>
        <p:nvSpPr>
          <p:cNvPr id="13" name="TextBox 12"/>
          <p:cNvSpPr txBox="1"/>
          <p:nvPr/>
        </p:nvSpPr>
        <p:spPr>
          <a:xfrm>
            <a:off x="4279900" y="3463925"/>
            <a:ext cx="2276475" cy="646331"/>
          </a:xfrm>
          <a:prstGeom prst="rect">
            <a:avLst/>
          </a:prstGeom>
          <a:noFill/>
        </p:spPr>
        <p:txBody>
          <a:bodyPr wrap="square" rtlCol="0">
            <a:spAutoFit/>
          </a:bodyPr>
          <a:lstStyle/>
          <a:p>
            <a:r>
              <a:rPr lang="en-US" sz="1200" dirty="0" smtClean="0"/>
              <a:t>S. Wu et al., </a:t>
            </a:r>
            <a:br>
              <a:rPr lang="en-US" sz="1200" dirty="0" smtClean="0"/>
            </a:br>
            <a:r>
              <a:rPr lang="en-US" sz="1200" dirty="0" smtClean="0"/>
              <a:t>J. Appl. Phys. </a:t>
            </a:r>
            <a:r>
              <a:rPr lang="en-US" sz="1200" b="1" dirty="0" smtClean="0"/>
              <a:t>117</a:t>
            </a:r>
            <a:r>
              <a:rPr lang="en-US" sz="1200" dirty="0" smtClean="0"/>
              <a:t>, 17C509 (2015) </a:t>
            </a:r>
            <a:endParaRPr lang="en-US" sz="1200" dirty="0"/>
          </a:p>
        </p:txBody>
      </p:sp>
    </p:spTree>
    <p:extLst>
      <p:ext uri="{BB962C8B-B14F-4D97-AF65-F5344CB8AC3E}">
        <p14:creationId xmlns:p14="http://schemas.microsoft.com/office/powerpoint/2010/main" val="360480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900" dirty="0" err="1" smtClean="0"/>
              <a:t>Nanoionics</a:t>
            </a:r>
            <a:r>
              <a:rPr lang="en-US" sz="3900" dirty="0"/>
              <a:t>-</a:t>
            </a:r>
            <a:r>
              <a:rPr lang="en-US" sz="3900" dirty="0" smtClean="0"/>
              <a:t>based low voltage switches</a:t>
            </a:r>
            <a:br>
              <a:rPr lang="en-US" sz="3900" dirty="0" smtClean="0"/>
            </a:br>
            <a:r>
              <a:rPr lang="en-US" sz="3900" dirty="0" smtClean="0"/>
              <a:t>(</a:t>
            </a:r>
            <a:r>
              <a:rPr lang="en-US" sz="3900" dirty="0" err="1" smtClean="0"/>
              <a:t>Supratik</a:t>
            </a:r>
            <a:r>
              <a:rPr lang="en-US" sz="3900" dirty="0" smtClean="0"/>
              <a:t> </a:t>
            </a:r>
            <a:r>
              <a:rPr lang="en-US" sz="3900" dirty="0" err="1" smtClean="0"/>
              <a:t>Guha</a:t>
            </a:r>
            <a:r>
              <a:rPr lang="en-US" sz="3900" dirty="0" smtClean="0"/>
              <a:t>)</a:t>
            </a:r>
            <a:endParaRPr lang="en-US" sz="39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370" r="18246"/>
          <a:stretch/>
        </p:blipFill>
        <p:spPr bwMode="auto">
          <a:xfrm>
            <a:off x="4116121" y="1577870"/>
            <a:ext cx="2398871" cy="1828800"/>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5501" y="1577870"/>
            <a:ext cx="2674500" cy="182880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16" y="4096292"/>
            <a:ext cx="2631034" cy="2011680"/>
          </a:xfrm>
          <a:prstGeom prst="rect">
            <a:avLst/>
          </a:prstGeom>
          <a:noFill/>
          <a:ln>
            <a:noFill/>
          </a:ln>
        </p:spPr>
      </p:pic>
      <p:pic>
        <p:nvPicPr>
          <p:cNvPr id="8" name="Picture 7" descr="A02-4nm-1x3-clean.png"/>
          <p:cNvPicPr>
            <a:picLocks noChangeAspect="1"/>
          </p:cNvPicPr>
          <p:nvPr/>
        </p:nvPicPr>
        <p:blipFill rotWithShape="1">
          <a:blip r:embed="rId5" cstate="print">
            <a:extLst>
              <a:ext uri="{28A0092B-C50C-407E-A947-70E740481C1C}">
                <a14:useLocalDpi xmlns:a14="http://schemas.microsoft.com/office/drawing/2010/main" val="0"/>
              </a:ext>
            </a:extLst>
          </a:blip>
          <a:srcRect r="12293"/>
          <a:stretch/>
        </p:blipFill>
        <p:spPr>
          <a:xfrm>
            <a:off x="2661950" y="4166640"/>
            <a:ext cx="2260408" cy="1968225"/>
          </a:xfrm>
          <a:prstGeom prst="rect">
            <a:avLst/>
          </a:prstGeom>
        </p:spPr>
      </p:pic>
      <p:sp>
        <p:nvSpPr>
          <p:cNvPr id="10" name="TextBox 9"/>
          <p:cNvSpPr txBox="1"/>
          <p:nvPr/>
        </p:nvSpPr>
        <p:spPr>
          <a:xfrm>
            <a:off x="186407" y="3791182"/>
            <a:ext cx="2510820" cy="276999"/>
          </a:xfrm>
          <a:prstGeom prst="rect">
            <a:avLst/>
          </a:prstGeom>
          <a:noFill/>
        </p:spPr>
        <p:txBody>
          <a:bodyPr wrap="none" rtlCol="0">
            <a:spAutoFit/>
          </a:bodyPr>
          <a:lstStyle/>
          <a:p>
            <a:r>
              <a:rPr lang="en-US" sz="1200" dirty="0" smtClean="0">
                <a:latin typeface="Helvetica Light"/>
                <a:cs typeface="Helvetica Light"/>
              </a:rPr>
              <a:t>Low voltage switching in Cu:HfO</a:t>
            </a:r>
            <a:r>
              <a:rPr lang="en-US" sz="1200" baseline="-25000" dirty="0" smtClean="0">
                <a:latin typeface="Helvetica Light"/>
                <a:cs typeface="Helvetica Light"/>
              </a:rPr>
              <a:t>2</a:t>
            </a:r>
            <a:endParaRPr lang="en-US" sz="1200" baseline="-25000" dirty="0">
              <a:latin typeface="Helvetica Light"/>
              <a:cs typeface="Helvetica Light"/>
            </a:endParaRPr>
          </a:p>
        </p:txBody>
      </p:sp>
      <p:sp>
        <p:nvSpPr>
          <p:cNvPr id="11" name="TextBox 10"/>
          <p:cNvSpPr txBox="1"/>
          <p:nvPr/>
        </p:nvSpPr>
        <p:spPr>
          <a:xfrm>
            <a:off x="2711828" y="3791182"/>
            <a:ext cx="2348001" cy="276999"/>
          </a:xfrm>
          <a:prstGeom prst="rect">
            <a:avLst/>
          </a:prstGeom>
          <a:noFill/>
        </p:spPr>
        <p:txBody>
          <a:bodyPr wrap="none" rtlCol="0">
            <a:spAutoFit/>
          </a:bodyPr>
          <a:lstStyle/>
          <a:p>
            <a:r>
              <a:rPr lang="en-US" sz="1200" dirty="0" smtClean="0">
                <a:latin typeface="Helvetica Light"/>
                <a:cs typeface="Helvetica Light"/>
              </a:rPr>
              <a:t>Exploring low voltage switching</a:t>
            </a:r>
            <a:endParaRPr lang="en-US" sz="1200" dirty="0">
              <a:latin typeface="Helvetica Light"/>
              <a:cs typeface="Helvetica Light"/>
            </a:endParaRPr>
          </a:p>
        </p:txBody>
      </p:sp>
      <p:sp>
        <p:nvSpPr>
          <p:cNvPr id="12" name="TextBox 11"/>
          <p:cNvSpPr txBox="1"/>
          <p:nvPr/>
        </p:nvSpPr>
        <p:spPr>
          <a:xfrm>
            <a:off x="220624" y="1615226"/>
            <a:ext cx="3923466" cy="1754327"/>
          </a:xfrm>
          <a:prstGeom prst="rect">
            <a:avLst/>
          </a:prstGeom>
          <a:noFill/>
        </p:spPr>
        <p:txBody>
          <a:bodyPr wrap="square" rtlCol="0">
            <a:spAutoFit/>
          </a:bodyPr>
          <a:lstStyle/>
          <a:p>
            <a:r>
              <a:rPr lang="en-US" dirty="0" smtClean="0">
                <a:latin typeface="Helvetica Light"/>
                <a:cs typeface="Helvetica Light"/>
              </a:rPr>
              <a:t>Low voltage and energy switches:</a:t>
            </a:r>
          </a:p>
          <a:p>
            <a:pPr marL="285750" indent="-285750">
              <a:buFont typeface="Arial"/>
              <a:buChar char="•"/>
            </a:pPr>
            <a:r>
              <a:rPr lang="en-US" dirty="0" smtClean="0">
                <a:latin typeface="Helvetica Light"/>
                <a:cs typeface="Helvetica Light"/>
              </a:rPr>
              <a:t>Energy efficient computing – basis for future non-volatile memories.</a:t>
            </a:r>
          </a:p>
          <a:p>
            <a:pPr marL="285750" indent="-285750">
              <a:buFont typeface="Arial"/>
              <a:buChar char="•"/>
            </a:pPr>
            <a:r>
              <a:rPr lang="en-US" dirty="0" err="1" smtClean="0">
                <a:latin typeface="Helvetica Light"/>
                <a:cs typeface="Helvetica Light"/>
              </a:rPr>
              <a:t>Neuromorphic</a:t>
            </a:r>
            <a:r>
              <a:rPr lang="en-US" dirty="0" smtClean="0">
                <a:latin typeface="Helvetica Light"/>
                <a:cs typeface="Helvetica Light"/>
              </a:rPr>
              <a:t> computing – resistive switching synapses.</a:t>
            </a:r>
            <a:endParaRPr lang="en-US" dirty="0">
              <a:latin typeface="Helvetica Light"/>
              <a:cs typeface="Helvetica Light"/>
            </a:endParaRPr>
          </a:p>
        </p:txBody>
      </p:sp>
      <p:sp>
        <p:nvSpPr>
          <p:cNvPr id="14" name="TextBox 13"/>
          <p:cNvSpPr txBox="1"/>
          <p:nvPr/>
        </p:nvSpPr>
        <p:spPr>
          <a:xfrm>
            <a:off x="4388015" y="1279138"/>
            <a:ext cx="1326004" cy="276999"/>
          </a:xfrm>
          <a:prstGeom prst="rect">
            <a:avLst/>
          </a:prstGeom>
          <a:noFill/>
        </p:spPr>
        <p:txBody>
          <a:bodyPr wrap="none" rtlCol="0">
            <a:spAutoFit/>
          </a:bodyPr>
          <a:lstStyle/>
          <a:p>
            <a:r>
              <a:rPr lang="en-US" sz="1200" dirty="0" err="1" smtClean="0">
                <a:latin typeface="Helvetica Light"/>
                <a:cs typeface="Helvetica Light"/>
              </a:rPr>
              <a:t>Crosspoint</a:t>
            </a:r>
            <a:r>
              <a:rPr lang="en-US" sz="1200" dirty="0" smtClean="0">
                <a:latin typeface="Helvetica Light"/>
                <a:cs typeface="Helvetica Light"/>
              </a:rPr>
              <a:t> array</a:t>
            </a:r>
            <a:endParaRPr lang="en-US" sz="1200" baseline="-25000" dirty="0">
              <a:latin typeface="Helvetica Light"/>
              <a:cs typeface="Helvetica Light"/>
            </a:endParaRPr>
          </a:p>
        </p:txBody>
      </p:sp>
      <p:sp>
        <p:nvSpPr>
          <p:cNvPr id="15" name="TextBox 14"/>
          <p:cNvSpPr txBox="1"/>
          <p:nvPr/>
        </p:nvSpPr>
        <p:spPr>
          <a:xfrm>
            <a:off x="6552345" y="1280705"/>
            <a:ext cx="1116757" cy="276999"/>
          </a:xfrm>
          <a:prstGeom prst="rect">
            <a:avLst/>
          </a:prstGeom>
          <a:noFill/>
        </p:spPr>
        <p:txBody>
          <a:bodyPr wrap="none" rtlCol="0">
            <a:spAutoFit/>
          </a:bodyPr>
          <a:lstStyle/>
          <a:p>
            <a:r>
              <a:rPr lang="en-US" sz="1200" dirty="0" smtClean="0">
                <a:latin typeface="Helvetica Light"/>
                <a:cs typeface="Helvetica Light"/>
              </a:rPr>
              <a:t>Single device</a:t>
            </a:r>
            <a:endParaRPr lang="en-US" sz="1200" dirty="0">
              <a:latin typeface="Helvetica Light"/>
              <a:cs typeface="Helvetica Light"/>
            </a:endParaRPr>
          </a:p>
        </p:txBody>
      </p:sp>
      <p:sp>
        <p:nvSpPr>
          <p:cNvPr id="16" name="TextBox 15"/>
          <p:cNvSpPr txBox="1"/>
          <p:nvPr/>
        </p:nvSpPr>
        <p:spPr>
          <a:xfrm>
            <a:off x="130587" y="6345290"/>
            <a:ext cx="2736647" cy="276999"/>
          </a:xfrm>
          <a:prstGeom prst="rect">
            <a:avLst/>
          </a:prstGeom>
          <a:noFill/>
        </p:spPr>
        <p:txBody>
          <a:bodyPr wrap="none" rtlCol="0">
            <a:spAutoFit/>
          </a:bodyPr>
          <a:lstStyle/>
          <a:p>
            <a:r>
              <a:rPr lang="en-US" sz="1200" dirty="0" smtClean="0">
                <a:latin typeface="Helvetica Light"/>
                <a:cs typeface="Helvetica Light"/>
              </a:rPr>
              <a:t>Tunable ON/OFF ratio and hysteresis</a:t>
            </a:r>
            <a:endParaRPr lang="en-US" sz="1200" baseline="-25000" dirty="0">
              <a:latin typeface="Helvetica Light"/>
              <a:cs typeface="Helvetica Light"/>
            </a:endParaRPr>
          </a:p>
        </p:txBody>
      </p:sp>
      <p:pic>
        <p:nvPicPr>
          <p:cNvPr id="17" name="Picture 16" descr="HfO_Cu_Area 12_ROILineScan 4Roi.png"/>
          <p:cNvPicPr>
            <a:picLocks noChangeAspect="1"/>
          </p:cNvPicPr>
          <p:nvPr/>
        </p:nvPicPr>
        <p:blipFill rotWithShape="1">
          <a:blip r:embed="rId6">
            <a:extLst>
              <a:ext uri="{28A0092B-C50C-407E-A947-70E740481C1C}">
                <a14:useLocalDpi xmlns:a14="http://schemas.microsoft.com/office/drawing/2010/main" val="0"/>
              </a:ext>
            </a:extLst>
          </a:blip>
          <a:srcRect l="3937" t="9356" r="18334"/>
          <a:stretch/>
        </p:blipFill>
        <p:spPr>
          <a:xfrm>
            <a:off x="6971395" y="4501192"/>
            <a:ext cx="2053439" cy="1828800"/>
          </a:xfrm>
          <a:prstGeom prst="rect">
            <a:avLst/>
          </a:prstGeom>
        </p:spPr>
      </p:pic>
      <p:grpSp>
        <p:nvGrpSpPr>
          <p:cNvPr id="18" name="Group 17"/>
          <p:cNvGrpSpPr>
            <a:grpSpLocks noChangeAspect="1"/>
          </p:cNvGrpSpPr>
          <p:nvPr/>
        </p:nvGrpSpPr>
        <p:grpSpPr>
          <a:xfrm>
            <a:off x="5059829" y="4492497"/>
            <a:ext cx="1911566" cy="1828800"/>
            <a:chOff x="6153829" y="959207"/>
            <a:chExt cx="4951068" cy="4736698"/>
          </a:xfrm>
        </p:grpSpPr>
        <p:pic>
          <p:nvPicPr>
            <p:cNvPr id="19" name="Picture 18" descr="HR4.jpg"/>
            <p:cNvPicPr>
              <a:picLocks noChangeAspect="1"/>
            </p:cNvPicPr>
            <p:nvPr/>
          </p:nvPicPr>
          <p:blipFill rotWithShape="1">
            <a:blip r:embed="rId7">
              <a:extLst>
                <a:ext uri="{28A0092B-C50C-407E-A947-70E740481C1C}">
                  <a14:useLocalDpi xmlns:a14="http://schemas.microsoft.com/office/drawing/2010/main" val="0"/>
                </a:ext>
              </a:extLst>
            </a:blip>
            <a:srcRect l="18774" t="11037" b="24211"/>
            <a:stretch/>
          </p:blipFill>
          <p:spPr>
            <a:xfrm>
              <a:off x="6153829" y="959207"/>
              <a:ext cx="4951068" cy="4736698"/>
            </a:xfrm>
            <a:prstGeom prst="rect">
              <a:avLst/>
            </a:prstGeom>
          </p:spPr>
        </p:pic>
        <p:cxnSp>
          <p:nvCxnSpPr>
            <p:cNvPr id="20" name="Straight Connector 19"/>
            <p:cNvCxnSpPr/>
            <p:nvPr/>
          </p:nvCxnSpPr>
          <p:spPr>
            <a:xfrm flipV="1">
              <a:off x="6178821" y="5495031"/>
              <a:ext cx="2507979"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750545" y="4647429"/>
              <a:ext cx="1770554" cy="797160"/>
            </a:xfrm>
            <a:prstGeom prst="rect">
              <a:avLst/>
            </a:prstGeom>
            <a:noFill/>
          </p:spPr>
          <p:txBody>
            <a:bodyPr wrap="none" rtlCol="0">
              <a:spAutoFit/>
            </a:bodyPr>
            <a:lstStyle/>
            <a:p>
              <a:r>
                <a:rPr lang="en-US" sz="1400" dirty="0" smtClean="0">
                  <a:solidFill>
                    <a:schemeClr val="bg1"/>
                  </a:solidFill>
                  <a:latin typeface="Helvetica Light"/>
                  <a:cs typeface="Helvetica Light"/>
                </a:rPr>
                <a:t>20 nm</a:t>
              </a:r>
              <a:endParaRPr lang="en-US" sz="1400" dirty="0">
                <a:solidFill>
                  <a:schemeClr val="bg1"/>
                </a:solidFill>
                <a:latin typeface="Helvetica Light"/>
                <a:cs typeface="Helvetica Light"/>
              </a:endParaRPr>
            </a:p>
          </p:txBody>
        </p:sp>
      </p:grpSp>
      <p:sp>
        <p:nvSpPr>
          <p:cNvPr id="22" name="Rectangle 21"/>
          <p:cNvSpPr/>
          <p:nvPr/>
        </p:nvSpPr>
        <p:spPr>
          <a:xfrm>
            <a:off x="7198868" y="4545545"/>
            <a:ext cx="889539" cy="1465454"/>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8304670" y="4545545"/>
            <a:ext cx="593571" cy="1442325"/>
          </a:xfrm>
          <a:prstGeom prst="rect">
            <a:avLst/>
          </a:prstGeom>
          <a:solidFill>
            <a:srgbClr val="FF00FF">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8088408" y="4545545"/>
            <a:ext cx="216262" cy="1442325"/>
          </a:xfrm>
          <a:prstGeom prst="rect">
            <a:avLst/>
          </a:prstGeom>
          <a:solidFill>
            <a:srgbClr val="0000FF">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059829" y="4246275"/>
            <a:ext cx="803918" cy="246221"/>
          </a:xfrm>
          <a:prstGeom prst="rect">
            <a:avLst/>
          </a:prstGeom>
          <a:solidFill>
            <a:srgbClr val="FFFF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422955" y="4246275"/>
            <a:ext cx="548440" cy="276260"/>
          </a:xfrm>
          <a:prstGeom prst="rect">
            <a:avLst/>
          </a:prstGeom>
          <a:solidFill>
            <a:srgbClr val="FF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863747" y="4246275"/>
            <a:ext cx="559208" cy="236438"/>
          </a:xfrm>
          <a:prstGeom prst="rect">
            <a:avLst/>
          </a:prstGeom>
          <a:solidFill>
            <a:srgbClr val="0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5154863" y="4246276"/>
            <a:ext cx="541043" cy="246221"/>
          </a:xfrm>
          <a:prstGeom prst="rect">
            <a:avLst/>
          </a:prstGeom>
          <a:noFill/>
        </p:spPr>
        <p:txBody>
          <a:bodyPr wrap="none" rtlCol="0">
            <a:spAutoFit/>
          </a:bodyPr>
          <a:lstStyle/>
          <a:p>
            <a:r>
              <a:rPr lang="en-US" sz="1000" dirty="0" smtClean="0">
                <a:latin typeface="Helvetica Light"/>
                <a:cs typeface="Helvetica Light"/>
              </a:rPr>
              <a:t>Au/Cu</a:t>
            </a:r>
            <a:endParaRPr lang="en-US" sz="1000" dirty="0">
              <a:latin typeface="Helvetica Light"/>
              <a:cs typeface="Helvetica Light"/>
            </a:endParaRPr>
          </a:p>
        </p:txBody>
      </p:sp>
      <p:sp>
        <p:nvSpPr>
          <p:cNvPr id="35" name="TextBox 34"/>
          <p:cNvSpPr txBox="1"/>
          <p:nvPr/>
        </p:nvSpPr>
        <p:spPr>
          <a:xfrm>
            <a:off x="6489030" y="4248188"/>
            <a:ext cx="300082" cy="246221"/>
          </a:xfrm>
          <a:prstGeom prst="rect">
            <a:avLst/>
          </a:prstGeom>
          <a:noFill/>
        </p:spPr>
        <p:txBody>
          <a:bodyPr wrap="none" rtlCol="0">
            <a:spAutoFit/>
          </a:bodyPr>
          <a:lstStyle/>
          <a:p>
            <a:r>
              <a:rPr lang="en-US" sz="1000" dirty="0" err="1" smtClean="0">
                <a:latin typeface="Helvetica Light"/>
                <a:cs typeface="Helvetica Light"/>
              </a:rPr>
              <a:t>Pt</a:t>
            </a:r>
            <a:endParaRPr lang="en-US" sz="1000" dirty="0">
              <a:latin typeface="Helvetica Light"/>
              <a:cs typeface="Helvetica Light"/>
            </a:endParaRPr>
          </a:p>
        </p:txBody>
      </p:sp>
      <p:sp>
        <p:nvSpPr>
          <p:cNvPr id="36" name="TextBox 35"/>
          <p:cNvSpPr txBox="1"/>
          <p:nvPr/>
        </p:nvSpPr>
        <p:spPr>
          <a:xfrm>
            <a:off x="5918249" y="4248188"/>
            <a:ext cx="466794" cy="246221"/>
          </a:xfrm>
          <a:prstGeom prst="rect">
            <a:avLst/>
          </a:prstGeom>
          <a:noFill/>
        </p:spPr>
        <p:txBody>
          <a:bodyPr wrap="none" rtlCol="0">
            <a:spAutoFit/>
          </a:bodyPr>
          <a:lstStyle/>
          <a:p>
            <a:r>
              <a:rPr lang="en-US" sz="1000" dirty="0" smtClean="0">
                <a:latin typeface="Helvetica Light"/>
                <a:cs typeface="Helvetica Light"/>
              </a:rPr>
              <a:t>HfO</a:t>
            </a:r>
            <a:r>
              <a:rPr lang="en-US" sz="1000" baseline="-25000" dirty="0" smtClean="0">
                <a:latin typeface="Helvetica Light"/>
                <a:cs typeface="Helvetica Light"/>
              </a:rPr>
              <a:t>2</a:t>
            </a:r>
            <a:endParaRPr lang="en-US" sz="1000" baseline="-25000" dirty="0">
              <a:latin typeface="Helvetica Light"/>
              <a:cs typeface="Helvetica Light"/>
            </a:endParaRPr>
          </a:p>
        </p:txBody>
      </p:sp>
      <p:sp>
        <p:nvSpPr>
          <p:cNvPr id="37" name="Rectangle 36"/>
          <p:cNvSpPr/>
          <p:nvPr/>
        </p:nvSpPr>
        <p:spPr>
          <a:xfrm>
            <a:off x="8890572" y="4297410"/>
            <a:ext cx="90493" cy="243305"/>
          </a:xfrm>
          <a:prstGeom prst="rect">
            <a:avLst/>
          </a:pr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p:txBody>
      </p:sp>
      <p:sp>
        <p:nvSpPr>
          <p:cNvPr id="38" name="TextBox 37"/>
          <p:cNvSpPr txBox="1"/>
          <p:nvPr/>
        </p:nvSpPr>
        <p:spPr>
          <a:xfrm>
            <a:off x="8797176" y="4311938"/>
            <a:ext cx="287258" cy="200055"/>
          </a:xfrm>
          <a:prstGeom prst="rect">
            <a:avLst/>
          </a:prstGeom>
          <a:noFill/>
        </p:spPr>
        <p:txBody>
          <a:bodyPr wrap="none" rtlCol="0">
            <a:spAutoFit/>
          </a:bodyPr>
          <a:lstStyle/>
          <a:p>
            <a:r>
              <a:rPr lang="en-US" sz="700" dirty="0" smtClean="0">
                <a:latin typeface="Helvetica Light"/>
                <a:cs typeface="Helvetica Light"/>
              </a:rPr>
              <a:t>Cr</a:t>
            </a:r>
            <a:endParaRPr lang="en-US" sz="700" dirty="0">
              <a:latin typeface="Helvetica Light"/>
              <a:cs typeface="Helvetica Light"/>
            </a:endParaRPr>
          </a:p>
        </p:txBody>
      </p:sp>
      <p:sp>
        <p:nvSpPr>
          <p:cNvPr id="39" name="Rectangle 38"/>
          <p:cNvSpPr/>
          <p:nvPr/>
        </p:nvSpPr>
        <p:spPr>
          <a:xfrm>
            <a:off x="8898241" y="4545544"/>
            <a:ext cx="82824" cy="1442325"/>
          </a:xfrm>
          <a:prstGeom prst="rect">
            <a:avLst/>
          </a:pr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p:txBody>
      </p:sp>
      <p:sp>
        <p:nvSpPr>
          <p:cNvPr id="40" name="Rectangle 39"/>
          <p:cNvSpPr/>
          <p:nvPr/>
        </p:nvSpPr>
        <p:spPr>
          <a:xfrm>
            <a:off x="5069478" y="4554612"/>
            <a:ext cx="1851538" cy="215444"/>
          </a:xfrm>
          <a:prstGeom prst="rect">
            <a:avLst/>
          </a:prstGeom>
        </p:spPr>
        <p:txBody>
          <a:bodyPr wrap="square">
            <a:spAutoFit/>
          </a:bodyPr>
          <a:lstStyle/>
          <a:p>
            <a:r>
              <a:rPr lang="en-US" sz="800" dirty="0" smtClean="0">
                <a:solidFill>
                  <a:schemeClr val="bg1"/>
                </a:solidFill>
                <a:latin typeface="Helvetica Light"/>
                <a:cs typeface="Helvetica Light"/>
              </a:rPr>
              <a:t>TEM: </a:t>
            </a:r>
            <a:r>
              <a:rPr lang="en-US" sz="800" dirty="0" err="1" smtClean="0">
                <a:solidFill>
                  <a:schemeClr val="bg1"/>
                </a:solidFill>
                <a:latin typeface="Helvetica Light"/>
                <a:cs typeface="Helvetica Light"/>
              </a:rPr>
              <a:t>Yuzi</a:t>
            </a:r>
            <a:r>
              <a:rPr lang="en-US" sz="800" dirty="0" smtClean="0">
                <a:solidFill>
                  <a:schemeClr val="bg1"/>
                </a:solidFill>
                <a:latin typeface="Helvetica Light"/>
                <a:cs typeface="Helvetica Light"/>
              </a:rPr>
              <a:t> Liu, Argonne National Lab</a:t>
            </a:r>
            <a:endParaRPr lang="en-US" sz="800" dirty="0">
              <a:solidFill>
                <a:schemeClr val="bg1"/>
              </a:solidFill>
              <a:latin typeface="Helvetica Light"/>
              <a:cs typeface="Helvetica Light"/>
            </a:endParaRPr>
          </a:p>
        </p:txBody>
      </p:sp>
      <p:sp>
        <p:nvSpPr>
          <p:cNvPr id="41" name="Rectangle 40"/>
          <p:cNvSpPr/>
          <p:nvPr/>
        </p:nvSpPr>
        <p:spPr>
          <a:xfrm>
            <a:off x="7198866" y="4297411"/>
            <a:ext cx="883280" cy="246221"/>
          </a:xfrm>
          <a:prstGeom prst="rect">
            <a:avLst/>
          </a:prstGeom>
          <a:solidFill>
            <a:srgbClr val="FFFF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8304669" y="4297411"/>
            <a:ext cx="593571" cy="236438"/>
          </a:xfrm>
          <a:prstGeom prst="rect">
            <a:avLst/>
          </a:prstGeom>
          <a:solidFill>
            <a:srgbClr val="FF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8082146" y="4297411"/>
            <a:ext cx="222524" cy="236438"/>
          </a:xfrm>
          <a:prstGeom prst="rect">
            <a:avLst/>
          </a:prstGeom>
          <a:solidFill>
            <a:srgbClr val="0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7373262" y="4297412"/>
            <a:ext cx="541043" cy="246221"/>
          </a:xfrm>
          <a:prstGeom prst="rect">
            <a:avLst/>
          </a:prstGeom>
          <a:noFill/>
        </p:spPr>
        <p:txBody>
          <a:bodyPr wrap="none" rtlCol="0">
            <a:spAutoFit/>
          </a:bodyPr>
          <a:lstStyle/>
          <a:p>
            <a:r>
              <a:rPr lang="en-US" sz="1000" dirty="0" smtClean="0">
                <a:latin typeface="Helvetica Light"/>
                <a:cs typeface="Helvetica Light"/>
              </a:rPr>
              <a:t>Au/Cu</a:t>
            </a:r>
            <a:endParaRPr lang="en-US" sz="1000" dirty="0">
              <a:latin typeface="Helvetica Light"/>
              <a:cs typeface="Helvetica Light"/>
            </a:endParaRPr>
          </a:p>
        </p:txBody>
      </p:sp>
      <p:sp>
        <p:nvSpPr>
          <p:cNvPr id="45" name="TextBox 44"/>
          <p:cNvSpPr txBox="1"/>
          <p:nvPr/>
        </p:nvSpPr>
        <p:spPr>
          <a:xfrm>
            <a:off x="8454377" y="4299324"/>
            <a:ext cx="300082" cy="246221"/>
          </a:xfrm>
          <a:prstGeom prst="rect">
            <a:avLst/>
          </a:prstGeom>
          <a:noFill/>
        </p:spPr>
        <p:txBody>
          <a:bodyPr wrap="none" rtlCol="0">
            <a:spAutoFit/>
          </a:bodyPr>
          <a:lstStyle/>
          <a:p>
            <a:r>
              <a:rPr lang="en-US" sz="1000" dirty="0" err="1" smtClean="0">
                <a:latin typeface="Helvetica Light"/>
                <a:cs typeface="Helvetica Light"/>
              </a:rPr>
              <a:t>Pt</a:t>
            </a:r>
            <a:endParaRPr lang="en-US" sz="1000" dirty="0">
              <a:latin typeface="Helvetica Light"/>
              <a:cs typeface="Helvetica Light"/>
            </a:endParaRPr>
          </a:p>
        </p:txBody>
      </p:sp>
      <p:sp>
        <p:nvSpPr>
          <p:cNvPr id="46" name="TextBox 45"/>
          <p:cNvSpPr txBox="1"/>
          <p:nvPr/>
        </p:nvSpPr>
        <p:spPr>
          <a:xfrm>
            <a:off x="8049223" y="4322675"/>
            <a:ext cx="377546" cy="200055"/>
          </a:xfrm>
          <a:prstGeom prst="rect">
            <a:avLst/>
          </a:prstGeom>
          <a:noFill/>
        </p:spPr>
        <p:txBody>
          <a:bodyPr wrap="none" rtlCol="0">
            <a:spAutoFit/>
          </a:bodyPr>
          <a:lstStyle/>
          <a:p>
            <a:r>
              <a:rPr lang="en-US" sz="700" dirty="0" smtClean="0">
                <a:latin typeface="Helvetica Light"/>
                <a:cs typeface="Helvetica Light"/>
              </a:rPr>
              <a:t>HfO</a:t>
            </a:r>
            <a:r>
              <a:rPr lang="en-US" sz="700" baseline="-25000" dirty="0" smtClean="0">
                <a:latin typeface="Helvetica Light"/>
                <a:cs typeface="Helvetica Light"/>
              </a:rPr>
              <a:t>2</a:t>
            </a:r>
            <a:endParaRPr lang="en-US" sz="700" baseline="-25000" dirty="0">
              <a:latin typeface="Helvetica Light"/>
              <a:cs typeface="Helvetica Light"/>
            </a:endParaRPr>
          </a:p>
        </p:txBody>
      </p:sp>
      <p:sp>
        <p:nvSpPr>
          <p:cNvPr id="47" name="TextBox 46"/>
          <p:cNvSpPr txBox="1"/>
          <p:nvPr/>
        </p:nvSpPr>
        <p:spPr>
          <a:xfrm>
            <a:off x="5566304" y="3791427"/>
            <a:ext cx="2775656" cy="276999"/>
          </a:xfrm>
          <a:prstGeom prst="rect">
            <a:avLst/>
          </a:prstGeom>
          <a:noFill/>
        </p:spPr>
        <p:txBody>
          <a:bodyPr wrap="none" rtlCol="0">
            <a:spAutoFit/>
          </a:bodyPr>
          <a:lstStyle/>
          <a:p>
            <a:r>
              <a:rPr lang="en-US" sz="1200" dirty="0" smtClean="0">
                <a:latin typeface="Helvetica Light"/>
                <a:cs typeface="Helvetica Light"/>
              </a:rPr>
              <a:t>Exploring underlying material science</a:t>
            </a:r>
            <a:endParaRPr lang="en-US" sz="1200" dirty="0">
              <a:latin typeface="Helvetica Light"/>
              <a:cs typeface="Helvetica Light"/>
            </a:endParaRPr>
          </a:p>
        </p:txBody>
      </p:sp>
      <p:sp>
        <p:nvSpPr>
          <p:cNvPr id="48" name="TextBox 47"/>
          <p:cNvSpPr txBox="1"/>
          <p:nvPr/>
        </p:nvSpPr>
        <p:spPr>
          <a:xfrm>
            <a:off x="5934164" y="6277729"/>
            <a:ext cx="2083168" cy="276999"/>
          </a:xfrm>
          <a:prstGeom prst="rect">
            <a:avLst/>
          </a:prstGeom>
          <a:noFill/>
        </p:spPr>
        <p:txBody>
          <a:bodyPr wrap="none" rtlCol="0">
            <a:spAutoFit/>
          </a:bodyPr>
          <a:lstStyle/>
          <a:p>
            <a:r>
              <a:rPr lang="en-US" sz="1200" dirty="0" smtClean="0">
                <a:latin typeface="Helvetica Light"/>
                <a:cs typeface="Helvetica Light"/>
              </a:rPr>
              <a:t>Cu diffusion profile in HfO</a:t>
            </a:r>
            <a:r>
              <a:rPr lang="en-US" sz="1200" baseline="-25000" dirty="0" smtClean="0">
                <a:latin typeface="Helvetica Light"/>
                <a:cs typeface="Helvetica Light"/>
              </a:rPr>
              <a:t>2</a:t>
            </a:r>
            <a:endParaRPr lang="en-US" sz="1200" baseline="-25000" dirty="0">
              <a:latin typeface="Helvetica Light"/>
              <a:cs typeface="Helvetica Light"/>
            </a:endParaRPr>
          </a:p>
        </p:txBody>
      </p:sp>
    </p:spTree>
    <p:extLst>
      <p:ext uri="{BB962C8B-B14F-4D97-AF65-F5344CB8AC3E}">
        <p14:creationId xmlns:p14="http://schemas.microsoft.com/office/powerpoint/2010/main" val="4027395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39762"/>
          </a:xfrm>
        </p:spPr>
        <p:txBody>
          <a:bodyPr>
            <a:normAutofit fontScale="90000"/>
          </a:bodyPr>
          <a:lstStyle/>
          <a:p>
            <a:r>
              <a:rPr lang="en-US" dirty="0" smtClean="0"/>
              <a:t>Insulator-Metal Transition (IMT) Electronics</a:t>
            </a:r>
            <a:endParaRPr lang="en-US" dirty="0"/>
          </a:p>
        </p:txBody>
      </p:sp>
      <p:pic>
        <p:nvPicPr>
          <p:cNvPr id="8" name="Content Placeholder 7"/>
          <p:cNvPicPr>
            <a:picLocks noGrp="1" noChangeAspect="1"/>
          </p:cNvPicPr>
          <p:nvPr>
            <p:ph idx="1"/>
          </p:nvPr>
        </p:nvPicPr>
        <p:blipFill>
          <a:blip r:embed="rId2"/>
          <a:stretch>
            <a:fillRect/>
          </a:stretch>
        </p:blipFill>
        <p:spPr>
          <a:xfrm>
            <a:off x="5432638" y="1307425"/>
            <a:ext cx="3676235" cy="749975"/>
          </a:xfrm>
          <a:prstGeom prst="rect">
            <a:avLst/>
          </a:prstGeom>
        </p:spPr>
      </p:pic>
      <p:sp>
        <p:nvSpPr>
          <p:cNvPr id="10" name="Content Placeholder 2"/>
          <p:cNvSpPr txBox="1">
            <a:spLocks/>
          </p:cNvSpPr>
          <p:nvPr/>
        </p:nvSpPr>
        <p:spPr bwMode="auto">
          <a:xfrm>
            <a:off x="25400" y="1153039"/>
            <a:ext cx="567595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lnSpc>
                <a:spcPct val="120000"/>
              </a:lnSpc>
              <a:spcBef>
                <a:spcPct val="20000"/>
              </a:spcBef>
              <a:spcAft>
                <a:spcPct val="0"/>
              </a:spcAft>
              <a:buClr>
                <a:srgbClr val="1F497D"/>
              </a:buClr>
              <a:buFont typeface="Arial" charset="0"/>
              <a:buChar char="•"/>
              <a:defRPr sz="2400" kern="1200">
                <a:solidFill>
                  <a:srgbClr val="000000"/>
                </a:solidFill>
                <a:latin typeface="Arial" panose="020B0604020202020204" pitchFamily="34" charset="0"/>
                <a:ea typeface="ＭＳ Ｐゴシック" pitchFamily="-112" charset="-128"/>
                <a:cs typeface="Arial" panose="020B0604020202020204" pitchFamily="34" charset="0"/>
              </a:defRPr>
            </a:lvl1pPr>
            <a:lvl2pPr marL="742950" indent="-285750" algn="l" defTabSz="457200" rtl="0" eaLnBrk="0" fontAlgn="base" hangingPunct="0">
              <a:lnSpc>
                <a:spcPct val="120000"/>
              </a:lnSpc>
              <a:spcBef>
                <a:spcPct val="20000"/>
              </a:spcBef>
              <a:spcAft>
                <a:spcPct val="0"/>
              </a:spcAft>
              <a:buClr>
                <a:srgbClr val="1F497D"/>
              </a:buClr>
              <a:buFont typeface="Arial" charset="0"/>
              <a:buChar char="–"/>
              <a:defRPr sz="2000" kern="1200">
                <a:solidFill>
                  <a:srgbClr val="000000"/>
                </a:solidFill>
                <a:latin typeface="Arial" panose="020B0604020202020204" pitchFamily="34" charset="0"/>
                <a:ea typeface="ＭＳ Ｐゴシック" pitchFamily="-112" charset="-128"/>
                <a:cs typeface="Arial" panose="020B0604020202020204" pitchFamily="34" charset="0"/>
              </a:defRPr>
            </a:lvl2pPr>
            <a:lvl3pPr marL="1143000" indent="-228600" algn="l" defTabSz="457200" rtl="0" eaLnBrk="0" fontAlgn="base" hangingPunct="0">
              <a:lnSpc>
                <a:spcPct val="120000"/>
              </a:lnSpc>
              <a:spcBef>
                <a:spcPct val="20000"/>
              </a:spcBef>
              <a:spcAft>
                <a:spcPct val="0"/>
              </a:spcAft>
              <a:buClr>
                <a:srgbClr val="1F497D"/>
              </a:buClr>
              <a:buFont typeface="Arial" charset="0"/>
              <a:buChar char="•"/>
              <a:defRPr sz="1800" kern="1200">
                <a:solidFill>
                  <a:srgbClr val="000000"/>
                </a:solidFill>
                <a:latin typeface="Arial" panose="020B0604020202020204" pitchFamily="34" charset="0"/>
                <a:ea typeface="ＭＳ Ｐゴシック" pitchFamily="-112" charset="-128"/>
                <a:cs typeface="Arial" panose="020B0604020202020204" pitchFamily="34" charset="0"/>
              </a:defRPr>
            </a:lvl3pPr>
            <a:lvl4pPr marL="1600200" indent="-228600" algn="l" defTabSz="457200" rtl="0" eaLnBrk="0" fontAlgn="base" hangingPunct="0">
              <a:lnSpc>
                <a:spcPct val="120000"/>
              </a:lnSpc>
              <a:spcBef>
                <a:spcPct val="20000"/>
              </a:spcBef>
              <a:spcAft>
                <a:spcPct val="0"/>
              </a:spcAft>
              <a:buClr>
                <a:srgbClr val="1F497D"/>
              </a:buClr>
              <a:buFont typeface="Arial" charset="0"/>
              <a:buChar char="–"/>
              <a:defRPr sz="1800" kern="1200">
                <a:solidFill>
                  <a:srgbClr val="000000"/>
                </a:solidFill>
                <a:latin typeface="Arial" panose="020B0604020202020204" pitchFamily="34" charset="0"/>
                <a:ea typeface="ＭＳ Ｐゴシック" pitchFamily="-112" charset="-128"/>
                <a:cs typeface="Arial" panose="020B0604020202020204" pitchFamily="34" charset="0"/>
              </a:defRPr>
            </a:lvl4pPr>
            <a:lvl5pPr marL="2057400" indent="-228600" algn="l" defTabSz="457200" rtl="0" eaLnBrk="0" fontAlgn="base" hangingPunct="0">
              <a:lnSpc>
                <a:spcPct val="120000"/>
              </a:lnSpc>
              <a:spcBef>
                <a:spcPct val="20000"/>
              </a:spcBef>
              <a:spcAft>
                <a:spcPct val="0"/>
              </a:spcAft>
              <a:buClr>
                <a:srgbClr val="1F497D"/>
              </a:buClr>
              <a:buFont typeface="Arial" charset="0"/>
              <a:buChar char="»"/>
              <a:defRPr sz="1800" kern="1200">
                <a:solidFill>
                  <a:srgbClr val="000000"/>
                </a:solidFill>
                <a:latin typeface="Arial" panose="020B0604020202020204" pitchFamily="34" charset="0"/>
                <a:ea typeface="ＭＳ Ｐゴシック" pitchFamily="-112"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Unique resistivity-temperature relationship</a:t>
            </a:r>
          </a:p>
          <a:p>
            <a:r>
              <a:rPr lang="en-US" sz="2000" dirty="0" smtClean="0"/>
              <a:t>A model coupling multiple physics:</a:t>
            </a:r>
          </a:p>
          <a:p>
            <a:pPr lvl="1"/>
            <a:r>
              <a:rPr lang="en-US" sz="1600" dirty="0"/>
              <a:t>IMT </a:t>
            </a:r>
            <a:r>
              <a:rPr lang="en-US" sz="1600" dirty="0" smtClean="0"/>
              <a:t>material properties</a:t>
            </a:r>
          </a:p>
          <a:p>
            <a:pPr lvl="1"/>
            <a:r>
              <a:rPr lang="en-US" sz="1600" dirty="0" smtClean="0"/>
              <a:t>heat transfer</a:t>
            </a:r>
          </a:p>
          <a:p>
            <a:pPr lvl="1"/>
            <a:r>
              <a:rPr lang="en-US" sz="1600" dirty="0" smtClean="0"/>
              <a:t>joule heating</a:t>
            </a:r>
          </a:p>
          <a:p>
            <a:r>
              <a:rPr lang="en-US" sz="2000" dirty="0" smtClean="0"/>
              <a:t>Statistic and dynamic simulation of electronic device and circuit (</a:t>
            </a:r>
            <a:r>
              <a:rPr lang="en-US" sz="2000" dirty="0" err="1" smtClean="0"/>
              <a:t>eg</a:t>
            </a:r>
            <a:r>
              <a:rPr lang="en-US" sz="2000" dirty="0" smtClean="0"/>
              <a:t>. Artificial Neuron)</a:t>
            </a:r>
            <a:endParaRPr lang="en-US" sz="1800" dirty="0" smtClean="0"/>
          </a:p>
        </p:txBody>
      </p:sp>
      <p:pic>
        <p:nvPicPr>
          <p:cNvPr id="11" name="Picture 10"/>
          <p:cNvPicPr/>
          <p:nvPr/>
        </p:nvPicPr>
        <p:blipFill rotWithShape="1">
          <a:blip r:embed="rId3">
            <a:extLst>
              <a:ext uri="{28A0092B-C50C-407E-A947-70E740481C1C}">
                <a14:useLocalDpi xmlns:a14="http://schemas.microsoft.com/office/drawing/2010/main" val="0"/>
              </a:ext>
            </a:extLst>
          </a:blip>
          <a:srcRect l="1454" t="-2985" r="-1454" b="2985"/>
          <a:stretch/>
        </p:blipFill>
        <p:spPr bwMode="auto">
          <a:xfrm>
            <a:off x="76200" y="4156084"/>
            <a:ext cx="3143440" cy="2552185"/>
          </a:xfrm>
          <a:prstGeom prst="rect">
            <a:avLst/>
          </a:prstGeom>
          <a:noFill/>
        </p:spPr>
      </p:pic>
      <p:sp>
        <p:nvSpPr>
          <p:cNvPr id="14" name="Rectangle 13"/>
          <p:cNvSpPr/>
          <p:nvPr/>
        </p:nvSpPr>
        <p:spPr>
          <a:xfrm>
            <a:off x="3261017" y="6068208"/>
            <a:ext cx="3141445" cy="430887"/>
          </a:xfrm>
          <a:prstGeom prst="rect">
            <a:avLst/>
          </a:prstGeom>
        </p:spPr>
        <p:txBody>
          <a:bodyPr wrap="square">
            <a:spAutoFit/>
          </a:bodyPr>
          <a:lstStyle/>
          <a:p>
            <a:pPr marL="171450" indent="-171450">
              <a:buFont typeface="Arial" panose="020B0604020202020204" pitchFamily="34" charset="0"/>
              <a:buChar char="•"/>
            </a:pPr>
            <a:r>
              <a:rPr lang="en-US" sz="1100" dirty="0" smtClean="0">
                <a:solidFill>
                  <a:srgbClr val="000000"/>
                </a:solidFill>
              </a:rPr>
              <a:t>Device engineering for sub-1-V  switching</a:t>
            </a:r>
          </a:p>
          <a:p>
            <a:pPr marL="171450" indent="-171450">
              <a:buFont typeface="Arial" panose="020B0604020202020204" pitchFamily="34" charset="0"/>
              <a:buChar char="•"/>
            </a:pPr>
            <a:r>
              <a:rPr lang="en-US" sz="1100" dirty="0" smtClean="0">
                <a:solidFill>
                  <a:srgbClr val="000000"/>
                </a:solidFill>
              </a:rPr>
              <a:t>h represents </a:t>
            </a:r>
            <a:r>
              <a:rPr lang="en-US" sz="1100" dirty="0">
                <a:solidFill>
                  <a:srgbClr val="000000"/>
                </a:solidFill>
              </a:rPr>
              <a:t>heat loss through </a:t>
            </a:r>
            <a:r>
              <a:rPr lang="en-US" sz="1100" dirty="0" smtClean="0">
                <a:solidFill>
                  <a:srgbClr val="000000"/>
                </a:solidFill>
              </a:rPr>
              <a:t>sidewall</a:t>
            </a:r>
            <a:endParaRPr lang="en-US" sz="1050" dirty="0">
              <a:solidFill>
                <a:srgbClr val="000000"/>
              </a:solidFill>
            </a:endParaRPr>
          </a:p>
        </p:txBody>
      </p:sp>
      <p:pic>
        <p:nvPicPr>
          <p:cNvPr id="15" name="Picture 14"/>
          <p:cNvPicPr>
            <a:picLocks noChangeAspect="1"/>
          </p:cNvPicPr>
          <p:nvPr/>
        </p:nvPicPr>
        <p:blipFill>
          <a:blip r:embed="rId4"/>
          <a:stretch>
            <a:fillRect/>
          </a:stretch>
        </p:blipFill>
        <p:spPr>
          <a:xfrm>
            <a:off x="3291497" y="4277009"/>
            <a:ext cx="2409861" cy="1724371"/>
          </a:xfrm>
          <a:prstGeom prst="rect">
            <a:avLst/>
          </a:prstGeom>
        </p:spPr>
      </p:pic>
      <p:pic>
        <p:nvPicPr>
          <p:cNvPr id="16" name="Picture 15"/>
          <p:cNvPicPr>
            <a:picLocks noChangeAspect="1"/>
          </p:cNvPicPr>
          <p:nvPr/>
        </p:nvPicPr>
        <p:blipFill>
          <a:blip r:embed="rId5"/>
          <a:stretch>
            <a:fillRect/>
          </a:stretch>
        </p:blipFill>
        <p:spPr>
          <a:xfrm>
            <a:off x="6182539" y="3200400"/>
            <a:ext cx="2926334" cy="3639627"/>
          </a:xfrm>
          <a:prstGeom prst="rect">
            <a:avLst/>
          </a:prstGeom>
        </p:spPr>
      </p:pic>
      <p:pic>
        <p:nvPicPr>
          <p:cNvPr id="18" name="Picture 17"/>
          <p:cNvPicPr>
            <a:picLocks noChangeAspect="1"/>
          </p:cNvPicPr>
          <p:nvPr/>
        </p:nvPicPr>
        <p:blipFill>
          <a:blip r:embed="rId6"/>
          <a:stretch>
            <a:fillRect/>
          </a:stretch>
        </p:blipFill>
        <p:spPr>
          <a:xfrm>
            <a:off x="7010399" y="2753239"/>
            <a:ext cx="1341236" cy="615749"/>
          </a:xfrm>
          <a:prstGeom prst="rect">
            <a:avLst/>
          </a:prstGeom>
        </p:spPr>
      </p:pic>
      <p:sp>
        <p:nvSpPr>
          <p:cNvPr id="20" name="Rectangle 19"/>
          <p:cNvSpPr/>
          <p:nvPr/>
        </p:nvSpPr>
        <p:spPr>
          <a:xfrm>
            <a:off x="6807269" y="2434163"/>
            <a:ext cx="1992853" cy="276999"/>
          </a:xfrm>
          <a:prstGeom prst="rect">
            <a:avLst/>
          </a:prstGeom>
        </p:spPr>
        <p:txBody>
          <a:bodyPr wrap="none">
            <a:spAutoFit/>
          </a:bodyPr>
          <a:lstStyle/>
          <a:p>
            <a:r>
              <a:rPr lang="en-US" sz="1200" dirty="0">
                <a:solidFill>
                  <a:srgbClr val="000000"/>
                </a:solidFill>
              </a:rPr>
              <a:t>Artificial </a:t>
            </a:r>
            <a:r>
              <a:rPr lang="en-US" sz="1200" dirty="0" smtClean="0">
                <a:solidFill>
                  <a:srgbClr val="000000"/>
                </a:solidFill>
              </a:rPr>
              <a:t>Neuron prototype </a:t>
            </a:r>
            <a:endParaRPr lang="en-US" sz="1200" dirty="0">
              <a:solidFill>
                <a:srgbClr val="000000"/>
              </a:solidFill>
            </a:endParaRPr>
          </a:p>
        </p:txBody>
      </p:sp>
      <p:sp>
        <p:nvSpPr>
          <p:cNvPr id="3" name="Rectangle 2"/>
          <p:cNvSpPr/>
          <p:nvPr/>
        </p:nvSpPr>
        <p:spPr>
          <a:xfrm>
            <a:off x="6402462" y="772794"/>
            <a:ext cx="2557110" cy="276999"/>
          </a:xfrm>
          <a:prstGeom prst="rect">
            <a:avLst/>
          </a:prstGeom>
        </p:spPr>
        <p:txBody>
          <a:bodyPr wrap="none">
            <a:spAutoFit/>
          </a:bodyPr>
          <a:lstStyle/>
          <a:p>
            <a:r>
              <a:rPr lang="en-US" sz="1200" dirty="0" smtClean="0">
                <a:solidFill>
                  <a:srgbClr val="00B050"/>
                </a:solidFill>
              </a:rPr>
              <a:t>[Lin et al, submitted for publication]</a:t>
            </a:r>
            <a:endParaRPr lang="en-US" sz="1200" dirty="0">
              <a:solidFill>
                <a:srgbClr val="00B050"/>
              </a:solidFill>
            </a:endParaRPr>
          </a:p>
        </p:txBody>
      </p:sp>
    </p:spTree>
    <p:extLst>
      <p:ext uri="{BB962C8B-B14F-4D97-AF65-F5344CB8AC3E}">
        <p14:creationId xmlns:p14="http://schemas.microsoft.com/office/powerpoint/2010/main" val="26552576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815"/>
            <a:ext cx="8229600" cy="1143000"/>
          </a:xfrm>
        </p:spPr>
        <p:txBody>
          <a:bodyPr>
            <a:normAutofit fontScale="90000"/>
          </a:bodyPr>
          <a:lstStyle/>
          <a:p>
            <a:r>
              <a:rPr lang="en-US" sz="4000" dirty="0" smtClean="0"/>
              <a:t>Argonne overview (for purposes of BMC)</a:t>
            </a:r>
            <a:endParaRPr lang="en-US" sz="4000" dirty="0"/>
          </a:p>
        </p:txBody>
      </p:sp>
      <p:sp>
        <p:nvSpPr>
          <p:cNvPr id="5" name="Rectangle 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
        <p:nvSpPr>
          <p:cNvPr id="4" name="Content Placeholder 3"/>
          <p:cNvSpPr>
            <a:spLocks noGrp="1"/>
          </p:cNvSpPr>
          <p:nvPr>
            <p:ph idx="1"/>
          </p:nvPr>
        </p:nvSpPr>
        <p:spPr>
          <a:xfrm>
            <a:off x="457200" y="1165135"/>
            <a:ext cx="8229600" cy="4525963"/>
          </a:xfrm>
        </p:spPr>
        <p:txBody>
          <a:bodyPr>
            <a:normAutofit lnSpcReduction="10000"/>
          </a:bodyPr>
          <a:lstStyle/>
          <a:p>
            <a:r>
              <a:rPr lang="en-US" sz="2400" dirty="0" smtClean="0"/>
              <a:t>Scientific User Facilities:</a:t>
            </a:r>
          </a:p>
          <a:p>
            <a:pPr lvl="1"/>
            <a:r>
              <a:rPr lang="en-US" sz="2000" dirty="0" smtClean="0"/>
              <a:t>APS: X-ray science (APS-U coherent X-rays)</a:t>
            </a:r>
          </a:p>
          <a:p>
            <a:pPr lvl="1"/>
            <a:r>
              <a:rPr lang="en-US" sz="2000" dirty="0" smtClean="0"/>
              <a:t>ALCF: </a:t>
            </a:r>
            <a:r>
              <a:rPr lang="en-US" sz="2000" dirty="0" err="1" smtClean="0"/>
              <a:t>exascale</a:t>
            </a:r>
            <a:r>
              <a:rPr lang="en-US" sz="2000" dirty="0" smtClean="0"/>
              <a:t> computing, algorithms, architecture</a:t>
            </a:r>
          </a:p>
          <a:p>
            <a:pPr lvl="1"/>
            <a:r>
              <a:rPr lang="en-US" sz="2000" dirty="0" smtClean="0"/>
              <a:t>CNM: Modeling and theory, Nanofabrication and devices, Quantum and Energy Materials, </a:t>
            </a:r>
            <a:r>
              <a:rPr lang="en-US" sz="2000" dirty="0" err="1" smtClean="0"/>
              <a:t>Nanophotonics</a:t>
            </a:r>
            <a:r>
              <a:rPr lang="en-US" sz="2000" dirty="0" smtClean="0"/>
              <a:t> and </a:t>
            </a:r>
            <a:r>
              <a:rPr lang="en-US" sz="2000" dirty="0" err="1" smtClean="0"/>
              <a:t>biofunctional</a:t>
            </a:r>
            <a:r>
              <a:rPr lang="en-US" sz="2000" dirty="0" smtClean="0"/>
              <a:t> structures, X-ray </a:t>
            </a:r>
            <a:r>
              <a:rPr lang="en-US" sz="2000" dirty="0" err="1" smtClean="0"/>
              <a:t>microsopy</a:t>
            </a:r>
            <a:r>
              <a:rPr lang="en-US" sz="2000" dirty="0" smtClean="0"/>
              <a:t>, Electron microscopy center</a:t>
            </a:r>
          </a:p>
          <a:p>
            <a:r>
              <a:rPr lang="en-US" sz="2400" dirty="0" smtClean="0"/>
              <a:t>Battery Hub, JCESR – partnerships with industry</a:t>
            </a:r>
          </a:p>
          <a:p>
            <a:r>
              <a:rPr lang="en-US" sz="2400" dirty="0" smtClean="0"/>
              <a:t>New incubators for industrial </a:t>
            </a:r>
            <a:r>
              <a:rPr lang="en-US" sz="2400" dirty="0" err="1" smtClean="0"/>
              <a:t>parterships</a:t>
            </a:r>
            <a:r>
              <a:rPr lang="en-US" sz="2400" dirty="0" smtClean="0"/>
              <a:t> – NDW, ACCESS,…</a:t>
            </a:r>
          </a:p>
          <a:p>
            <a:r>
              <a:rPr lang="en-US" sz="2400" dirty="0" smtClean="0"/>
              <a:t>Strategic initiatives:</a:t>
            </a:r>
          </a:p>
          <a:p>
            <a:pPr lvl="1"/>
            <a:r>
              <a:rPr lang="en-US" sz="2000" dirty="0" smtClean="0"/>
              <a:t>Materials for Energy (Materials and Molecules for Manufacturing)</a:t>
            </a:r>
          </a:p>
          <a:p>
            <a:pPr lvl="2"/>
            <a:r>
              <a:rPr lang="en-US" sz="1600" dirty="0" smtClean="0"/>
              <a:t>In-situ (X-ray) synthesis – MBE, sputter, MOCVD, PLD</a:t>
            </a:r>
          </a:p>
          <a:p>
            <a:pPr lvl="2"/>
            <a:r>
              <a:rPr lang="en-US" sz="1600" dirty="0" smtClean="0"/>
              <a:t>Integrated Imaging Initiative</a:t>
            </a:r>
          </a:p>
          <a:p>
            <a:pPr lvl="2"/>
            <a:r>
              <a:rPr lang="en-US" sz="1600" dirty="0" smtClean="0"/>
              <a:t>Computational Chemistry and Materials</a:t>
            </a:r>
          </a:p>
        </p:txBody>
      </p:sp>
    </p:spTree>
    <p:extLst>
      <p:ext uri="{BB962C8B-B14F-4D97-AF65-F5344CB8AC3E}">
        <p14:creationId xmlns:p14="http://schemas.microsoft.com/office/powerpoint/2010/main" val="11591882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growth capabilities</a:t>
            </a:r>
            <a:endParaRPr lang="en-US" dirty="0"/>
          </a:p>
        </p:txBody>
      </p:sp>
      <p:sp>
        <p:nvSpPr>
          <p:cNvPr id="4" name="Text Placeholder 3"/>
          <p:cNvSpPr>
            <a:spLocks noGrp="1"/>
          </p:cNvSpPr>
          <p:nvPr>
            <p:ph type="body" idx="1"/>
          </p:nvPr>
        </p:nvSpPr>
        <p:spPr/>
        <p:txBody>
          <a:bodyPr anchor="ctr" anchorCtr="1"/>
          <a:lstStyle/>
          <a:p>
            <a:pPr algn="ctr"/>
            <a:r>
              <a:rPr lang="en-US" dirty="0" smtClean="0"/>
              <a:t>Research MBE system</a:t>
            </a:r>
            <a:endParaRPr lang="en-US" dirty="0"/>
          </a:p>
        </p:txBody>
      </p:sp>
      <p:sp>
        <p:nvSpPr>
          <p:cNvPr id="3" name="Content Placeholder 2"/>
          <p:cNvSpPr>
            <a:spLocks noGrp="1"/>
          </p:cNvSpPr>
          <p:nvPr>
            <p:ph sz="half" idx="2"/>
          </p:nvPr>
        </p:nvSpPr>
        <p:spPr/>
        <p:txBody>
          <a:bodyPr>
            <a:normAutofit/>
          </a:bodyPr>
          <a:lstStyle/>
          <a:p>
            <a:r>
              <a:rPr lang="en-US" sz="2200" dirty="0" smtClean="0"/>
              <a:t>Compact 21 DZ cluster.	</a:t>
            </a:r>
          </a:p>
          <a:p>
            <a:r>
              <a:rPr lang="en-US" sz="2200" dirty="0" smtClean="0"/>
              <a:t>Twelve sources.</a:t>
            </a:r>
          </a:p>
          <a:p>
            <a:r>
              <a:rPr lang="en-US" sz="2200" dirty="0" smtClean="0"/>
              <a:t>Automatic platen transfer robot.</a:t>
            </a:r>
          </a:p>
          <a:p>
            <a:r>
              <a:rPr lang="en-US" sz="2200" dirty="0" smtClean="0"/>
              <a:t>Real-time continuous precise remote control and monitoring by Process Control Software.</a:t>
            </a:r>
          </a:p>
          <a:p>
            <a:pPr marL="0" indent="0">
              <a:buNone/>
            </a:pPr>
            <a:endParaRPr lang="en-US" sz="2200" dirty="0" smtClean="0"/>
          </a:p>
        </p:txBody>
      </p:sp>
      <p:sp>
        <p:nvSpPr>
          <p:cNvPr id="5" name="Text Placeholder 4"/>
          <p:cNvSpPr>
            <a:spLocks noGrp="1"/>
          </p:cNvSpPr>
          <p:nvPr>
            <p:ph type="body" sz="quarter" idx="3"/>
          </p:nvPr>
        </p:nvSpPr>
        <p:spPr/>
        <p:txBody>
          <a:bodyPr anchor="ctr" anchorCtr="1">
            <a:noAutofit/>
          </a:bodyPr>
          <a:lstStyle/>
          <a:p>
            <a:pPr algn="ctr"/>
            <a:r>
              <a:rPr lang="en-US" dirty="0" smtClean="0"/>
              <a:t>Magnetron </a:t>
            </a:r>
            <a:r>
              <a:rPr lang="en-US" dirty="0" err="1" smtClean="0"/>
              <a:t>sputterer</a:t>
            </a:r>
            <a:endParaRPr lang="en-US" dirty="0"/>
          </a:p>
        </p:txBody>
      </p:sp>
      <p:sp>
        <p:nvSpPr>
          <p:cNvPr id="6" name="Content Placeholder 5"/>
          <p:cNvSpPr>
            <a:spLocks noGrp="1"/>
          </p:cNvSpPr>
          <p:nvPr>
            <p:ph sz="quarter" idx="4"/>
          </p:nvPr>
        </p:nvSpPr>
        <p:spPr/>
        <p:txBody>
          <a:bodyPr>
            <a:normAutofit/>
          </a:bodyPr>
          <a:lstStyle/>
          <a:p>
            <a:r>
              <a:rPr lang="en-US" sz="2200" dirty="0" smtClean="0"/>
              <a:t>AJA UHV magnetron sputtering system.</a:t>
            </a:r>
          </a:p>
          <a:p>
            <a:r>
              <a:rPr lang="en-US" sz="2200" dirty="0" smtClean="0"/>
              <a:t>Evaporation and sputtering sources.</a:t>
            </a:r>
          </a:p>
          <a:p>
            <a:r>
              <a:rPr lang="en-US" sz="2200" dirty="0" smtClean="0"/>
              <a:t>Computer controlled sputter process.</a:t>
            </a:r>
          </a:p>
          <a:p>
            <a:r>
              <a:rPr lang="en-US" sz="2200" dirty="0" smtClean="0"/>
              <a:t>Oxide and </a:t>
            </a:r>
            <a:r>
              <a:rPr lang="en-US" sz="2200" dirty="0" err="1" smtClean="0"/>
              <a:t>Chalcogenide</a:t>
            </a:r>
            <a:r>
              <a:rPr lang="en-US" sz="2200" dirty="0" smtClean="0"/>
              <a:t> (Sulfur and Selenium) compatible deposition system.</a:t>
            </a:r>
          </a:p>
        </p:txBody>
      </p:sp>
    </p:spTree>
    <p:extLst>
      <p:ext uri="{BB962C8B-B14F-4D97-AF65-F5344CB8AC3E}">
        <p14:creationId xmlns:p14="http://schemas.microsoft.com/office/powerpoint/2010/main" val="19038752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a:t>
            </a:r>
            <a:r>
              <a:rPr lang="en-US" dirty="0" smtClean="0"/>
              <a:t>characterization</a:t>
            </a:r>
            <a:endParaRPr lang="en-US" dirty="0"/>
          </a:p>
        </p:txBody>
      </p:sp>
      <p:sp>
        <p:nvSpPr>
          <p:cNvPr id="21" name="Rectangle 2"/>
          <p:cNvSpPr>
            <a:spLocks noChangeArrowheads="1"/>
          </p:cNvSpPr>
          <p:nvPr/>
        </p:nvSpPr>
        <p:spPr bwMode="auto">
          <a:xfrm>
            <a:off x="6986904" y="4129445"/>
            <a:ext cx="1067764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Content Placeholder 2"/>
          <p:cNvSpPr>
            <a:spLocks noGrp="1"/>
          </p:cNvSpPr>
          <p:nvPr>
            <p:ph idx="1"/>
          </p:nvPr>
        </p:nvSpPr>
        <p:spPr>
          <a:xfrm>
            <a:off x="0" y="1524000"/>
            <a:ext cx="8839200" cy="5334000"/>
          </a:xfrm>
        </p:spPr>
        <p:txBody>
          <a:bodyPr/>
          <a:lstStyle/>
          <a:p>
            <a:r>
              <a:rPr lang="en-US" sz="2000" dirty="0" smtClean="0"/>
              <a:t>Cascade REL-4800 8-inch </a:t>
            </a:r>
            <a:r>
              <a:rPr lang="en-US" sz="2000" dirty="0"/>
              <a:t>Precision </a:t>
            </a:r>
            <a:r>
              <a:rPr lang="en-US" sz="2000" dirty="0" smtClean="0"/>
              <a:t>Probe Station </a:t>
            </a:r>
            <a:r>
              <a:rPr lang="en-US" sz="2000" dirty="0"/>
              <a:t>with Heated </a:t>
            </a:r>
            <a:r>
              <a:rPr lang="en-US" sz="2000" dirty="0" smtClean="0"/>
              <a:t>Chuck</a:t>
            </a:r>
          </a:p>
          <a:p>
            <a:pPr lvl="1"/>
            <a:r>
              <a:rPr lang="en-US" sz="1800" dirty="0" smtClean="0"/>
              <a:t>Temperature from </a:t>
            </a:r>
            <a:r>
              <a:rPr lang="en-US" sz="1800" dirty="0"/>
              <a:t>ambient to </a:t>
            </a:r>
            <a:r>
              <a:rPr lang="en-US" sz="1800" dirty="0" smtClean="0"/>
              <a:t>200 </a:t>
            </a:r>
            <a:r>
              <a:rPr lang="en-US" sz="1800" baseline="30000" dirty="0" err="1" smtClean="0"/>
              <a:t>o</a:t>
            </a:r>
            <a:r>
              <a:rPr lang="en-US" sz="1800" dirty="0" err="1" smtClean="0"/>
              <a:t>C</a:t>
            </a:r>
            <a:endParaRPr lang="en-US" sz="1800" dirty="0" smtClean="0"/>
          </a:p>
          <a:p>
            <a:pPr lvl="1"/>
            <a:r>
              <a:rPr lang="en-US" sz="1800" dirty="0"/>
              <a:t>Setup for </a:t>
            </a:r>
            <a:r>
              <a:rPr lang="en-US" sz="1800" dirty="0" smtClean="0"/>
              <a:t>four-probe Hall measurement</a:t>
            </a:r>
          </a:p>
          <a:p>
            <a:pPr lvl="1"/>
            <a:r>
              <a:rPr lang="en-US" sz="1800" dirty="0" smtClean="0"/>
              <a:t>AC </a:t>
            </a:r>
            <a:r>
              <a:rPr lang="en-US" sz="1800" dirty="0"/>
              <a:t>high-sensitivity Hall measurement</a:t>
            </a:r>
          </a:p>
          <a:p>
            <a:pPr lvl="1"/>
            <a:endParaRPr lang="en-US" sz="1800" dirty="0" smtClean="0"/>
          </a:p>
          <a:p>
            <a:r>
              <a:rPr lang="en-US" sz="2000" dirty="0" err="1" smtClean="0"/>
              <a:t>Keysight</a:t>
            </a:r>
            <a:r>
              <a:rPr lang="en-US" sz="2000" dirty="0" smtClean="0"/>
              <a:t> B1500A Semiconductor </a:t>
            </a:r>
            <a:r>
              <a:rPr lang="en-US" sz="2000" dirty="0"/>
              <a:t>Analyzer </a:t>
            </a:r>
            <a:endParaRPr lang="en-US" sz="2000" dirty="0" smtClean="0"/>
          </a:p>
          <a:p>
            <a:pPr lvl="1"/>
            <a:r>
              <a:rPr lang="en-US" sz="1800" dirty="0" smtClean="0"/>
              <a:t>I-V measurement: resolution of 1 </a:t>
            </a:r>
            <a:r>
              <a:rPr lang="en-US" sz="1800" dirty="0" err="1"/>
              <a:t>fA</a:t>
            </a:r>
            <a:r>
              <a:rPr lang="en-US" sz="1800" dirty="0"/>
              <a:t> / 0.5 </a:t>
            </a:r>
            <a:r>
              <a:rPr lang="en-US" sz="1800" dirty="0" err="1" smtClean="0"/>
              <a:t>μV</a:t>
            </a:r>
            <a:endParaRPr lang="en-US" sz="1800" dirty="0" smtClean="0"/>
          </a:p>
          <a:p>
            <a:pPr lvl="1"/>
            <a:r>
              <a:rPr lang="en-US" sz="1800" dirty="0" smtClean="0"/>
              <a:t>C-V measurement: frequency range from </a:t>
            </a:r>
            <a:r>
              <a:rPr lang="pl-PL" sz="1800" dirty="0" smtClean="0"/>
              <a:t>1 </a:t>
            </a:r>
            <a:r>
              <a:rPr lang="pl-PL" sz="1800" dirty="0"/>
              <a:t>kHz to 5 </a:t>
            </a:r>
            <a:r>
              <a:rPr lang="pl-PL" sz="1800" dirty="0" smtClean="0"/>
              <a:t>MHz</a:t>
            </a:r>
            <a:endParaRPr lang="en-US" sz="1800" dirty="0" smtClean="0"/>
          </a:p>
          <a:p>
            <a:pPr lvl="1"/>
            <a:r>
              <a:rPr lang="en-US" sz="1800" dirty="0" smtClean="0"/>
              <a:t>Ultra-fast IV </a:t>
            </a:r>
            <a:r>
              <a:rPr lang="en-US" sz="1800" dirty="0"/>
              <a:t>measurement : Waveform </a:t>
            </a:r>
            <a:r>
              <a:rPr lang="en-US" sz="1800" dirty="0" smtClean="0"/>
              <a:t>generator with 10 ns </a:t>
            </a:r>
            <a:r>
              <a:rPr lang="en-US" sz="1800" dirty="0"/>
              <a:t>programmable </a:t>
            </a:r>
            <a:r>
              <a:rPr lang="en-US" sz="1800" dirty="0" smtClean="0"/>
              <a:t>resolution</a:t>
            </a:r>
          </a:p>
          <a:p>
            <a:pPr lvl="1"/>
            <a:endParaRPr lang="en-US" sz="1800" dirty="0" smtClean="0"/>
          </a:p>
        </p:txBody>
      </p:sp>
    </p:spTree>
    <p:extLst>
      <p:ext uri="{BB962C8B-B14F-4D97-AF65-F5344CB8AC3E}">
        <p14:creationId xmlns:p14="http://schemas.microsoft.com/office/powerpoint/2010/main" val="31059307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AB7D1-80E8-A649-A195-EAE8E1BAC075}" type="slidenum">
              <a:rPr lang="en-US" smtClean="0"/>
              <a:pPr>
                <a:defRPr/>
              </a:pPr>
              <a:t>22</a:t>
            </a:fld>
            <a:endParaRPr lang="en-US"/>
          </a:p>
        </p:txBody>
      </p:sp>
      <p:sp>
        <p:nvSpPr>
          <p:cNvPr id="14" name="Text Placeholder 13"/>
          <p:cNvSpPr>
            <a:spLocks noGrp="1"/>
          </p:cNvSpPr>
          <p:nvPr>
            <p:ph type="body" sz="quarter" idx="13"/>
          </p:nvPr>
        </p:nvSpPr>
        <p:spPr>
          <a:xfrm>
            <a:off x="3581400" y="1371600"/>
            <a:ext cx="5431221" cy="914400"/>
          </a:xfrm>
        </p:spPr>
        <p:txBody>
          <a:bodyPr/>
          <a:lstStyle/>
          <a:p>
            <a:r>
              <a:rPr lang="en-US" dirty="0" smtClean="0"/>
              <a:t>First-principles calculations of static (e.g., structures, energies) and dynamic (e.g., charge transport) properties</a:t>
            </a:r>
            <a:endParaRPr lang="en-US" dirty="0"/>
          </a:p>
        </p:txBody>
      </p:sp>
      <p:sp>
        <p:nvSpPr>
          <p:cNvPr id="2" name="Title 1"/>
          <p:cNvSpPr>
            <a:spLocks noGrp="1"/>
          </p:cNvSpPr>
          <p:nvPr>
            <p:ph type="title"/>
          </p:nvPr>
        </p:nvSpPr>
        <p:spPr>
          <a:xfrm>
            <a:off x="381000" y="0"/>
            <a:ext cx="8372901" cy="828948"/>
          </a:xfrm>
        </p:spPr>
        <p:txBody>
          <a:bodyPr>
            <a:noAutofit/>
          </a:bodyPr>
          <a:lstStyle/>
          <a:p>
            <a:r>
              <a:rPr lang="en-US" sz="3200" cap="none" dirty="0" smtClean="0"/>
              <a:t>Center for </a:t>
            </a:r>
            <a:r>
              <a:rPr lang="en-US" sz="3200" cap="none" dirty="0" err="1" smtClean="0"/>
              <a:t>Nanoscale</a:t>
            </a:r>
            <a:r>
              <a:rPr lang="en-US" sz="3200" cap="none" dirty="0" smtClean="0"/>
              <a:t> Materials’ Theory and Modeling </a:t>
            </a:r>
            <a:r>
              <a:rPr lang="en-US" sz="3200" cap="none" dirty="0"/>
              <a:t>G</a:t>
            </a:r>
            <a:r>
              <a:rPr lang="en-US" sz="3200" cap="none" dirty="0" smtClean="0"/>
              <a:t>roup: Capabilities and Expertise</a:t>
            </a:r>
            <a:endParaRPr lang="en-US" sz="3200" cap="none" dirty="0"/>
          </a:p>
        </p:txBody>
      </p:sp>
      <p:sp>
        <p:nvSpPr>
          <p:cNvPr id="17" name="Text Placeholder 16"/>
          <p:cNvSpPr>
            <a:spLocks noGrp="1"/>
          </p:cNvSpPr>
          <p:nvPr>
            <p:ph type="body" sz="quarter" idx="18"/>
          </p:nvPr>
        </p:nvSpPr>
        <p:spPr>
          <a:xfrm>
            <a:off x="3581400" y="2514600"/>
            <a:ext cx="5431221" cy="990600"/>
          </a:xfrm>
        </p:spPr>
        <p:txBody>
          <a:bodyPr/>
          <a:lstStyle/>
          <a:p>
            <a:r>
              <a:rPr lang="en-US" dirty="0" smtClean="0"/>
              <a:t>Large-scale reactive molecular dynamics, coarse-grained modeling, kinetic Monte Carlo </a:t>
            </a:r>
            <a:r>
              <a:rPr lang="en-US" dirty="0" err="1" smtClean="0"/>
              <a:t>mesoscale</a:t>
            </a:r>
            <a:r>
              <a:rPr lang="en-US" dirty="0" smtClean="0"/>
              <a:t> simulations</a:t>
            </a:r>
            <a:endParaRPr lang="en-US" dirty="0"/>
          </a:p>
        </p:txBody>
      </p:sp>
      <p:sp>
        <p:nvSpPr>
          <p:cNvPr id="19" name="Text Placeholder 18"/>
          <p:cNvSpPr>
            <a:spLocks noGrp="1"/>
          </p:cNvSpPr>
          <p:nvPr>
            <p:ph type="body" sz="quarter" idx="20"/>
          </p:nvPr>
        </p:nvSpPr>
        <p:spPr>
          <a:xfrm>
            <a:off x="3712779" y="3581400"/>
            <a:ext cx="5431221" cy="1479362"/>
          </a:xfrm>
        </p:spPr>
        <p:txBody>
          <a:bodyPr>
            <a:noAutofit/>
          </a:bodyPr>
          <a:lstStyle/>
          <a:p>
            <a:r>
              <a:rPr lang="en-US" dirty="0" smtClean="0"/>
              <a:t>Electrodynamics and quantum dynamics of light/matter interactions</a:t>
            </a:r>
          </a:p>
          <a:p>
            <a:r>
              <a:rPr lang="en-US" dirty="0" smtClean="0"/>
              <a:t>Growing component in applying data science/machine learning techniques to a variety of problems of interest in imaging, force-field fitting, molecular dynamics analysis, etc.</a:t>
            </a:r>
            <a:endParaRPr lang="en-US"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381000" y="990600"/>
            <a:ext cx="2667000" cy="1600200"/>
          </a:xfrm>
          <a:prstGeom prst="rect">
            <a:avLst/>
          </a:prstGeom>
        </p:spPr>
      </p:pic>
      <p:pic>
        <p:nvPicPr>
          <p:cNvPr id="13" name="Picture 12" descr="snel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648200"/>
            <a:ext cx="3124200" cy="2110946"/>
          </a:xfrm>
          <a:prstGeom prst="rect">
            <a:avLst/>
          </a:prstGeom>
        </p:spPr>
      </p:pic>
      <p:pic>
        <p:nvPicPr>
          <p:cNvPr id="12" name="Picture 11"/>
          <p:cNvPicPr>
            <a:picLocks noChangeAspect="1"/>
          </p:cNvPicPr>
          <p:nvPr/>
        </p:nvPicPr>
        <p:blipFill>
          <a:blip r:embed="rId5"/>
          <a:stretch>
            <a:fillRect/>
          </a:stretch>
        </p:blipFill>
        <p:spPr>
          <a:xfrm>
            <a:off x="1600200" y="2743200"/>
            <a:ext cx="1295400" cy="1796844"/>
          </a:xfrm>
          <a:prstGeom prst="rect">
            <a:avLst/>
          </a:prstGeom>
        </p:spPr>
      </p:pic>
    </p:spTree>
    <p:extLst>
      <p:ext uri="{BB962C8B-B14F-4D97-AF65-F5344CB8AC3E}">
        <p14:creationId xmlns:p14="http://schemas.microsoft.com/office/powerpoint/2010/main" val="522942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AB7D1-80E8-A649-A195-EAE8E1BAC075}" type="slidenum">
              <a:rPr lang="en-US" smtClean="0"/>
              <a:pPr>
                <a:defRPr/>
              </a:pPr>
              <a:t>23</a:t>
            </a:fld>
            <a:endParaRPr lang="en-US"/>
          </a:p>
        </p:txBody>
      </p:sp>
      <p:sp>
        <p:nvSpPr>
          <p:cNvPr id="6" name="Text Placeholder 5"/>
          <p:cNvSpPr>
            <a:spLocks noGrp="1"/>
          </p:cNvSpPr>
          <p:nvPr>
            <p:ph type="body" sz="quarter" idx="13"/>
          </p:nvPr>
        </p:nvSpPr>
        <p:spPr>
          <a:xfrm>
            <a:off x="381000" y="1752600"/>
            <a:ext cx="4876800" cy="1447800"/>
          </a:xfrm>
        </p:spPr>
        <p:txBody>
          <a:bodyPr/>
          <a:lstStyle/>
          <a:p>
            <a:r>
              <a:rPr lang="en-US" dirty="0" smtClean="0"/>
              <a:t>2100-core HPC (high </a:t>
            </a:r>
            <a:r>
              <a:rPr lang="en-US" dirty="0"/>
              <a:t>p</a:t>
            </a:r>
            <a:r>
              <a:rPr lang="en-US" dirty="0" smtClean="0"/>
              <a:t>erformance </a:t>
            </a:r>
            <a:r>
              <a:rPr lang="en-US" dirty="0"/>
              <a:t>computing) cluster </a:t>
            </a:r>
            <a:r>
              <a:rPr lang="en-US" i="1" dirty="0" smtClean="0"/>
              <a:t>Carbon</a:t>
            </a:r>
            <a:endParaRPr lang="en-US" dirty="0" smtClean="0"/>
          </a:p>
          <a:p>
            <a:pPr lvl="1"/>
            <a:r>
              <a:rPr lang="en-US" dirty="0" smtClean="0"/>
              <a:t>available to Facility Users under CNM proposal system</a:t>
            </a:r>
          </a:p>
          <a:p>
            <a:pPr marL="284162" lvl="1" indent="0">
              <a:buNone/>
            </a:pPr>
            <a:endParaRPr lang="en-US" dirty="0" smtClean="0"/>
          </a:p>
          <a:p>
            <a:pPr lvl="1"/>
            <a:endParaRPr lang="en-US" dirty="0"/>
          </a:p>
        </p:txBody>
      </p:sp>
      <p:sp>
        <p:nvSpPr>
          <p:cNvPr id="2" name="Title 1"/>
          <p:cNvSpPr>
            <a:spLocks noGrp="1"/>
          </p:cNvSpPr>
          <p:nvPr>
            <p:ph type="title"/>
          </p:nvPr>
        </p:nvSpPr>
        <p:spPr/>
        <p:txBody>
          <a:bodyPr/>
          <a:lstStyle/>
          <a:p>
            <a:r>
              <a:rPr lang="en-US" cap="none" dirty="0" smtClean="0"/>
              <a:t>Capabilities and Expertise </a:t>
            </a:r>
            <a:r>
              <a:rPr lang="en-US" dirty="0" smtClean="0"/>
              <a:t>(</a:t>
            </a:r>
            <a:r>
              <a:rPr lang="en-US" cap="none" dirty="0" smtClean="0"/>
              <a:t>cont.</a:t>
            </a:r>
            <a:r>
              <a:rPr lang="en-US" dirty="0" smtClean="0"/>
              <a:t>)</a:t>
            </a:r>
            <a:endParaRPr lang="en-US" dirty="0"/>
          </a:p>
        </p:txBody>
      </p:sp>
      <p:sp>
        <p:nvSpPr>
          <p:cNvPr id="5" name="Text Placeholder 4"/>
          <p:cNvSpPr>
            <a:spLocks noGrp="1"/>
          </p:cNvSpPr>
          <p:nvPr>
            <p:ph type="body" sz="quarter" idx="12"/>
          </p:nvPr>
        </p:nvSpPr>
        <p:spPr/>
        <p:txBody>
          <a:bodyPr/>
          <a:lstStyle/>
          <a:p>
            <a:r>
              <a:rPr lang="en-US" dirty="0" smtClean="0"/>
              <a:t>Computational Environment</a:t>
            </a:r>
            <a:endParaRPr lang="en-US" dirty="0"/>
          </a:p>
        </p:txBody>
      </p:sp>
      <p:sp>
        <p:nvSpPr>
          <p:cNvPr id="9" name="Text Placeholder 8"/>
          <p:cNvSpPr>
            <a:spLocks noGrp="1"/>
          </p:cNvSpPr>
          <p:nvPr>
            <p:ph type="body" sz="quarter" idx="18"/>
          </p:nvPr>
        </p:nvSpPr>
        <p:spPr>
          <a:xfrm>
            <a:off x="533400" y="3048000"/>
            <a:ext cx="5257800" cy="2743200"/>
          </a:xfrm>
        </p:spPr>
        <p:txBody>
          <a:bodyPr/>
          <a:lstStyle/>
          <a:p>
            <a:r>
              <a:rPr lang="en-US" dirty="0" smtClean="0"/>
              <a:t>Numerous applications for several fields:</a:t>
            </a:r>
          </a:p>
          <a:p>
            <a:pPr lvl="1"/>
            <a:r>
              <a:rPr lang="en-US" b="1" dirty="0" smtClean="0"/>
              <a:t>Electronic structure:</a:t>
            </a:r>
            <a:r>
              <a:rPr lang="en-US" dirty="0" smtClean="0"/>
              <a:t> VASP, Siesta, </a:t>
            </a:r>
            <a:r>
              <a:rPr lang="en-US" dirty="0" err="1" smtClean="0"/>
              <a:t>MolPro</a:t>
            </a:r>
            <a:r>
              <a:rPr lang="en-US" dirty="0" smtClean="0"/>
              <a:t>, NW-Chem, </a:t>
            </a:r>
            <a:r>
              <a:rPr lang="en-US" dirty="0"/>
              <a:t>Q</a:t>
            </a:r>
            <a:r>
              <a:rPr lang="en-US" dirty="0" smtClean="0"/>
              <a:t>-Chem, Octopus, ATK</a:t>
            </a:r>
          </a:p>
          <a:p>
            <a:pPr lvl="1"/>
            <a:r>
              <a:rPr lang="en-US" b="1" dirty="0" smtClean="0"/>
              <a:t>Molecular dynamics:</a:t>
            </a:r>
            <a:r>
              <a:rPr lang="en-US" dirty="0" smtClean="0"/>
              <a:t> LAMMPS, NAMD, Amber, HOOMD</a:t>
            </a:r>
          </a:p>
          <a:p>
            <a:pPr lvl="1"/>
            <a:r>
              <a:rPr lang="en-US" b="1" dirty="0" smtClean="0"/>
              <a:t>Electrodynamics:</a:t>
            </a:r>
            <a:r>
              <a:rPr lang="en-US" dirty="0" smtClean="0"/>
              <a:t> </a:t>
            </a:r>
            <a:r>
              <a:rPr lang="en-US" dirty="0" err="1" smtClean="0"/>
              <a:t>Meep</a:t>
            </a:r>
            <a:r>
              <a:rPr lang="en-US" dirty="0" smtClean="0"/>
              <a:t>, Lumerical, </a:t>
            </a:r>
            <a:r>
              <a:rPr lang="en-US" dirty="0" err="1" smtClean="0"/>
              <a:t>ddscat</a:t>
            </a:r>
            <a:endParaRPr lang="en-US" dirty="0" smtClean="0"/>
          </a:p>
          <a:p>
            <a:pPr lvl="1"/>
            <a:r>
              <a:rPr lang="en-US" b="1" dirty="0" smtClean="0"/>
              <a:t>Home-grown software</a:t>
            </a:r>
            <a:r>
              <a:rPr lang="en-US" dirty="0" smtClean="0"/>
              <a:t>:  force field fitting, kinetic Monte Carlo, quantum and </a:t>
            </a:r>
            <a:r>
              <a:rPr lang="en-US" dirty="0" err="1" smtClean="0"/>
              <a:t>electrodynanics</a:t>
            </a:r>
            <a:endParaRPr lang="en-US" dirty="0" smtClean="0"/>
          </a:p>
          <a:p>
            <a:pPr marL="284162" lvl="1" indent="0">
              <a:buNone/>
            </a:pPr>
            <a:endParaRPr lang="en-US" dirty="0" smtClean="0"/>
          </a:p>
          <a:p>
            <a:pPr lvl="1"/>
            <a:endParaRPr lang="en-US" dirty="0" smtClean="0"/>
          </a:p>
          <a:p>
            <a:pPr lvl="1"/>
            <a:endParaRPr lang="en-US" dirty="0"/>
          </a:p>
        </p:txBody>
      </p:sp>
      <p:pic>
        <p:nvPicPr>
          <p:cNvPr id="15" name="Picture 14" descr="DSC_1589 - Version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447800"/>
            <a:ext cx="2950964" cy="4456913"/>
          </a:xfrm>
          <a:prstGeom prst="rect">
            <a:avLst/>
          </a:prstGeom>
        </p:spPr>
      </p:pic>
      <p:sp>
        <p:nvSpPr>
          <p:cNvPr id="16" name="TextBox 15"/>
          <p:cNvSpPr txBox="1"/>
          <p:nvPr/>
        </p:nvSpPr>
        <p:spPr>
          <a:xfrm>
            <a:off x="-1346200" y="7747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49604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AB7D1-80E8-A649-A195-EAE8E1BAC075}" type="slidenum">
              <a:rPr lang="en-US" smtClean="0"/>
              <a:pPr>
                <a:defRPr/>
              </a:pPr>
              <a:t>24</a:t>
            </a:fld>
            <a:endParaRPr lang="en-US"/>
          </a:p>
        </p:txBody>
      </p:sp>
      <p:sp>
        <p:nvSpPr>
          <p:cNvPr id="14" name="Text Placeholder 13"/>
          <p:cNvSpPr>
            <a:spLocks noGrp="1"/>
          </p:cNvSpPr>
          <p:nvPr>
            <p:ph type="body" sz="quarter" idx="13"/>
          </p:nvPr>
        </p:nvSpPr>
        <p:spPr>
          <a:xfrm>
            <a:off x="381000" y="1087718"/>
            <a:ext cx="8372901" cy="5268632"/>
          </a:xfrm>
        </p:spPr>
        <p:txBody>
          <a:bodyPr>
            <a:noAutofit/>
          </a:bodyPr>
          <a:lstStyle/>
          <a:p>
            <a:r>
              <a:rPr lang="en-US" dirty="0" smtClean="0">
                <a:solidFill>
                  <a:srgbClr val="FF0000"/>
                </a:solidFill>
              </a:rPr>
              <a:t>Large-scale first-principle electronic structure and excitations (GW and MBPT) – applications to light-matter interactions (X-ray scattering, </a:t>
            </a:r>
            <a:r>
              <a:rPr lang="en-US" dirty="0" err="1" smtClean="0">
                <a:solidFill>
                  <a:srgbClr val="FF0000"/>
                </a:solidFill>
              </a:rPr>
              <a:t>photovoltaics</a:t>
            </a:r>
            <a:r>
              <a:rPr lang="en-US" dirty="0" smtClean="0">
                <a:solidFill>
                  <a:srgbClr val="FF0000"/>
                </a:solidFill>
              </a:rPr>
              <a:t>), charge and thermal transport</a:t>
            </a:r>
          </a:p>
          <a:p>
            <a:r>
              <a:rPr lang="en-US" dirty="0" smtClean="0"/>
              <a:t>Large-scale </a:t>
            </a:r>
            <a:r>
              <a:rPr lang="en-US" dirty="0" err="1" smtClean="0"/>
              <a:t>ab</a:t>
            </a:r>
            <a:r>
              <a:rPr lang="en-US" dirty="0" smtClean="0"/>
              <a:t> initio molecular dynamics – liquid-solid interfaces and charge transfer process at interfaces</a:t>
            </a:r>
          </a:p>
          <a:p>
            <a:r>
              <a:rPr lang="en-US" dirty="0" smtClean="0">
                <a:solidFill>
                  <a:srgbClr val="FF0000"/>
                </a:solidFill>
              </a:rPr>
              <a:t>Quantum Monte Carlo simulations – correlated oxides, quantum chemistry, 2D layered systems</a:t>
            </a:r>
          </a:p>
          <a:p>
            <a:r>
              <a:rPr lang="en-US" dirty="0" smtClean="0">
                <a:solidFill>
                  <a:srgbClr val="FF0000"/>
                </a:solidFill>
              </a:rPr>
              <a:t>First-principle transport and non-equilibrium Green’s functions – applications in resistive switching/</a:t>
            </a:r>
            <a:r>
              <a:rPr lang="en-US" dirty="0" err="1" smtClean="0">
                <a:solidFill>
                  <a:srgbClr val="FF0000"/>
                </a:solidFill>
              </a:rPr>
              <a:t>memristors</a:t>
            </a:r>
            <a:endParaRPr lang="en-US" dirty="0" smtClean="0">
              <a:solidFill>
                <a:srgbClr val="FF0000"/>
              </a:solidFill>
            </a:endParaRPr>
          </a:p>
          <a:p>
            <a:r>
              <a:rPr lang="en-US" dirty="0" smtClean="0"/>
              <a:t>Kinetic Monte Carlo – synthesis modeling</a:t>
            </a:r>
          </a:p>
          <a:p>
            <a:r>
              <a:rPr lang="en-US" dirty="0" err="1" smtClean="0">
                <a:solidFill>
                  <a:srgbClr val="FF0000"/>
                </a:solidFill>
              </a:rPr>
              <a:t>Micromagnetic</a:t>
            </a:r>
            <a:r>
              <a:rPr lang="en-US" dirty="0" smtClean="0">
                <a:solidFill>
                  <a:srgbClr val="FF0000"/>
                </a:solidFill>
              </a:rPr>
              <a:t> modeling – magnetization dynamics, </a:t>
            </a:r>
            <a:r>
              <a:rPr lang="en-US" dirty="0" err="1" smtClean="0">
                <a:solidFill>
                  <a:srgbClr val="FF0000"/>
                </a:solidFill>
              </a:rPr>
              <a:t>magnons</a:t>
            </a:r>
            <a:r>
              <a:rPr lang="en-US" dirty="0" smtClean="0">
                <a:solidFill>
                  <a:srgbClr val="FF0000"/>
                </a:solidFill>
              </a:rPr>
              <a:t> and spin transport, spin torque effects, spin-Hall</a:t>
            </a:r>
          </a:p>
          <a:p>
            <a:r>
              <a:rPr lang="en-US" dirty="0" smtClean="0"/>
              <a:t>Mesoscale modeling – inhomogeneous ferroelectric/elastic/ferromagnetic systems, </a:t>
            </a:r>
            <a:r>
              <a:rPr lang="en-US" dirty="0" err="1" smtClean="0"/>
              <a:t>microstrutural</a:t>
            </a:r>
            <a:r>
              <a:rPr lang="en-US" dirty="0" smtClean="0"/>
              <a:t> evolution</a:t>
            </a:r>
          </a:p>
          <a:p>
            <a:r>
              <a:rPr lang="en-US" dirty="0" smtClean="0"/>
              <a:t>Soft condensed matter – non-equilibrium evolution of polymers, fluids, colloids</a:t>
            </a:r>
          </a:p>
          <a:p>
            <a:endParaRPr lang="en-US" dirty="0" smtClean="0"/>
          </a:p>
          <a:p>
            <a:endParaRPr lang="en-US" dirty="0" smtClean="0"/>
          </a:p>
          <a:p>
            <a:endParaRPr lang="en-US" dirty="0"/>
          </a:p>
        </p:txBody>
      </p:sp>
      <p:sp>
        <p:nvSpPr>
          <p:cNvPr id="2" name="Title 1"/>
          <p:cNvSpPr>
            <a:spLocks noGrp="1"/>
          </p:cNvSpPr>
          <p:nvPr>
            <p:ph type="title"/>
          </p:nvPr>
        </p:nvSpPr>
        <p:spPr>
          <a:xfrm>
            <a:off x="381000" y="0"/>
            <a:ext cx="8372901" cy="828948"/>
          </a:xfrm>
        </p:spPr>
        <p:txBody>
          <a:bodyPr>
            <a:noAutofit/>
          </a:bodyPr>
          <a:lstStyle/>
          <a:p>
            <a:r>
              <a:rPr lang="en-US" sz="3200" cap="none" dirty="0" smtClean="0"/>
              <a:t>Theory and Modeling: Materials Science Division, Institute for Molecular Engineering, ALCF</a:t>
            </a:r>
            <a:endParaRPr lang="en-US" sz="3200" cap="none" dirty="0"/>
          </a:p>
        </p:txBody>
      </p:sp>
    </p:spTree>
    <p:extLst>
      <p:ext uri="{BB962C8B-B14F-4D97-AF65-F5344CB8AC3E}">
        <p14:creationId xmlns:p14="http://schemas.microsoft.com/office/powerpoint/2010/main" val="1484069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Argonne </a:t>
            </a:r>
            <a:r>
              <a:rPr lang="en-US" sz="4000" dirty="0" smtClean="0"/>
              <a:t>Capabilities and </a:t>
            </a:r>
            <a:r>
              <a:rPr lang="en-US" sz="4000" dirty="0" smtClean="0"/>
              <a:t>Interests</a:t>
            </a:r>
            <a:br>
              <a:rPr lang="en-US" sz="4000" dirty="0" smtClean="0"/>
            </a:br>
            <a:r>
              <a:rPr lang="en-US" sz="3600" dirty="0" smtClean="0"/>
              <a:t>(Andrew </a:t>
            </a:r>
            <a:r>
              <a:rPr lang="en-US" sz="3600" dirty="0" err="1" smtClean="0"/>
              <a:t>Chien</a:t>
            </a:r>
            <a:r>
              <a:rPr lang="en-US" sz="3600" dirty="0" smtClean="0"/>
              <a:t>)</a:t>
            </a:r>
            <a:endParaRPr lang="en-US" sz="3600" dirty="0"/>
          </a:p>
        </p:txBody>
      </p:sp>
      <p:sp>
        <p:nvSpPr>
          <p:cNvPr id="3" name="Content Placeholder 2"/>
          <p:cNvSpPr>
            <a:spLocks noGrp="1"/>
          </p:cNvSpPr>
          <p:nvPr>
            <p:ph idx="1"/>
          </p:nvPr>
        </p:nvSpPr>
        <p:spPr>
          <a:xfrm>
            <a:off x="457200" y="1600201"/>
            <a:ext cx="4114800" cy="2505635"/>
          </a:xfrm>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US" sz="2000" dirty="0" smtClean="0"/>
              <a:t>Primary Expertise &amp; Interest Areas</a:t>
            </a:r>
          </a:p>
          <a:p>
            <a:pPr>
              <a:buClr>
                <a:srgbClr val="C00000"/>
              </a:buClr>
            </a:pPr>
            <a:r>
              <a:rPr lang="en-US" sz="1400" dirty="0" smtClean="0"/>
              <a:t>Novel Computer architecture: accelerators, interconnects, memory hierarchies</a:t>
            </a:r>
          </a:p>
          <a:p>
            <a:pPr>
              <a:buClr>
                <a:srgbClr val="C00000"/>
              </a:buClr>
            </a:pPr>
            <a:r>
              <a:rPr lang="en-US" sz="1400" dirty="0" smtClean="0"/>
              <a:t>Power-efficient, Resilient design and modeling</a:t>
            </a:r>
          </a:p>
          <a:p>
            <a:pPr>
              <a:buClr>
                <a:srgbClr val="C00000"/>
              </a:buClr>
            </a:pPr>
            <a:r>
              <a:rPr lang="en-US" sz="1400" dirty="0" smtClean="0"/>
              <a:t>Performance Modeling and analysis</a:t>
            </a:r>
          </a:p>
          <a:p>
            <a:pPr>
              <a:buClr>
                <a:srgbClr val="C00000"/>
              </a:buClr>
            </a:pPr>
            <a:r>
              <a:rPr lang="en-US" sz="1400" dirty="0"/>
              <a:t>Design and Prototyping (soft, </a:t>
            </a:r>
            <a:r>
              <a:rPr lang="en-US" sz="1400" dirty="0" err="1"/>
              <a:t>fpga</a:t>
            </a:r>
            <a:r>
              <a:rPr lang="en-US" sz="1400" dirty="0"/>
              <a:t>, ...</a:t>
            </a:r>
            <a:r>
              <a:rPr lang="en-US" sz="1400" dirty="0" smtClean="0"/>
              <a:t>)</a:t>
            </a:r>
          </a:p>
          <a:p>
            <a:pPr>
              <a:buClr>
                <a:srgbClr val="C00000"/>
              </a:buClr>
            </a:pPr>
            <a:r>
              <a:rPr lang="en-US" sz="1400" dirty="0" smtClean="0"/>
              <a:t>Programming Models and Efficient Implementation</a:t>
            </a:r>
            <a:endParaRPr lang="en-US" sz="1400" dirty="0"/>
          </a:p>
          <a:p>
            <a:pPr>
              <a:buClr>
                <a:srgbClr val="C00000"/>
              </a:buClr>
            </a:pPr>
            <a:endParaRPr lang="en-US" sz="1400" dirty="0"/>
          </a:p>
        </p:txBody>
      </p:sp>
      <p:sp>
        <p:nvSpPr>
          <p:cNvPr id="5" name="Rectangle 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
        <p:nvSpPr>
          <p:cNvPr id="14" name="Content Placeholder 2"/>
          <p:cNvSpPr txBox="1">
            <a:spLocks/>
          </p:cNvSpPr>
          <p:nvPr/>
        </p:nvSpPr>
        <p:spPr>
          <a:xfrm>
            <a:off x="500227" y="4330227"/>
            <a:ext cx="8390808" cy="175680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smtClean="0"/>
              <a:t>Main Contribution/Role</a:t>
            </a:r>
          </a:p>
          <a:p>
            <a:pPr>
              <a:buClr>
                <a:srgbClr val="C00000"/>
              </a:buClr>
            </a:pPr>
            <a:r>
              <a:rPr lang="en-US" sz="1400" dirty="0" smtClean="0"/>
              <a:t>Micro-architecture innovation suitable for new materials and devices</a:t>
            </a:r>
          </a:p>
          <a:p>
            <a:pPr>
              <a:buClr>
                <a:srgbClr val="C00000"/>
              </a:buClr>
            </a:pPr>
            <a:r>
              <a:rPr lang="en-US" sz="1400" dirty="0" smtClean="0"/>
              <a:t>Systems perspective to identify viable opportunities for new technologies success</a:t>
            </a:r>
          </a:p>
          <a:p>
            <a:pPr>
              <a:buClr>
                <a:srgbClr val="C00000"/>
              </a:buClr>
            </a:pPr>
            <a:r>
              <a:rPr lang="en-US" sz="1400" dirty="0" smtClean="0"/>
              <a:t>Efficient, but insightful, rigorous analysis exploiting deep cross-layer expertise </a:t>
            </a:r>
            <a:endParaRPr lang="en-US" sz="1400" dirty="0"/>
          </a:p>
        </p:txBody>
      </p:sp>
      <p:sp>
        <p:nvSpPr>
          <p:cNvPr id="15" name="Content Placeholder 2"/>
          <p:cNvSpPr txBox="1">
            <a:spLocks/>
          </p:cNvSpPr>
          <p:nvPr/>
        </p:nvSpPr>
        <p:spPr>
          <a:xfrm>
            <a:off x="4776235" y="1600201"/>
            <a:ext cx="4114800" cy="250563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US" sz="2000" dirty="0"/>
              <a:t>Most Differentiating Factor</a:t>
            </a:r>
          </a:p>
          <a:p>
            <a:pPr>
              <a:buClr>
                <a:srgbClr val="C00000"/>
              </a:buClr>
            </a:pPr>
            <a:r>
              <a:rPr lang="en-US" sz="1400" dirty="0" smtClean="0"/>
              <a:t>Creative “out of the box” architecture design capability</a:t>
            </a:r>
          </a:p>
          <a:p>
            <a:pPr>
              <a:buClr>
                <a:srgbClr val="C00000"/>
              </a:buClr>
            </a:pPr>
            <a:r>
              <a:rPr lang="en-US" sz="1400" dirty="0" smtClean="0"/>
              <a:t>Large-scale design and implementation capability (e.g. Synopsys, ASIC, FPGA, etc.)</a:t>
            </a:r>
          </a:p>
          <a:p>
            <a:pPr>
              <a:buClr>
                <a:srgbClr val="C00000"/>
              </a:buClr>
            </a:pPr>
            <a:r>
              <a:rPr lang="en-US" sz="1400" dirty="0" smtClean="0"/>
              <a:t>Breadth of system and software expertise (middleware, OS, compilers, networking, etc.)</a:t>
            </a:r>
          </a:p>
          <a:p>
            <a:pPr>
              <a:buClr>
                <a:srgbClr val="C00000"/>
              </a:buClr>
            </a:pPr>
            <a:r>
              <a:rPr lang="en-US" sz="1400" dirty="0" smtClean="0"/>
              <a:t>Depth of cross-layer expertise from devices up through applications</a:t>
            </a:r>
          </a:p>
          <a:p>
            <a:pPr>
              <a:buClr>
                <a:srgbClr val="C00000"/>
              </a:buClr>
            </a:pPr>
            <a:r>
              <a:rPr lang="en-US" sz="1400" dirty="0" smtClean="0"/>
              <a:t>Deep industrial experience (technology, business)</a:t>
            </a:r>
            <a:endParaRPr lang="en-US" sz="1400" dirty="0"/>
          </a:p>
        </p:txBody>
      </p:sp>
    </p:spTree>
    <p:extLst>
      <p:ext uri="{BB962C8B-B14F-4D97-AF65-F5344CB8AC3E}">
        <p14:creationId xmlns:p14="http://schemas.microsoft.com/office/powerpoint/2010/main" val="1159188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p:nvPr/>
        </p:nvCxnSpPr>
        <p:spPr bwMode="auto">
          <a:xfrm>
            <a:off x="15671" y="3745832"/>
            <a:ext cx="9075941" cy="0"/>
          </a:xfrm>
          <a:prstGeom prst="line">
            <a:avLst/>
          </a:prstGeom>
          <a:solidFill>
            <a:schemeClr val="accent1"/>
          </a:solidFill>
          <a:ln w="38100" cap="flat" cmpd="sng" algn="ctr">
            <a:solidFill>
              <a:schemeClr val="bg1">
                <a:lumMod val="85000"/>
              </a:schemeClr>
            </a:solidFill>
            <a:prstDash val="solid"/>
            <a:round/>
            <a:headEnd type="none" w="med" len="med"/>
            <a:tailEnd type="none" w="med" len="med"/>
          </a:ln>
          <a:effectLst/>
        </p:spPr>
      </p:cxnSp>
      <p:cxnSp>
        <p:nvCxnSpPr>
          <p:cNvPr id="52" name="Straight Connector 51"/>
          <p:cNvCxnSpPr/>
          <p:nvPr/>
        </p:nvCxnSpPr>
        <p:spPr bwMode="auto">
          <a:xfrm>
            <a:off x="15671" y="2940384"/>
            <a:ext cx="9075941" cy="0"/>
          </a:xfrm>
          <a:prstGeom prst="line">
            <a:avLst/>
          </a:prstGeom>
          <a:solidFill>
            <a:schemeClr val="accent1"/>
          </a:solidFill>
          <a:ln w="38100" cap="flat" cmpd="sng" algn="ctr">
            <a:solidFill>
              <a:schemeClr val="bg1">
                <a:lumMod val="85000"/>
              </a:schemeClr>
            </a:solidFill>
            <a:prstDash val="solid"/>
            <a:round/>
            <a:headEnd type="none" w="med" len="med"/>
            <a:tailEnd type="none" w="med" len="med"/>
          </a:ln>
          <a:effectLst/>
        </p:spPr>
      </p:cxnSp>
      <p:cxnSp>
        <p:nvCxnSpPr>
          <p:cNvPr id="56" name="Straight Connector 55"/>
          <p:cNvCxnSpPr/>
          <p:nvPr/>
        </p:nvCxnSpPr>
        <p:spPr bwMode="auto">
          <a:xfrm>
            <a:off x="15671" y="1365584"/>
            <a:ext cx="5828011" cy="0"/>
          </a:xfrm>
          <a:prstGeom prst="line">
            <a:avLst/>
          </a:prstGeom>
          <a:solidFill>
            <a:schemeClr val="accent1"/>
          </a:solidFill>
          <a:ln w="38100" cap="flat" cmpd="sng" algn="ctr">
            <a:solidFill>
              <a:schemeClr val="bg1">
                <a:lumMod val="85000"/>
              </a:schemeClr>
            </a:solidFill>
            <a:prstDash val="solid"/>
            <a:round/>
            <a:headEnd type="none" w="med" len="med"/>
            <a:tailEnd type="none" w="med" len="med"/>
          </a:ln>
          <a:effectLst/>
        </p:spPr>
      </p:cxnSp>
      <p:cxnSp>
        <p:nvCxnSpPr>
          <p:cNvPr id="45" name="Straight Connector 44"/>
          <p:cNvCxnSpPr/>
          <p:nvPr/>
        </p:nvCxnSpPr>
        <p:spPr bwMode="auto">
          <a:xfrm>
            <a:off x="15671" y="5320632"/>
            <a:ext cx="9075941" cy="0"/>
          </a:xfrm>
          <a:prstGeom prst="line">
            <a:avLst/>
          </a:prstGeom>
          <a:solidFill>
            <a:schemeClr val="accent1"/>
          </a:solidFill>
          <a:ln w="38100" cap="flat" cmpd="sng" algn="ctr">
            <a:solidFill>
              <a:schemeClr val="bg1">
                <a:lumMod val="85000"/>
              </a:schemeClr>
            </a:solidFill>
            <a:prstDash val="solid"/>
            <a:round/>
            <a:headEnd type="none" w="med" len="med"/>
            <a:tailEnd type="none" w="med" len="med"/>
          </a:ln>
          <a:effectLst/>
        </p:spPr>
      </p:cxnSp>
      <p:cxnSp>
        <p:nvCxnSpPr>
          <p:cNvPr id="3" name="Straight Connector 2"/>
          <p:cNvCxnSpPr/>
          <p:nvPr/>
        </p:nvCxnSpPr>
        <p:spPr bwMode="auto">
          <a:xfrm>
            <a:off x="15671" y="6089984"/>
            <a:ext cx="9075941" cy="0"/>
          </a:xfrm>
          <a:prstGeom prst="line">
            <a:avLst/>
          </a:prstGeom>
          <a:solidFill>
            <a:schemeClr val="accent1"/>
          </a:solidFill>
          <a:ln w="38100" cap="flat" cmpd="sng" algn="ctr">
            <a:solidFill>
              <a:schemeClr val="bg1">
                <a:lumMod val="85000"/>
              </a:schemeClr>
            </a:solidFill>
            <a:prstDash val="solid"/>
            <a:round/>
            <a:headEnd type="none" w="med" len="med"/>
            <a:tailEnd type="none" w="med" len="med"/>
          </a:ln>
          <a:effectLst/>
        </p:spPr>
      </p:cxnSp>
      <p:cxnSp>
        <p:nvCxnSpPr>
          <p:cNvPr id="46" name="Straight Connector 45"/>
          <p:cNvCxnSpPr/>
          <p:nvPr/>
        </p:nvCxnSpPr>
        <p:spPr bwMode="auto">
          <a:xfrm>
            <a:off x="15671" y="4515184"/>
            <a:ext cx="9075941" cy="0"/>
          </a:xfrm>
          <a:prstGeom prst="line">
            <a:avLst/>
          </a:prstGeom>
          <a:solidFill>
            <a:schemeClr val="accent1"/>
          </a:solidFill>
          <a:ln w="38100" cap="flat" cmpd="sng" algn="ctr">
            <a:solidFill>
              <a:schemeClr val="bg1">
                <a:lumMod val="85000"/>
              </a:schemeClr>
            </a:solidFill>
            <a:prstDash val="solid"/>
            <a:round/>
            <a:headEnd type="none" w="med" len="med"/>
            <a:tailEnd type="none" w="med" len="med"/>
          </a:ln>
          <a:effectLst/>
        </p:spPr>
      </p:cxnSp>
      <p:cxnSp>
        <p:nvCxnSpPr>
          <p:cNvPr id="54" name="Straight Connector 53"/>
          <p:cNvCxnSpPr/>
          <p:nvPr/>
        </p:nvCxnSpPr>
        <p:spPr bwMode="auto">
          <a:xfrm>
            <a:off x="15671" y="2159000"/>
            <a:ext cx="9075941" cy="0"/>
          </a:xfrm>
          <a:prstGeom prst="line">
            <a:avLst/>
          </a:prstGeom>
          <a:solidFill>
            <a:schemeClr val="accent1"/>
          </a:solidFill>
          <a:ln w="38100" cap="flat" cmpd="sng" algn="ctr">
            <a:solidFill>
              <a:schemeClr val="bg1">
                <a:lumMod val="85000"/>
              </a:schemeClr>
            </a:solidFill>
            <a:prstDash val="solid"/>
            <a:round/>
            <a:headEnd type="none" w="med" len="med"/>
            <a:tailEnd type="none" w="med" len="med"/>
          </a:ln>
          <a:effectLst/>
        </p:spPr>
      </p:cxnSp>
      <p:sp>
        <p:nvSpPr>
          <p:cNvPr id="14" name="Rectangle 13"/>
          <p:cNvSpPr/>
          <p:nvPr/>
        </p:nvSpPr>
        <p:spPr>
          <a:xfrm>
            <a:off x="-12007" y="1094313"/>
            <a:ext cx="9138767" cy="1057553"/>
          </a:xfrm>
          <a:prstGeom prst="rect">
            <a:avLst/>
          </a:prstGeom>
          <a:solidFill>
            <a:srgbClr val="33CAFF">
              <a:alpha val="10588"/>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20627" y="2161251"/>
            <a:ext cx="9147385" cy="1581419"/>
          </a:xfrm>
          <a:prstGeom prst="rect">
            <a:avLst/>
          </a:prstGeom>
          <a:solidFill>
            <a:srgbClr val="33CAFF">
              <a:alpha val="10588"/>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4" name="Rectangle 83"/>
          <p:cNvSpPr/>
          <p:nvPr/>
        </p:nvSpPr>
        <p:spPr>
          <a:xfrm>
            <a:off x="-12007" y="3739508"/>
            <a:ext cx="9141737" cy="1571805"/>
          </a:xfrm>
          <a:prstGeom prst="rect">
            <a:avLst/>
          </a:prstGeom>
          <a:solidFill>
            <a:srgbClr val="33CAFF">
              <a:alpha val="10588"/>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12007" y="5308981"/>
            <a:ext cx="9141737" cy="1549020"/>
          </a:xfrm>
          <a:prstGeom prst="rect">
            <a:avLst/>
          </a:prstGeom>
          <a:solidFill>
            <a:srgbClr val="33CAFF">
              <a:alpha val="10588"/>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3" name="Rectangle 62"/>
          <p:cNvSpPr/>
          <p:nvPr/>
        </p:nvSpPr>
        <p:spPr>
          <a:xfrm>
            <a:off x="-20627" y="5339004"/>
            <a:ext cx="3603876" cy="727801"/>
          </a:xfrm>
          <a:prstGeom prst="rect">
            <a:avLst/>
          </a:prstGeom>
          <a:solidFill>
            <a:schemeClr val="bg1">
              <a:lumMod val="95000"/>
              <a:alpha val="5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2" name="Rectangle 61"/>
          <p:cNvSpPr/>
          <p:nvPr/>
        </p:nvSpPr>
        <p:spPr>
          <a:xfrm>
            <a:off x="-12007" y="3760455"/>
            <a:ext cx="4303724" cy="727801"/>
          </a:xfrm>
          <a:prstGeom prst="rect">
            <a:avLst/>
          </a:prstGeom>
          <a:solidFill>
            <a:schemeClr val="bg1">
              <a:lumMod val="95000"/>
              <a:alpha val="5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15671" y="2190336"/>
            <a:ext cx="5177297" cy="727801"/>
          </a:xfrm>
          <a:prstGeom prst="rect">
            <a:avLst/>
          </a:prstGeom>
          <a:solidFill>
            <a:schemeClr val="bg1">
              <a:lumMod val="95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20632" y="880813"/>
            <a:ext cx="5984634" cy="458941"/>
          </a:xfrm>
          <a:prstGeom prst="rect">
            <a:avLst/>
          </a:prstGeom>
          <a:solidFill>
            <a:schemeClr val="bg1">
              <a:lumMod val="9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204"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16351" y="5311313"/>
            <a:ext cx="725177" cy="50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56905" y="3086561"/>
            <a:ext cx="991565" cy="44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39280" y="2221344"/>
            <a:ext cx="685967" cy="68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5671" y="6664"/>
            <a:ext cx="9128329" cy="474524"/>
          </a:xfrm>
        </p:spPr>
        <p:txBody>
          <a:bodyPr>
            <a:noAutofit/>
          </a:bodyPr>
          <a:lstStyle/>
          <a:p>
            <a:r>
              <a:rPr lang="en-US" sz="2800" dirty="0" smtClean="0"/>
              <a:t>Beyond Moore Co-design Framework</a:t>
            </a:r>
            <a:endParaRPr lang="en-US" sz="2800" dirty="0"/>
          </a:p>
        </p:txBody>
      </p:sp>
      <p:sp>
        <p:nvSpPr>
          <p:cNvPr id="15" name="Rounded Rectangle 14"/>
          <p:cNvSpPr/>
          <p:nvPr/>
        </p:nvSpPr>
        <p:spPr bwMode="auto">
          <a:xfrm>
            <a:off x="139549" y="492708"/>
            <a:ext cx="1419350" cy="375671"/>
          </a:xfrm>
          <a:prstGeom prst="roundRect">
            <a:avLst/>
          </a:prstGeom>
          <a:gradFill flip="none" rotWithShape="1">
            <a:gsLst>
              <a:gs pos="9000">
                <a:schemeClr val="accent1">
                  <a:lumMod val="75000"/>
                </a:schemeClr>
              </a:gs>
              <a:gs pos="84000">
                <a:schemeClr val="accent1">
                  <a:lumMod val="60000"/>
                  <a:lumOff val="40000"/>
                  <a:alpha val="52000"/>
                </a:schemeClr>
              </a:gs>
            </a:gsLst>
            <a:lin ang="0" scaled="1"/>
            <a:tileRect/>
          </a:grad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600" b="1" dirty="0" smtClean="0">
                <a:solidFill>
                  <a:prstClr val="white"/>
                </a:solidFill>
              </a:rPr>
              <a:t>Modeling</a:t>
            </a:r>
          </a:p>
        </p:txBody>
      </p:sp>
      <p:sp>
        <p:nvSpPr>
          <p:cNvPr id="19" name="TextBox 18"/>
          <p:cNvSpPr txBox="1"/>
          <p:nvPr/>
        </p:nvSpPr>
        <p:spPr>
          <a:xfrm>
            <a:off x="-14317" y="6102577"/>
            <a:ext cx="2743200" cy="938719"/>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Atomistic and Ab-Initio Modeling</a:t>
            </a:r>
            <a:endParaRPr lang="en-US" sz="1100" dirty="0" smtClean="0">
              <a:solidFill>
                <a:srgbClr val="000000"/>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DFT – VASP</a:t>
            </a:r>
            <a:endParaRPr lang="en-US" sz="1100" dirty="0">
              <a:solidFill>
                <a:srgbClr val="000000"/>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MD – LAAMPS </a:t>
            </a:r>
            <a:endParaRPr lang="en-US" sz="1100" dirty="0">
              <a:solidFill>
                <a:srgbClr val="000000"/>
              </a:solidFill>
            </a:endParaRPr>
          </a:p>
          <a:p>
            <a:pPr marL="171450" indent="-171450" defTabSz="914400" eaLnBrk="0" fontAlgn="base" hangingPunct="0">
              <a:spcBef>
                <a:spcPct val="0"/>
              </a:spcBef>
              <a:spcAft>
                <a:spcPct val="0"/>
              </a:spcAft>
              <a:buFont typeface="Arial" pitchFamily="34" charset="0"/>
              <a:buChar char="•"/>
            </a:pPr>
            <a:endParaRPr lang="en-US" sz="1100" dirty="0">
              <a:solidFill>
                <a:srgbClr val="000000"/>
              </a:solidFill>
            </a:endParaRPr>
          </a:p>
          <a:p>
            <a:pPr defTabSz="914400" eaLnBrk="0" fontAlgn="base" hangingPunct="0">
              <a:spcBef>
                <a:spcPct val="0"/>
              </a:spcBef>
              <a:spcAft>
                <a:spcPct val="0"/>
              </a:spcAft>
            </a:pPr>
            <a:endParaRPr lang="en-US" sz="1100" dirty="0">
              <a:solidFill>
                <a:srgbClr val="000000"/>
              </a:solidFill>
            </a:endParaRPr>
          </a:p>
        </p:txBody>
      </p:sp>
      <p:sp>
        <p:nvSpPr>
          <p:cNvPr id="23" name="TextBox 22"/>
          <p:cNvSpPr txBox="1"/>
          <p:nvPr/>
        </p:nvSpPr>
        <p:spPr>
          <a:xfrm>
            <a:off x="-14317" y="2964359"/>
            <a:ext cx="2133601" cy="769441"/>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Circuit/IP Block Design and Modeling</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SPICE/</a:t>
            </a:r>
            <a:r>
              <a:rPr lang="en-US" sz="1100" dirty="0" err="1" smtClean="0">
                <a:solidFill>
                  <a:srgbClr val="000000"/>
                </a:solidFill>
              </a:rPr>
              <a:t>Xyce</a:t>
            </a:r>
            <a:r>
              <a:rPr lang="en-US" sz="1100" dirty="0" smtClean="0">
                <a:solidFill>
                  <a:srgbClr val="000000"/>
                </a:solidFill>
              </a:rPr>
              <a:t> model</a:t>
            </a:r>
          </a:p>
          <a:p>
            <a:pPr defTabSz="914400" eaLnBrk="0" fontAlgn="base" hangingPunct="0">
              <a:spcBef>
                <a:spcPct val="0"/>
              </a:spcBef>
              <a:spcAft>
                <a:spcPct val="0"/>
              </a:spcAft>
            </a:pPr>
            <a:endParaRPr lang="en-US" sz="1100" dirty="0">
              <a:solidFill>
                <a:srgbClr val="000000"/>
              </a:solidFill>
            </a:endParaRPr>
          </a:p>
        </p:txBody>
      </p:sp>
      <p:sp>
        <p:nvSpPr>
          <p:cNvPr id="25" name="TextBox 24"/>
          <p:cNvSpPr txBox="1"/>
          <p:nvPr/>
        </p:nvSpPr>
        <p:spPr>
          <a:xfrm>
            <a:off x="-21954" y="3742670"/>
            <a:ext cx="3048000" cy="769441"/>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Compact Device Models</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Single device electrical models</a:t>
            </a: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Variability and corner models</a:t>
            </a:r>
            <a:endParaRPr lang="en-US" sz="1100" dirty="0">
              <a:solidFill>
                <a:srgbClr val="000000"/>
              </a:solidFill>
            </a:endParaRPr>
          </a:p>
          <a:p>
            <a:pPr defTabSz="914400" eaLnBrk="0" fontAlgn="base" hangingPunct="0">
              <a:spcBef>
                <a:spcPct val="0"/>
              </a:spcBef>
              <a:spcAft>
                <a:spcPct val="0"/>
              </a:spcAft>
            </a:pPr>
            <a:endParaRPr lang="en-US" sz="1100" dirty="0">
              <a:solidFill>
                <a:srgbClr val="000000"/>
              </a:solidFill>
            </a:endParaRPr>
          </a:p>
        </p:txBody>
      </p:sp>
      <p:sp>
        <p:nvSpPr>
          <p:cNvPr id="26" name="TextBox 25"/>
          <p:cNvSpPr txBox="1"/>
          <p:nvPr/>
        </p:nvSpPr>
        <p:spPr>
          <a:xfrm>
            <a:off x="-47509" y="4495800"/>
            <a:ext cx="2743200" cy="938719"/>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Device Physics Modeling</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Device physics modeling (TCAD)</a:t>
            </a: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Electron transport, ion transport</a:t>
            </a: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Magnetic properties</a:t>
            </a:r>
            <a:endParaRPr lang="en-US" sz="1100" dirty="0">
              <a:solidFill>
                <a:srgbClr val="000000"/>
              </a:solidFill>
            </a:endParaRPr>
          </a:p>
          <a:p>
            <a:pPr defTabSz="914400" eaLnBrk="0" fontAlgn="base" hangingPunct="0">
              <a:spcBef>
                <a:spcPct val="0"/>
              </a:spcBef>
              <a:spcAft>
                <a:spcPct val="0"/>
              </a:spcAft>
            </a:pPr>
            <a:endParaRPr lang="en-US" sz="1100" dirty="0">
              <a:solidFill>
                <a:srgbClr val="000000"/>
              </a:solidFill>
            </a:endParaRPr>
          </a:p>
        </p:txBody>
      </p:sp>
      <p:sp>
        <p:nvSpPr>
          <p:cNvPr id="109" name="TextBox 108"/>
          <p:cNvSpPr txBox="1"/>
          <p:nvPr/>
        </p:nvSpPr>
        <p:spPr>
          <a:xfrm>
            <a:off x="3665765" y="471286"/>
            <a:ext cx="2177918" cy="577081"/>
          </a:xfrm>
          <a:prstGeom prst="rect">
            <a:avLst/>
          </a:prstGeom>
          <a:noFill/>
        </p:spPr>
        <p:txBody>
          <a:bodyPr wrap="square" rtlCol="0">
            <a:spAutoFit/>
          </a:bodyPr>
          <a:lstStyle/>
          <a:p>
            <a:pPr defTabSz="914400" eaLnBrk="0" fontAlgn="base" hangingPunct="0">
              <a:spcBef>
                <a:spcPct val="0"/>
              </a:spcBef>
              <a:spcAft>
                <a:spcPct val="0"/>
              </a:spcAft>
            </a:pPr>
            <a:r>
              <a:rPr lang="en-US" sz="1050" b="1" dirty="0" smtClean="0">
                <a:solidFill>
                  <a:srgbClr val="1F497D"/>
                </a:solidFill>
              </a:rPr>
              <a:t>10,000x improvement: </a:t>
            </a:r>
          </a:p>
          <a:p>
            <a:pPr defTabSz="914400" eaLnBrk="0" fontAlgn="base" hangingPunct="0">
              <a:spcBef>
                <a:spcPct val="0"/>
              </a:spcBef>
              <a:spcAft>
                <a:spcPct val="0"/>
              </a:spcAft>
            </a:pPr>
            <a:r>
              <a:rPr lang="en-US" sz="1050" b="1" dirty="0" smtClean="0">
                <a:solidFill>
                  <a:srgbClr val="1F497D"/>
                </a:solidFill>
              </a:rPr>
              <a:t>20 </a:t>
            </a:r>
            <a:r>
              <a:rPr lang="en-US" sz="1050" b="1" dirty="0" err="1" smtClean="0">
                <a:solidFill>
                  <a:srgbClr val="1F497D"/>
                </a:solidFill>
              </a:rPr>
              <a:t>fJ</a:t>
            </a:r>
            <a:r>
              <a:rPr lang="en-US" sz="1050" b="1" dirty="0" smtClean="0">
                <a:solidFill>
                  <a:srgbClr val="1F497D"/>
                </a:solidFill>
              </a:rPr>
              <a:t> per instruction equivalent</a:t>
            </a:r>
            <a:endParaRPr lang="en-US" sz="1050" b="1" dirty="0">
              <a:solidFill>
                <a:srgbClr val="1F497D"/>
              </a:solidFill>
            </a:endParaRPr>
          </a:p>
          <a:p>
            <a:pPr defTabSz="914400" eaLnBrk="0" fontAlgn="base" hangingPunct="0">
              <a:spcBef>
                <a:spcPct val="0"/>
              </a:spcBef>
              <a:spcAft>
                <a:spcPct val="0"/>
              </a:spcAft>
            </a:pPr>
            <a:endParaRPr lang="en-US" sz="1050" b="1" dirty="0">
              <a:solidFill>
                <a:srgbClr val="1F497D"/>
              </a:solidFill>
            </a:endParaRPr>
          </a:p>
        </p:txBody>
      </p:sp>
      <p:sp>
        <p:nvSpPr>
          <p:cNvPr id="118" name="TextBox 117"/>
          <p:cNvSpPr txBox="1"/>
          <p:nvPr/>
        </p:nvSpPr>
        <p:spPr>
          <a:xfrm>
            <a:off x="217529" y="4236155"/>
            <a:ext cx="1946478" cy="246221"/>
          </a:xfrm>
          <a:prstGeom prst="rect">
            <a:avLst/>
          </a:prstGeom>
          <a:noFill/>
        </p:spPr>
        <p:txBody>
          <a:bodyPr wrap="square" rtlCol="0">
            <a:spAutoFit/>
          </a:bodyPr>
          <a:lstStyle/>
          <a:p>
            <a:pPr defTabSz="914400" eaLnBrk="0" fontAlgn="base" hangingPunct="0">
              <a:spcBef>
                <a:spcPct val="0"/>
              </a:spcBef>
              <a:spcAft>
                <a:spcPct val="0"/>
              </a:spcAft>
            </a:pPr>
            <a:r>
              <a:rPr lang="en-US" sz="1000" b="1" dirty="0" smtClean="0">
                <a:solidFill>
                  <a:srgbClr val="FFFFFF"/>
                </a:solidFill>
              </a:rPr>
              <a:t>TEM/EELS</a:t>
            </a:r>
            <a:endParaRPr lang="en-US" sz="1000" b="1" dirty="0">
              <a:solidFill>
                <a:srgbClr val="FFFFFF"/>
              </a:solidFill>
            </a:endParaRPr>
          </a:p>
        </p:txBody>
      </p:sp>
      <p:pic>
        <p:nvPicPr>
          <p:cNvPr id="123" name="Content Placeholder 5" descr="rw_genericscheme.png"/>
          <p:cNvPicPr>
            <a:picLocks noChangeAspect="1"/>
          </p:cNvPicPr>
          <p:nvPr/>
        </p:nvPicPr>
        <p:blipFill rotWithShape="1">
          <a:blip r:embed="rId6" cstate="print">
            <a:extLst>
              <a:ext uri="{28A0092B-C50C-407E-A947-70E740481C1C}">
                <a14:useLocalDpi xmlns:a14="http://schemas.microsoft.com/office/drawing/2010/main"/>
              </a:ext>
            </a:extLst>
          </a:blip>
          <a:srcRect l="-4289" t="-19315" b="-20557"/>
          <a:stretch/>
        </p:blipFill>
        <p:spPr bwMode="auto">
          <a:xfrm>
            <a:off x="1675680" y="2939949"/>
            <a:ext cx="698053" cy="794878"/>
          </a:xfrm>
          <a:prstGeom prst="rect">
            <a:avLst/>
          </a:prstGeom>
          <a:noFill/>
          <a:ln w="12700">
            <a:noFill/>
            <a:miter lim="800000"/>
            <a:headEnd/>
            <a:tailEnd/>
          </a:ln>
        </p:spPr>
      </p:pic>
      <p:sp>
        <p:nvSpPr>
          <p:cNvPr id="34" name="Oval 33"/>
          <p:cNvSpPr/>
          <p:nvPr/>
        </p:nvSpPr>
        <p:spPr bwMode="auto">
          <a:xfrm>
            <a:off x="3583249" y="6208167"/>
            <a:ext cx="433015" cy="505360"/>
          </a:xfrm>
          <a:prstGeom prst="ellips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3600" smtClean="0">
              <a:solidFill>
                <a:srgbClr val="000000"/>
              </a:solidFill>
              <a:latin typeface="Arial" charset="0"/>
            </a:endParaRPr>
          </a:p>
        </p:txBody>
      </p:sp>
      <p:pic>
        <p:nvPicPr>
          <p:cNvPr id="4105" name="Picture 9" descr="http://lammps.sandia.gov/images/carbon3.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558899" y="6338179"/>
            <a:ext cx="582024" cy="432213"/>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8"/>
          <p:cNvSpPr/>
          <p:nvPr/>
        </p:nvSpPr>
        <p:spPr bwMode="auto">
          <a:xfrm>
            <a:off x="7609817" y="479885"/>
            <a:ext cx="1447617" cy="380637"/>
          </a:xfrm>
          <a:prstGeom prst="roundRect">
            <a:avLst/>
          </a:prstGeom>
          <a:gradFill flip="none" rotWithShape="1">
            <a:gsLst>
              <a:gs pos="0">
                <a:schemeClr val="accent1">
                  <a:lumMod val="75000"/>
                </a:schemeClr>
              </a:gs>
              <a:gs pos="100000">
                <a:schemeClr val="accent1">
                  <a:lumMod val="60000"/>
                  <a:lumOff val="40000"/>
                  <a:alpha val="38000"/>
                </a:schemeClr>
              </a:gs>
            </a:gsLst>
            <a:lin ang="0" scaled="1"/>
            <a:tileRect/>
          </a:grad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600" b="1" dirty="0" smtClean="0">
                <a:solidFill>
                  <a:prstClr val="white"/>
                </a:solidFill>
              </a:rPr>
              <a:t>Experimental</a:t>
            </a:r>
          </a:p>
        </p:txBody>
      </p:sp>
      <p:sp>
        <p:nvSpPr>
          <p:cNvPr id="51" name="TextBox 50"/>
          <p:cNvSpPr txBox="1"/>
          <p:nvPr/>
        </p:nvSpPr>
        <p:spPr>
          <a:xfrm>
            <a:off x="11990" y="2157664"/>
            <a:ext cx="2018732" cy="769441"/>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Component Level Models</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Gem5, </a:t>
            </a:r>
            <a:r>
              <a:rPr lang="en-US" sz="1100" dirty="0" err="1" smtClean="0">
                <a:solidFill>
                  <a:srgbClr val="000000"/>
                </a:solidFill>
              </a:rPr>
              <a:t>McPAT</a:t>
            </a:r>
            <a:r>
              <a:rPr lang="en-US" sz="1100" dirty="0" smtClean="0">
                <a:solidFill>
                  <a:srgbClr val="000000"/>
                </a:solidFill>
              </a:rPr>
              <a:t>, </a:t>
            </a:r>
            <a:r>
              <a:rPr lang="en-US" sz="1100" dirty="0" err="1" smtClean="0">
                <a:solidFill>
                  <a:srgbClr val="000000"/>
                </a:solidFill>
              </a:rPr>
              <a:t>HiHAT</a:t>
            </a:r>
            <a:r>
              <a:rPr lang="en-US" sz="1100" dirty="0" smtClean="0">
                <a:solidFill>
                  <a:srgbClr val="000000"/>
                </a:solidFill>
              </a:rPr>
              <a:t>, CACTI, NVSIM</a:t>
            </a:r>
            <a:endParaRPr lang="en-US" sz="1100" dirty="0">
              <a:solidFill>
                <a:srgbClr val="000000"/>
              </a:solidFill>
            </a:endParaRPr>
          </a:p>
          <a:p>
            <a:pPr defTabSz="914400" eaLnBrk="0" fontAlgn="base" hangingPunct="0">
              <a:spcBef>
                <a:spcPct val="0"/>
              </a:spcBef>
              <a:spcAft>
                <a:spcPct val="0"/>
              </a:spcAft>
            </a:pPr>
            <a:endParaRPr lang="en-US" sz="1100" dirty="0">
              <a:solidFill>
                <a:srgbClr val="000000"/>
              </a:solidFill>
            </a:endParaRPr>
          </a:p>
        </p:txBody>
      </p:sp>
      <p:sp>
        <p:nvSpPr>
          <p:cNvPr id="53" name="TextBox 52"/>
          <p:cNvSpPr txBox="1"/>
          <p:nvPr/>
        </p:nvSpPr>
        <p:spPr>
          <a:xfrm>
            <a:off x="-30981" y="1367052"/>
            <a:ext cx="3115506" cy="754053"/>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Computer System Architecture Modeling </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Next generation of Structural Simulation Toolkit</a:t>
            </a: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Heterogeneous systems HPC models</a:t>
            </a:r>
            <a:endParaRPr lang="en-US" sz="1100" dirty="0">
              <a:solidFill>
                <a:srgbClr val="000000"/>
              </a:solidFill>
            </a:endParaRPr>
          </a:p>
          <a:p>
            <a:pPr defTabSz="914400" eaLnBrk="0" fontAlgn="base" hangingPunct="0">
              <a:spcBef>
                <a:spcPct val="0"/>
              </a:spcBef>
              <a:spcAft>
                <a:spcPct val="0"/>
              </a:spcAft>
            </a:pPr>
            <a:endParaRPr lang="en-US" sz="1000" b="1" dirty="0">
              <a:solidFill>
                <a:srgbClr val="000000"/>
              </a:solidFill>
            </a:endParaRPr>
          </a:p>
        </p:txBody>
      </p:sp>
      <p:pic>
        <p:nvPicPr>
          <p:cNvPr id="819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69835" y="1677667"/>
            <a:ext cx="690275" cy="38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TextBox 57"/>
          <p:cNvSpPr txBox="1"/>
          <p:nvPr/>
        </p:nvSpPr>
        <p:spPr>
          <a:xfrm>
            <a:off x="-14317" y="1050467"/>
            <a:ext cx="3115506" cy="415498"/>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Application Performance Modeling</a:t>
            </a:r>
            <a:endParaRPr lang="en-US" sz="1100" dirty="0">
              <a:solidFill>
                <a:srgbClr val="3333CC"/>
              </a:solidFill>
            </a:endParaRPr>
          </a:p>
          <a:p>
            <a:pPr defTabSz="914400" eaLnBrk="0" fontAlgn="base" hangingPunct="0">
              <a:spcBef>
                <a:spcPct val="0"/>
              </a:spcBef>
              <a:spcAft>
                <a:spcPct val="0"/>
              </a:spcAft>
            </a:pPr>
            <a:endParaRPr lang="en-US" sz="1000" b="1" dirty="0">
              <a:solidFill>
                <a:srgbClr val="000000"/>
              </a:solidFill>
            </a:endParaRPr>
          </a:p>
        </p:txBody>
      </p:sp>
      <p:sp>
        <p:nvSpPr>
          <p:cNvPr id="59" name="TextBox 58"/>
          <p:cNvSpPr txBox="1"/>
          <p:nvPr/>
        </p:nvSpPr>
        <p:spPr>
          <a:xfrm>
            <a:off x="-35887" y="5348215"/>
            <a:ext cx="2388391" cy="769441"/>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Process Module Modeling</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Diffusion, etch, implant simulation</a:t>
            </a: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EUV and novel lithography models</a:t>
            </a:r>
            <a:endParaRPr lang="en-US" sz="1100" dirty="0">
              <a:solidFill>
                <a:srgbClr val="000000"/>
              </a:solidFill>
            </a:endParaRPr>
          </a:p>
          <a:p>
            <a:pPr defTabSz="914400" eaLnBrk="0" fontAlgn="base" hangingPunct="0">
              <a:spcBef>
                <a:spcPct val="0"/>
              </a:spcBef>
              <a:spcAft>
                <a:spcPct val="0"/>
              </a:spcAft>
            </a:pPr>
            <a:endParaRPr lang="en-US" sz="1100" dirty="0">
              <a:solidFill>
                <a:srgbClr val="000000"/>
              </a:solidFill>
            </a:endParaRPr>
          </a:p>
        </p:txBody>
      </p:sp>
      <p:pic>
        <p:nvPicPr>
          <p:cNvPr id="8198" name="Picture 6" descr="Image"/>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828973" y="1362731"/>
            <a:ext cx="11625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628098" y="1691089"/>
            <a:ext cx="1096675" cy="29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11" descr="https://upload.wikimedia.org/wikipedia/commons/thumb/1/18/IvsV_mosfet.svg/480px-IvsV_mosfet.svg.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416371" y="3791782"/>
            <a:ext cx="962846" cy="64189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487124" y="2195764"/>
            <a:ext cx="1768022" cy="75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1"/>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311555" y="3040478"/>
            <a:ext cx="591792" cy="56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765474" y="4687500"/>
            <a:ext cx="676353" cy="48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descr="fig_pres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007071" y="4604150"/>
            <a:ext cx="766193" cy="614295"/>
          </a:xfrm>
          <a:prstGeom prst="rect">
            <a:avLst/>
          </a:prstGeom>
          <a:noFill/>
        </p:spPr>
      </p:pic>
      <p:pic>
        <p:nvPicPr>
          <p:cNvPr id="77" name="Picture 2"/>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068216" y="1329228"/>
            <a:ext cx="1561446" cy="66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13"/>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558244" y="908297"/>
            <a:ext cx="980072" cy="39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14"/>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655691" y="5374930"/>
            <a:ext cx="761717" cy="60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3" descr="\\Snl\mesa\Projects\SiliconPhotonics\cderose\ONR\RingResonator3.bmp"/>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saturation sat="200000"/>
                    </a14:imgEffect>
                  </a14:imgLayer>
                </a14:imgProps>
              </a:ext>
              <a:ext uri="{28A0092B-C50C-407E-A947-70E740481C1C}">
                <a14:useLocalDpi xmlns:a14="http://schemas.microsoft.com/office/drawing/2010/main"/>
              </a:ext>
            </a:extLst>
          </a:blip>
          <a:srcRect/>
          <a:stretch/>
        </p:blipFill>
        <p:spPr bwMode="auto">
          <a:xfrm rot="5400000">
            <a:off x="4434604" y="4677717"/>
            <a:ext cx="478374" cy="497943"/>
          </a:xfrm>
          <a:prstGeom prst="rect">
            <a:avLst/>
          </a:prstGeom>
          <a:noFill/>
        </p:spPr>
      </p:pic>
      <p:pic>
        <p:nvPicPr>
          <p:cNvPr id="8210" name="Picture 18" descr="https://upload.wikimedia.org/wikipedia/commons/thumb/f/f8/MOSFETs.jpg/300px-MOSFETs.jp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5546877" y="3897096"/>
            <a:ext cx="780169" cy="507110"/>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Demonstration of 13 nm patterning at the Berkeley Microfield Exposure Tool (MET)"/>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813058" y="5443180"/>
            <a:ext cx="725541" cy="5570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5400000">
            <a:off x="8405550" y="1420115"/>
            <a:ext cx="1050975" cy="412529"/>
          </a:xfrm>
          <a:prstGeom prst="rect">
            <a:avLst/>
          </a:prstGeom>
          <a:solidFill>
            <a:srgbClr val="0070C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prstClr val="white"/>
                </a:solidFill>
              </a:rPr>
              <a:t>Alg</a:t>
            </a:r>
            <a:r>
              <a:rPr lang="en-US" sz="1200" dirty="0">
                <a:solidFill>
                  <a:prstClr val="white"/>
                </a:solidFill>
              </a:rPr>
              <a:t> &amp; SW Environments </a:t>
            </a:r>
          </a:p>
        </p:txBody>
      </p:sp>
      <p:sp>
        <p:nvSpPr>
          <p:cNvPr id="78" name="Rectangle 77"/>
          <p:cNvSpPr/>
          <p:nvPr/>
        </p:nvSpPr>
        <p:spPr>
          <a:xfrm rot="5400000">
            <a:off x="8141726" y="2733041"/>
            <a:ext cx="1591049" cy="412529"/>
          </a:xfrm>
          <a:prstGeom prst="rect">
            <a:avLst/>
          </a:prstGeom>
          <a:solidFill>
            <a:srgbClr val="0070C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white"/>
                </a:solidFill>
              </a:rPr>
              <a:t>HW &amp; Circuit </a:t>
            </a:r>
            <a:r>
              <a:rPr lang="en-US" sz="1200" dirty="0" err="1">
                <a:solidFill>
                  <a:prstClr val="white"/>
                </a:solidFill>
              </a:rPr>
              <a:t>Archs</a:t>
            </a:r>
            <a:endParaRPr lang="en-US" sz="1200" dirty="0">
              <a:solidFill>
                <a:prstClr val="white"/>
              </a:solidFill>
            </a:endParaRPr>
          </a:p>
        </p:txBody>
      </p:sp>
      <p:sp>
        <p:nvSpPr>
          <p:cNvPr id="79" name="Rectangle 78"/>
          <p:cNvSpPr/>
          <p:nvPr/>
        </p:nvSpPr>
        <p:spPr>
          <a:xfrm rot="5400000">
            <a:off x="8155455" y="4306988"/>
            <a:ext cx="1556841" cy="412529"/>
          </a:xfrm>
          <a:prstGeom prst="rect">
            <a:avLst/>
          </a:prstGeom>
          <a:solidFill>
            <a:srgbClr val="0070C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white"/>
                </a:solidFill>
              </a:rPr>
              <a:t>Common </a:t>
            </a:r>
            <a:r>
              <a:rPr lang="en-US" sz="1200" dirty="0">
                <a:solidFill>
                  <a:prstClr val="white"/>
                </a:solidFill>
              </a:rPr>
              <a:t>&amp; logic </a:t>
            </a:r>
            <a:r>
              <a:rPr lang="en-US" sz="1200" dirty="0" smtClean="0">
                <a:solidFill>
                  <a:prstClr val="white"/>
                </a:solidFill>
              </a:rPr>
              <a:t>devices</a:t>
            </a:r>
            <a:endParaRPr lang="en-US" sz="1200" dirty="0">
              <a:solidFill>
                <a:prstClr val="white"/>
              </a:solidFill>
            </a:endParaRPr>
          </a:p>
        </p:txBody>
      </p:sp>
      <p:sp>
        <p:nvSpPr>
          <p:cNvPr id="80" name="Rectangle 79"/>
          <p:cNvSpPr/>
          <p:nvPr/>
        </p:nvSpPr>
        <p:spPr>
          <a:xfrm rot="5400000">
            <a:off x="8185584" y="5882284"/>
            <a:ext cx="1499090" cy="412529"/>
          </a:xfrm>
          <a:prstGeom prst="rect">
            <a:avLst/>
          </a:prstGeom>
          <a:solidFill>
            <a:srgbClr val="0070C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white"/>
                </a:solidFill>
              </a:rPr>
              <a:t>Materials</a:t>
            </a:r>
          </a:p>
        </p:txBody>
      </p:sp>
      <p:pic>
        <p:nvPicPr>
          <p:cNvPr id="29" name="Picture 2"/>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5558340" y="6159482"/>
            <a:ext cx="826024" cy="64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3303154" y="16890"/>
            <a:ext cx="2660848" cy="7257461"/>
            <a:chOff x="3245796" y="-9892"/>
            <a:chExt cx="2660848" cy="7257461"/>
          </a:xfrm>
        </p:grpSpPr>
        <p:sp>
          <p:nvSpPr>
            <p:cNvPr id="5" name="Right Arrow 4"/>
            <p:cNvSpPr/>
            <p:nvPr/>
          </p:nvSpPr>
          <p:spPr bwMode="auto">
            <a:xfrm rot="18115272">
              <a:off x="802106" y="3278775"/>
              <a:ext cx="7257461" cy="680128"/>
            </a:xfrm>
            <a:prstGeom prst="rightArrow">
              <a:avLst/>
            </a:prstGeom>
            <a:gradFill flip="none" rotWithShape="1">
              <a:gsLst>
                <a:gs pos="16000">
                  <a:schemeClr val="accent1">
                    <a:lumMod val="75000"/>
                  </a:schemeClr>
                </a:gs>
                <a:gs pos="99115">
                  <a:schemeClr val="bg1"/>
                </a:gs>
                <a:gs pos="93000">
                  <a:srgbClr val="7FA0C7"/>
                </a:gs>
              </a:gsLst>
              <a:lin ang="8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3600" smtClean="0">
                <a:solidFill>
                  <a:srgbClr val="000000"/>
                </a:solidFill>
                <a:latin typeface="Arial" charset="0"/>
              </a:endParaRPr>
            </a:p>
          </p:txBody>
        </p:sp>
        <p:sp>
          <p:nvSpPr>
            <p:cNvPr id="7" name="TextBox 6"/>
            <p:cNvSpPr txBox="1"/>
            <p:nvPr/>
          </p:nvSpPr>
          <p:spPr>
            <a:xfrm rot="18130579">
              <a:off x="4797724" y="1329197"/>
              <a:ext cx="1817729" cy="400110"/>
            </a:xfrm>
            <a:prstGeom prst="rect">
              <a:avLst/>
            </a:prstGeom>
            <a:noFill/>
          </p:spPr>
          <p:txBody>
            <a:bodyPr wrap="square" rtlCol="0">
              <a:spAutoFit/>
            </a:bodyPr>
            <a:lstStyle/>
            <a:p>
              <a:pPr defTabSz="914400" eaLnBrk="0" fontAlgn="base" hangingPunct="0">
                <a:spcBef>
                  <a:spcPct val="0"/>
                </a:spcBef>
                <a:spcAft>
                  <a:spcPct val="0"/>
                </a:spcAft>
              </a:pPr>
              <a:r>
                <a:rPr lang="en-US" sz="2000" b="1" dirty="0" smtClean="0">
                  <a:solidFill>
                    <a:srgbClr val="FFFFFF"/>
                  </a:solidFill>
                </a:rPr>
                <a:t>Systems</a:t>
              </a:r>
              <a:endParaRPr lang="en-US" sz="2000" b="1" dirty="0">
                <a:solidFill>
                  <a:srgbClr val="FFFFFF"/>
                </a:solidFill>
              </a:endParaRPr>
            </a:p>
          </p:txBody>
        </p:sp>
        <p:sp>
          <p:nvSpPr>
            <p:cNvPr id="75" name="TextBox 74"/>
            <p:cNvSpPr txBox="1"/>
            <p:nvPr/>
          </p:nvSpPr>
          <p:spPr>
            <a:xfrm rot="18130579">
              <a:off x="3553442" y="3333142"/>
              <a:ext cx="1817729" cy="400110"/>
            </a:xfrm>
            <a:prstGeom prst="rect">
              <a:avLst/>
            </a:prstGeom>
            <a:noFill/>
          </p:spPr>
          <p:txBody>
            <a:bodyPr wrap="square" rtlCol="0">
              <a:spAutoFit/>
            </a:bodyPr>
            <a:lstStyle/>
            <a:p>
              <a:pPr defTabSz="914400" eaLnBrk="0" fontAlgn="base" hangingPunct="0">
                <a:spcBef>
                  <a:spcPct val="0"/>
                </a:spcBef>
                <a:spcAft>
                  <a:spcPct val="0"/>
                </a:spcAft>
              </a:pPr>
              <a:r>
                <a:rPr lang="en-US" sz="2000" b="1" dirty="0" smtClean="0">
                  <a:solidFill>
                    <a:srgbClr val="FFFFFF"/>
                  </a:solidFill>
                </a:rPr>
                <a:t>Devices</a:t>
              </a:r>
              <a:endParaRPr lang="en-US" sz="2000" b="1" dirty="0">
                <a:solidFill>
                  <a:srgbClr val="FFFFFF"/>
                </a:solidFill>
              </a:endParaRPr>
            </a:p>
          </p:txBody>
        </p:sp>
        <p:sp>
          <p:nvSpPr>
            <p:cNvPr id="76" name="TextBox 75"/>
            <p:cNvSpPr txBox="1"/>
            <p:nvPr/>
          </p:nvSpPr>
          <p:spPr>
            <a:xfrm rot="18130579">
              <a:off x="2498570" y="4988624"/>
              <a:ext cx="1894561" cy="400110"/>
            </a:xfrm>
            <a:prstGeom prst="rect">
              <a:avLst/>
            </a:prstGeom>
            <a:noFill/>
          </p:spPr>
          <p:txBody>
            <a:bodyPr wrap="square" rtlCol="0">
              <a:spAutoFit/>
            </a:bodyPr>
            <a:lstStyle/>
            <a:p>
              <a:pPr defTabSz="914400" eaLnBrk="0" fontAlgn="base" hangingPunct="0">
                <a:spcBef>
                  <a:spcPct val="0"/>
                </a:spcBef>
                <a:spcAft>
                  <a:spcPct val="0"/>
                </a:spcAft>
              </a:pPr>
              <a:r>
                <a:rPr lang="en-US" sz="2000" b="1" dirty="0" smtClean="0">
                  <a:solidFill>
                    <a:srgbClr val="FFFFFF"/>
                  </a:solidFill>
                </a:rPr>
                <a:t>Materials</a:t>
              </a:r>
              <a:endParaRPr lang="en-US" sz="2000" b="1" dirty="0">
                <a:solidFill>
                  <a:srgbClr val="FFFFFF"/>
                </a:solidFill>
              </a:endParaRPr>
            </a:p>
          </p:txBody>
        </p:sp>
      </p:grpSp>
      <p:sp>
        <p:nvSpPr>
          <p:cNvPr id="22" name="TextBox 21"/>
          <p:cNvSpPr txBox="1"/>
          <p:nvPr/>
        </p:nvSpPr>
        <p:spPr>
          <a:xfrm>
            <a:off x="6566143" y="2185892"/>
            <a:ext cx="1852152" cy="769441"/>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Component Fabrication </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Processors, ASICs</a:t>
            </a: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Photonics</a:t>
            </a: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Memory</a:t>
            </a:r>
            <a:endParaRPr lang="en-US" sz="1100" dirty="0">
              <a:solidFill>
                <a:srgbClr val="000000"/>
              </a:solidFill>
            </a:endParaRPr>
          </a:p>
        </p:txBody>
      </p:sp>
      <p:sp>
        <p:nvSpPr>
          <p:cNvPr id="47" name="TextBox 46"/>
          <p:cNvSpPr txBox="1"/>
          <p:nvPr/>
        </p:nvSpPr>
        <p:spPr>
          <a:xfrm>
            <a:off x="6525930" y="3797346"/>
            <a:ext cx="2217056" cy="600164"/>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Device Measurements</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Single device electrical behavior</a:t>
            </a: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Parametric variability</a:t>
            </a:r>
            <a:endParaRPr lang="en-US" sz="1100" dirty="0">
              <a:solidFill>
                <a:srgbClr val="000000"/>
              </a:solidFill>
            </a:endParaRPr>
          </a:p>
        </p:txBody>
      </p:sp>
      <p:sp>
        <p:nvSpPr>
          <p:cNvPr id="50" name="TextBox 49"/>
          <p:cNvSpPr txBox="1"/>
          <p:nvPr/>
        </p:nvSpPr>
        <p:spPr>
          <a:xfrm>
            <a:off x="6491423" y="4545856"/>
            <a:ext cx="2380966" cy="769441"/>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Device Structure Integration and Demonstration</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Novel device structure demonstration</a:t>
            </a:r>
            <a:endParaRPr lang="en-US" sz="1100" dirty="0">
              <a:solidFill>
                <a:srgbClr val="000000"/>
              </a:solidFill>
            </a:endParaRPr>
          </a:p>
        </p:txBody>
      </p:sp>
      <p:sp>
        <p:nvSpPr>
          <p:cNvPr id="60" name="TextBox 59"/>
          <p:cNvSpPr txBox="1"/>
          <p:nvPr/>
        </p:nvSpPr>
        <p:spPr>
          <a:xfrm>
            <a:off x="6505756" y="5397243"/>
            <a:ext cx="2349381" cy="600164"/>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Process Module Demonstrations</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a:solidFill>
                  <a:srgbClr val="000000"/>
                </a:solidFill>
              </a:rPr>
              <a:t>EUV and novel lithography</a:t>
            </a:r>
          </a:p>
          <a:p>
            <a:pPr marL="171450" indent="-171450" defTabSz="914400" eaLnBrk="0" fontAlgn="base" hangingPunct="0">
              <a:spcBef>
                <a:spcPct val="0"/>
              </a:spcBef>
              <a:spcAft>
                <a:spcPct val="0"/>
              </a:spcAft>
              <a:buFont typeface="Arial" pitchFamily="34" charset="0"/>
              <a:buChar char="•"/>
            </a:pPr>
            <a:r>
              <a:rPr lang="en-US" sz="1100" dirty="0" smtClean="0">
                <a:solidFill>
                  <a:srgbClr val="000000"/>
                </a:solidFill>
              </a:rPr>
              <a:t>Diffusion, etch, implant simulation</a:t>
            </a:r>
          </a:p>
        </p:txBody>
      </p:sp>
      <p:sp>
        <p:nvSpPr>
          <p:cNvPr id="65" name="TextBox 64"/>
          <p:cNvSpPr txBox="1"/>
          <p:nvPr/>
        </p:nvSpPr>
        <p:spPr>
          <a:xfrm>
            <a:off x="6509472" y="3092030"/>
            <a:ext cx="2953034" cy="430887"/>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Test Circuit Fab and Measurement</a:t>
            </a:r>
            <a:endParaRPr lang="en-US" sz="1100"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100" dirty="0" err="1" smtClean="0">
                <a:solidFill>
                  <a:srgbClr val="000000"/>
                </a:solidFill>
              </a:rPr>
              <a:t>Subcircuit</a:t>
            </a:r>
            <a:r>
              <a:rPr lang="en-US" sz="1100" dirty="0" smtClean="0">
                <a:solidFill>
                  <a:srgbClr val="000000"/>
                </a:solidFill>
              </a:rPr>
              <a:t> measurement</a:t>
            </a:r>
            <a:endParaRPr lang="en-US" sz="1100" dirty="0">
              <a:solidFill>
                <a:srgbClr val="000000"/>
              </a:solidFill>
            </a:endParaRPr>
          </a:p>
        </p:txBody>
      </p:sp>
      <p:sp>
        <p:nvSpPr>
          <p:cNvPr id="67" name="TextBox 66"/>
          <p:cNvSpPr txBox="1"/>
          <p:nvPr/>
        </p:nvSpPr>
        <p:spPr>
          <a:xfrm>
            <a:off x="6531636" y="6103453"/>
            <a:ext cx="2211350" cy="1107996"/>
          </a:xfrm>
          <a:prstGeom prst="rect">
            <a:avLst/>
          </a:prstGeom>
          <a:noFill/>
        </p:spPr>
        <p:txBody>
          <a:bodyPr wrap="square" rtlCol="0">
            <a:spAutoFit/>
          </a:bodyPr>
          <a:lstStyle/>
          <a:p>
            <a:pPr defTabSz="914400" eaLnBrk="0" fontAlgn="base" hangingPunct="0">
              <a:spcBef>
                <a:spcPct val="0"/>
              </a:spcBef>
              <a:spcAft>
                <a:spcPct val="0"/>
              </a:spcAft>
            </a:pPr>
            <a:r>
              <a:rPr lang="en-US" sz="1100" dirty="0" smtClean="0">
                <a:solidFill>
                  <a:srgbClr val="3333CC"/>
                </a:solidFill>
              </a:rPr>
              <a:t>Fundamental Materials Science</a:t>
            </a:r>
          </a:p>
          <a:p>
            <a:pPr marL="171450" indent="-171450" defTabSz="914400" eaLnBrk="0" fontAlgn="base" hangingPunct="0">
              <a:spcBef>
                <a:spcPct val="0"/>
              </a:spcBef>
              <a:spcAft>
                <a:spcPct val="0"/>
              </a:spcAft>
              <a:buFont typeface="Arial" panose="020B0604020202020204" pitchFamily="34" charset="0"/>
              <a:buChar char="•"/>
            </a:pPr>
            <a:r>
              <a:rPr lang="en-US" sz="1100" dirty="0" smtClean="0">
                <a:solidFill>
                  <a:srgbClr val="000000"/>
                </a:solidFill>
              </a:rPr>
              <a:t>X-ray: XRD, XPS, HAXPES</a:t>
            </a:r>
          </a:p>
          <a:p>
            <a:pPr marL="171450" indent="-171450" defTabSz="914400" eaLnBrk="0" fontAlgn="base" hangingPunct="0">
              <a:spcBef>
                <a:spcPct val="0"/>
              </a:spcBef>
              <a:spcAft>
                <a:spcPct val="0"/>
              </a:spcAft>
              <a:buFont typeface="Arial" panose="020B0604020202020204" pitchFamily="34" charset="0"/>
              <a:buChar char="•"/>
            </a:pPr>
            <a:r>
              <a:rPr lang="en-US" sz="1100" dirty="0" smtClean="0">
                <a:solidFill>
                  <a:srgbClr val="000000"/>
                </a:solidFill>
              </a:rPr>
              <a:t>Microscopy: TEM, SEM, EELS</a:t>
            </a:r>
          </a:p>
          <a:p>
            <a:pPr marL="171450" indent="-171450" defTabSz="914400" eaLnBrk="0" fontAlgn="base" hangingPunct="0">
              <a:spcBef>
                <a:spcPct val="0"/>
              </a:spcBef>
              <a:spcAft>
                <a:spcPct val="0"/>
              </a:spcAft>
              <a:buFont typeface="Arial" panose="020B0604020202020204" pitchFamily="34" charset="0"/>
              <a:buChar char="•"/>
            </a:pPr>
            <a:r>
              <a:rPr lang="en-US" sz="1100" dirty="0" smtClean="0">
                <a:solidFill>
                  <a:srgbClr val="000000"/>
                </a:solidFill>
              </a:rPr>
              <a:t>Scanning probe technique</a:t>
            </a:r>
            <a:endParaRPr lang="en-US" sz="1100" dirty="0">
              <a:solidFill>
                <a:srgbClr val="000000"/>
              </a:solidFill>
            </a:endParaRPr>
          </a:p>
          <a:p>
            <a:pPr defTabSz="914400" eaLnBrk="0" fontAlgn="base" hangingPunct="0">
              <a:spcBef>
                <a:spcPct val="0"/>
              </a:spcBef>
              <a:spcAft>
                <a:spcPct val="0"/>
              </a:spcAft>
            </a:pPr>
            <a:endParaRPr lang="en-US" sz="1100" dirty="0">
              <a:solidFill>
                <a:srgbClr val="000000"/>
              </a:solidFill>
            </a:endParaRPr>
          </a:p>
          <a:p>
            <a:pPr defTabSz="914400" eaLnBrk="0" fontAlgn="base" hangingPunct="0">
              <a:spcBef>
                <a:spcPct val="0"/>
              </a:spcBef>
              <a:spcAft>
                <a:spcPct val="0"/>
              </a:spcAft>
            </a:pPr>
            <a:endParaRPr lang="en-US" sz="1100" dirty="0">
              <a:solidFill>
                <a:srgbClr val="000000"/>
              </a:solidFill>
            </a:endParaRPr>
          </a:p>
        </p:txBody>
      </p:sp>
      <p:sp>
        <p:nvSpPr>
          <p:cNvPr id="68" name="TextBox 4"/>
          <p:cNvSpPr txBox="1"/>
          <p:nvPr/>
        </p:nvSpPr>
        <p:spPr>
          <a:xfrm>
            <a:off x="2330404" y="6314874"/>
            <a:ext cx="3145885" cy="523220"/>
          </a:xfrm>
          <a:prstGeom prst="rect">
            <a:avLst/>
          </a:prstGeom>
          <a:solidFill>
            <a:schemeClr val="accent1">
              <a:lumMod val="20000"/>
              <a:lumOff val="80000"/>
            </a:schemeClr>
          </a:solidFill>
          <a:effectLst>
            <a:innerShdw blurRad="114300">
              <a:prstClr val="black"/>
            </a:inn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solidFill>
                  <a:prstClr val="black"/>
                </a:solidFill>
              </a:rPr>
              <a:t>Example modelling and characterization activities within an MSCD framework</a:t>
            </a:r>
          </a:p>
        </p:txBody>
      </p:sp>
    </p:spTree>
    <p:extLst>
      <p:ext uri="{BB962C8B-B14F-4D97-AF65-F5344CB8AC3E}">
        <p14:creationId xmlns:p14="http://schemas.microsoft.com/office/powerpoint/2010/main" val="7423586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Instructions for Capabilities and Interests Presentation</a:t>
            </a:r>
            <a:endParaRPr lang="en-US" dirty="0"/>
          </a:p>
        </p:txBody>
      </p:sp>
      <p:sp>
        <p:nvSpPr>
          <p:cNvPr id="3" name="Content Placeholder 2"/>
          <p:cNvSpPr>
            <a:spLocks noGrp="1"/>
          </p:cNvSpPr>
          <p:nvPr>
            <p:ph idx="1"/>
          </p:nvPr>
        </p:nvSpPr>
        <p:spPr/>
        <p:txBody>
          <a:bodyPr>
            <a:normAutofit/>
          </a:bodyPr>
          <a:lstStyle/>
          <a:p>
            <a:r>
              <a:rPr lang="en-US" sz="2000" dirty="0"/>
              <a:t>30 </a:t>
            </a:r>
            <a:r>
              <a:rPr lang="en-US" sz="2000" dirty="0" smtClean="0"/>
              <a:t>minute presentation</a:t>
            </a:r>
          </a:p>
          <a:p>
            <a:r>
              <a:rPr lang="en-US" sz="2000" dirty="0" smtClean="0"/>
              <a:t>15 minute Q&amp;A session</a:t>
            </a:r>
            <a:endParaRPr lang="en-US" sz="2000" dirty="0"/>
          </a:p>
          <a:p>
            <a:pPr lvl="0"/>
            <a:r>
              <a:rPr lang="en-US" sz="2000" dirty="0" smtClean="0"/>
              <a:t>Discuss your lab’s expertise </a:t>
            </a:r>
            <a:r>
              <a:rPr lang="en-US" sz="2000" dirty="0"/>
              <a:t>in each of the following </a:t>
            </a:r>
            <a:r>
              <a:rPr lang="en-US" sz="2000" dirty="0" smtClean="0"/>
              <a:t>areas. Please highlight funded programs, unique facilities, differentiation from industry, </a:t>
            </a:r>
            <a:r>
              <a:rPr lang="en-US" sz="2000" dirty="0" err="1" smtClean="0"/>
              <a:t>etc</a:t>
            </a:r>
            <a:r>
              <a:rPr lang="en-US" sz="2000" dirty="0" smtClean="0"/>
              <a:t> </a:t>
            </a:r>
            <a:endParaRPr lang="en-US" sz="2000" dirty="0"/>
          </a:p>
          <a:p>
            <a:pPr marL="800100" lvl="1" indent="-342900">
              <a:buFont typeface="+mj-lt"/>
              <a:buAutoNum type="arabicPeriod"/>
            </a:pPr>
            <a:r>
              <a:rPr lang="en-US" sz="1800" dirty="0"/>
              <a:t>Implications for Algorithm and Software </a:t>
            </a:r>
            <a:r>
              <a:rPr lang="en-US" sz="1800" dirty="0" smtClean="0"/>
              <a:t>Environments</a:t>
            </a:r>
          </a:p>
          <a:p>
            <a:pPr marL="800100" lvl="1" indent="-342900">
              <a:buFont typeface="+mj-lt"/>
              <a:buAutoNum type="arabicPeriod"/>
            </a:pPr>
            <a:r>
              <a:rPr lang="en-US" sz="1800" dirty="0" smtClean="0"/>
              <a:t>Hardware </a:t>
            </a:r>
            <a:r>
              <a:rPr lang="en-US" sz="1800" dirty="0"/>
              <a:t>and Circuit Architectures</a:t>
            </a:r>
          </a:p>
          <a:p>
            <a:pPr marL="800100" lvl="1" indent="-342900">
              <a:buFont typeface="+mj-lt"/>
              <a:buAutoNum type="arabicPeriod"/>
            </a:pPr>
            <a:r>
              <a:rPr lang="en-US" sz="1800" dirty="0"/>
              <a:t>Devices</a:t>
            </a:r>
          </a:p>
          <a:p>
            <a:pPr marL="800100" lvl="1" indent="-342900">
              <a:buFont typeface="+mj-lt"/>
              <a:buAutoNum type="arabicPeriod"/>
            </a:pPr>
            <a:r>
              <a:rPr lang="en-US" sz="1800" dirty="0"/>
              <a:t>Materials</a:t>
            </a:r>
          </a:p>
          <a:p>
            <a:pPr lvl="0"/>
            <a:r>
              <a:rPr lang="en-US" sz="2000" dirty="0"/>
              <a:t>What is your </a:t>
            </a:r>
            <a:r>
              <a:rPr lang="en-US" sz="2000" dirty="0" smtClean="0"/>
              <a:t>lab’s </a:t>
            </a:r>
            <a:r>
              <a:rPr lang="en-US" sz="2000" u="sng" dirty="0" smtClean="0"/>
              <a:t>most</a:t>
            </a:r>
            <a:r>
              <a:rPr lang="en-US" sz="2000" dirty="0" smtClean="0"/>
              <a:t> differentiating </a:t>
            </a:r>
            <a:r>
              <a:rPr lang="en-US" sz="2000" dirty="0"/>
              <a:t>factor?</a:t>
            </a:r>
          </a:p>
          <a:p>
            <a:pPr lvl="0"/>
            <a:r>
              <a:rPr lang="en-US" sz="2000" dirty="0"/>
              <a:t>What do you see as your </a:t>
            </a:r>
            <a:r>
              <a:rPr lang="en-US" sz="2000" dirty="0" smtClean="0"/>
              <a:t>lab’s </a:t>
            </a:r>
            <a:r>
              <a:rPr lang="en-US" sz="2000" u="sng" dirty="0" smtClean="0"/>
              <a:t>main</a:t>
            </a:r>
            <a:r>
              <a:rPr lang="en-US" sz="2000" dirty="0" smtClean="0"/>
              <a:t> </a:t>
            </a:r>
            <a:r>
              <a:rPr lang="en-US" sz="2000" dirty="0"/>
              <a:t>contribution?</a:t>
            </a:r>
          </a:p>
          <a:p>
            <a:pPr lvl="0"/>
            <a:r>
              <a:rPr lang="en-US" sz="2000" dirty="0" smtClean="0"/>
              <a:t>Complete Summary Slide</a:t>
            </a:r>
            <a:endParaRPr lang="en-US" sz="2000" dirty="0"/>
          </a:p>
          <a:p>
            <a:endParaRPr lang="en-US" dirty="0"/>
          </a:p>
        </p:txBody>
      </p:sp>
      <p:sp>
        <p:nvSpPr>
          <p:cNvPr id="5" name="Rectangle 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Tree>
    <p:extLst>
      <p:ext uri="{BB962C8B-B14F-4D97-AF65-F5344CB8AC3E}">
        <p14:creationId xmlns:p14="http://schemas.microsoft.com/office/powerpoint/2010/main" val="679560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MBE : Synthesis of model systems for science</a:t>
            </a:r>
            <a:br>
              <a:rPr lang="en-US" dirty="0" smtClean="0"/>
            </a:br>
            <a:r>
              <a:rPr lang="en-US" dirty="0" smtClean="0"/>
              <a:t>(A. Bhattacharya)</a:t>
            </a:r>
            <a:endParaRPr lang="en-US" dirty="0"/>
          </a:p>
        </p:txBody>
      </p:sp>
    </p:spTree>
    <p:extLst>
      <p:ext uri="{BB962C8B-B14F-4D97-AF65-F5344CB8AC3E}">
        <p14:creationId xmlns:p14="http://schemas.microsoft.com/office/powerpoint/2010/main" val="2999257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AB7D1-80E8-A649-A195-EAE8E1BAC075}" type="slidenum">
              <a:rPr lang="en-US" smtClean="0"/>
              <a:pPr>
                <a:defRPr/>
              </a:pPr>
              <a:t>29</a:t>
            </a:fld>
            <a:endParaRPr lang="en-US"/>
          </a:p>
        </p:txBody>
      </p:sp>
      <p:sp>
        <p:nvSpPr>
          <p:cNvPr id="5" name="Text Placeholder 4"/>
          <p:cNvSpPr>
            <a:spLocks noGrp="1"/>
          </p:cNvSpPr>
          <p:nvPr>
            <p:ph type="body" sz="quarter" idx="13"/>
          </p:nvPr>
        </p:nvSpPr>
        <p:spPr>
          <a:xfrm>
            <a:off x="4343400" y="2057400"/>
            <a:ext cx="4267200" cy="1752600"/>
          </a:xfrm>
        </p:spPr>
        <p:txBody>
          <a:bodyPr/>
          <a:lstStyle/>
          <a:p>
            <a:r>
              <a:rPr lang="en-US" dirty="0" smtClean="0"/>
              <a:t>Stephen Gray (Group Leader)</a:t>
            </a:r>
          </a:p>
          <a:p>
            <a:r>
              <a:rPr lang="en-US" dirty="0" smtClean="0"/>
              <a:t>Subramanian Sankaranarayanan</a:t>
            </a:r>
          </a:p>
          <a:p>
            <a:r>
              <a:rPr lang="en-US" dirty="0" smtClean="0"/>
              <a:t>Maria Chan</a:t>
            </a:r>
          </a:p>
          <a:p>
            <a:r>
              <a:rPr lang="en-US" dirty="0" smtClean="0"/>
              <a:t>Pierre </a:t>
            </a:r>
            <a:r>
              <a:rPr lang="en-US" dirty="0" err="1" smtClean="0"/>
              <a:t>Darancet</a:t>
            </a:r>
            <a:endParaRPr lang="en-US" dirty="0" smtClean="0"/>
          </a:p>
          <a:p>
            <a:r>
              <a:rPr lang="en-US" dirty="0" smtClean="0"/>
              <a:t>Michael Sternberg</a:t>
            </a:r>
          </a:p>
          <a:p>
            <a:pPr marL="0" indent="0">
              <a:buNone/>
            </a:pPr>
            <a:endParaRPr lang="en-US" dirty="0" smtClean="0"/>
          </a:p>
          <a:p>
            <a:pPr marL="0" indent="0">
              <a:buNone/>
            </a:pPr>
            <a:endParaRPr lang="en-US" dirty="0"/>
          </a:p>
          <a:p>
            <a:pPr marL="0" indent="0">
              <a:buNone/>
            </a:pPr>
            <a:endParaRPr lang="en-US" dirty="0" smtClean="0"/>
          </a:p>
        </p:txBody>
      </p:sp>
      <p:sp>
        <p:nvSpPr>
          <p:cNvPr id="2" name="Title 1"/>
          <p:cNvSpPr>
            <a:spLocks noGrp="1"/>
          </p:cNvSpPr>
          <p:nvPr>
            <p:ph type="title"/>
          </p:nvPr>
        </p:nvSpPr>
        <p:spPr>
          <a:xfrm>
            <a:off x="304800" y="-152400"/>
            <a:ext cx="8372901" cy="828948"/>
          </a:xfrm>
        </p:spPr>
        <p:txBody>
          <a:bodyPr/>
          <a:lstStyle/>
          <a:p>
            <a:r>
              <a:rPr lang="en-US" dirty="0" smtClean="0"/>
              <a:t>Theory and Modeling Group</a:t>
            </a:r>
            <a:endParaRPr lang="en-US" dirty="0"/>
          </a:p>
        </p:txBody>
      </p:sp>
      <p:sp>
        <p:nvSpPr>
          <p:cNvPr id="3" name="Text Placeholder 2"/>
          <p:cNvSpPr>
            <a:spLocks noGrp="1"/>
          </p:cNvSpPr>
          <p:nvPr>
            <p:ph type="body" sz="quarter" idx="12"/>
          </p:nvPr>
        </p:nvSpPr>
        <p:spPr>
          <a:xfrm>
            <a:off x="381000" y="762000"/>
            <a:ext cx="8372901" cy="499715"/>
          </a:xfrm>
          <a:effectLst/>
        </p:spPr>
        <p:txBody>
          <a:bodyPr/>
          <a:lstStyle/>
          <a:p>
            <a:r>
              <a:rPr lang="en-US" dirty="0" smtClean="0"/>
              <a:t>Current Staff</a:t>
            </a:r>
            <a:endParaRPr lang="en-US" dirty="0"/>
          </a:p>
        </p:txBody>
      </p:sp>
      <p:pic>
        <p:nvPicPr>
          <p:cNvPr id="12" name="Picture 11" descr="16445965425_97556609d9_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1676400"/>
            <a:ext cx="36576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4343400" y="1524000"/>
            <a:ext cx="1710725" cy="369332"/>
          </a:xfrm>
          <a:prstGeom prst="rect">
            <a:avLst/>
          </a:prstGeom>
          <a:noFill/>
        </p:spPr>
        <p:txBody>
          <a:bodyPr wrap="none" rtlCol="0">
            <a:spAutoFit/>
          </a:bodyPr>
          <a:lstStyle/>
          <a:p>
            <a:r>
              <a:rPr lang="en-US" dirty="0" smtClean="0"/>
              <a:t>Permanent Staff</a:t>
            </a:r>
            <a:endParaRPr lang="en-US" dirty="0"/>
          </a:p>
        </p:txBody>
      </p:sp>
    </p:spTree>
    <p:extLst>
      <p:ext uri="{BB962C8B-B14F-4D97-AF65-F5344CB8AC3E}">
        <p14:creationId xmlns:p14="http://schemas.microsoft.com/office/powerpoint/2010/main" val="3890447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Argonne</a:t>
            </a:r>
            <a:r>
              <a:rPr lang="en-US" dirty="0" smtClean="0">
                <a:solidFill>
                  <a:srgbClr val="FF0000"/>
                </a:solidFill>
              </a:rPr>
              <a:t> </a:t>
            </a:r>
            <a:r>
              <a:rPr lang="en-US" dirty="0" smtClean="0"/>
              <a:t>Capabilities and Interests Summary Slide</a:t>
            </a:r>
            <a:endParaRPr lang="en-US" dirty="0"/>
          </a:p>
        </p:txBody>
      </p:sp>
      <p:sp>
        <p:nvSpPr>
          <p:cNvPr id="3" name="Content Placeholder 2"/>
          <p:cNvSpPr>
            <a:spLocks noGrp="1"/>
          </p:cNvSpPr>
          <p:nvPr>
            <p:ph idx="1"/>
          </p:nvPr>
        </p:nvSpPr>
        <p:spPr>
          <a:xfrm>
            <a:off x="457200" y="1600201"/>
            <a:ext cx="4114800" cy="2505635"/>
          </a:xfrm>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US" sz="2000" u="sng" dirty="0" smtClean="0"/>
              <a:t>Expertise and interest</a:t>
            </a:r>
          </a:p>
          <a:p>
            <a:r>
              <a:rPr lang="en-US" sz="2000" dirty="0" smtClean="0"/>
              <a:t>Materials – growth and synthesis</a:t>
            </a:r>
          </a:p>
          <a:p>
            <a:r>
              <a:rPr lang="en-US" sz="2000" dirty="0" smtClean="0"/>
              <a:t>Materials – characterization</a:t>
            </a:r>
          </a:p>
          <a:p>
            <a:r>
              <a:rPr lang="en-US" sz="2000" dirty="0" smtClean="0"/>
              <a:t>Materials – modeling and theory</a:t>
            </a:r>
          </a:p>
          <a:p>
            <a:r>
              <a:rPr lang="en-US" sz="2000" dirty="0" smtClean="0"/>
              <a:t>Architecture – design and modeling</a:t>
            </a:r>
          </a:p>
          <a:p>
            <a:pPr marL="0" indent="0" algn="ctr">
              <a:buNone/>
            </a:pPr>
            <a:endParaRPr lang="en-US" sz="2000" dirty="0" smtClean="0"/>
          </a:p>
        </p:txBody>
      </p:sp>
      <p:sp>
        <p:nvSpPr>
          <p:cNvPr id="5" name="Rectangle 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
        <p:nvSpPr>
          <p:cNvPr id="14" name="Content Placeholder 2"/>
          <p:cNvSpPr txBox="1">
            <a:spLocks/>
          </p:cNvSpPr>
          <p:nvPr/>
        </p:nvSpPr>
        <p:spPr>
          <a:xfrm>
            <a:off x="500227" y="4330227"/>
            <a:ext cx="8390808" cy="175680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u="sng" dirty="0" smtClean="0"/>
              <a:t>Main Contribution/Role</a:t>
            </a:r>
          </a:p>
          <a:p>
            <a:pPr>
              <a:buClr>
                <a:srgbClr val="C00000"/>
              </a:buClr>
            </a:pPr>
            <a:r>
              <a:rPr lang="en-US" sz="1400" dirty="0" smtClean="0"/>
              <a:t>Materials growth, especially oxide systems and in-situ characterization</a:t>
            </a:r>
          </a:p>
          <a:p>
            <a:pPr>
              <a:buClr>
                <a:srgbClr val="C00000"/>
              </a:buClr>
            </a:pPr>
            <a:r>
              <a:rPr lang="en-US" sz="1400" dirty="0" smtClean="0"/>
              <a:t>Characterization: structural (X-ray, TEM, scanning probe), electrical, BLS, Kerr microscopy, FMR,… </a:t>
            </a:r>
          </a:p>
          <a:p>
            <a:pPr>
              <a:buClr>
                <a:srgbClr val="C00000"/>
              </a:buClr>
            </a:pPr>
            <a:r>
              <a:rPr lang="en-US" sz="1400" dirty="0" smtClean="0"/>
              <a:t>Large-scale modeling – DFT (including excitations – GW, MBPT), MD (including reactive force-field, generation of potentials and force fields), mesoscale modeling (including elastic properties, microstructural evolution), QMC of correlated systems, </a:t>
            </a:r>
            <a:r>
              <a:rPr lang="en-US" sz="1400" dirty="0" err="1" smtClean="0"/>
              <a:t>vdW</a:t>
            </a:r>
            <a:r>
              <a:rPr lang="en-US" sz="1400" dirty="0" smtClean="0"/>
              <a:t> systems</a:t>
            </a:r>
          </a:p>
          <a:p>
            <a:pPr>
              <a:buClr>
                <a:srgbClr val="C00000"/>
              </a:buClr>
            </a:pPr>
            <a:r>
              <a:rPr lang="en-US" sz="1400" dirty="0" smtClean="0"/>
              <a:t>Micro-architecture innovation, architecture design, modeling and analysis</a:t>
            </a:r>
          </a:p>
          <a:p>
            <a:pPr>
              <a:buClr>
                <a:srgbClr val="C00000"/>
              </a:buClr>
            </a:pPr>
            <a:endParaRPr lang="en-US" sz="1400" dirty="0"/>
          </a:p>
        </p:txBody>
      </p:sp>
      <p:sp>
        <p:nvSpPr>
          <p:cNvPr id="15" name="Content Placeholder 2"/>
          <p:cNvSpPr txBox="1">
            <a:spLocks/>
          </p:cNvSpPr>
          <p:nvPr/>
        </p:nvSpPr>
        <p:spPr>
          <a:xfrm>
            <a:off x="4776235" y="1600201"/>
            <a:ext cx="4114800" cy="250563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US" sz="2000" u="sng" dirty="0" smtClean="0"/>
              <a:t>Differentiating factors</a:t>
            </a:r>
          </a:p>
          <a:p>
            <a:r>
              <a:rPr lang="en-US" sz="2000" dirty="0" smtClean="0"/>
              <a:t>Hybrid-oxide MBE, thin films, magnetic systems</a:t>
            </a:r>
          </a:p>
          <a:p>
            <a:r>
              <a:rPr lang="en-US" sz="2000" dirty="0" smtClean="0"/>
              <a:t>In-situ X-ray PLD, oxide MBE, exploiting APS capabilities</a:t>
            </a:r>
          </a:p>
          <a:p>
            <a:r>
              <a:rPr lang="en-US" sz="2000" dirty="0" smtClean="0"/>
              <a:t>Large range of modeling expertise QMC, large-scale DFT, MD, mesoscale</a:t>
            </a:r>
          </a:p>
          <a:p>
            <a:r>
              <a:rPr lang="en-US" sz="2000" dirty="0" smtClean="0"/>
              <a:t>System and software expertise</a:t>
            </a:r>
          </a:p>
          <a:p>
            <a:pPr marL="0" indent="0" algn="ctr">
              <a:buNone/>
            </a:pPr>
            <a:r>
              <a:rPr lang="en-US" sz="2000" dirty="0" smtClean="0"/>
              <a:t> </a:t>
            </a:r>
            <a:endParaRPr lang="en-US" sz="2000" dirty="0"/>
          </a:p>
          <a:p>
            <a:pPr>
              <a:buClr>
                <a:srgbClr val="C00000"/>
              </a:buClr>
            </a:pPr>
            <a:endParaRPr lang="en-US" sz="1400" dirty="0"/>
          </a:p>
        </p:txBody>
      </p:sp>
    </p:spTree>
    <p:extLst>
      <p:ext uri="{BB962C8B-B14F-4D97-AF65-F5344CB8AC3E}">
        <p14:creationId xmlns:p14="http://schemas.microsoft.com/office/powerpoint/2010/main" val="26740167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Argonne</a:t>
            </a:r>
            <a:r>
              <a:rPr lang="en-US" dirty="0" smtClean="0">
                <a:solidFill>
                  <a:srgbClr val="FF0000"/>
                </a:solidFill>
              </a:rPr>
              <a:t> </a:t>
            </a:r>
            <a:r>
              <a:rPr lang="en-US" dirty="0" smtClean="0"/>
              <a:t>Gaps</a:t>
            </a:r>
            <a:endParaRPr lang="en-US" dirty="0"/>
          </a:p>
        </p:txBody>
      </p:sp>
      <p:sp>
        <p:nvSpPr>
          <p:cNvPr id="5" name="Rectangle 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
        <p:nvSpPr>
          <p:cNvPr id="4" name="Content Placeholder 3"/>
          <p:cNvSpPr>
            <a:spLocks noGrp="1"/>
          </p:cNvSpPr>
          <p:nvPr>
            <p:ph idx="1"/>
          </p:nvPr>
        </p:nvSpPr>
        <p:spPr/>
        <p:txBody>
          <a:bodyPr/>
          <a:lstStyle/>
          <a:p>
            <a:r>
              <a:rPr lang="en-US" dirty="0" smtClean="0"/>
              <a:t>No real semiconductor lab, semiconductor devices</a:t>
            </a:r>
          </a:p>
          <a:p>
            <a:r>
              <a:rPr lang="en-US" dirty="0" smtClean="0"/>
              <a:t>Small cleanrooms (expanding one – sensors)</a:t>
            </a:r>
          </a:p>
          <a:p>
            <a:r>
              <a:rPr lang="en-US" dirty="0" smtClean="0"/>
              <a:t>Device testing</a:t>
            </a:r>
          </a:p>
          <a:p>
            <a:r>
              <a:rPr lang="en-US" dirty="0" smtClean="0"/>
              <a:t>Reliability testing</a:t>
            </a:r>
            <a:endParaRPr lang="en-US" dirty="0"/>
          </a:p>
        </p:txBody>
      </p:sp>
    </p:spTree>
    <p:extLst>
      <p:ext uri="{BB962C8B-B14F-4D97-AF65-F5344CB8AC3E}">
        <p14:creationId xmlns:p14="http://schemas.microsoft.com/office/powerpoint/2010/main" val="119582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Argonne</a:t>
            </a:r>
            <a:r>
              <a:rPr lang="en-US" dirty="0" smtClean="0">
                <a:solidFill>
                  <a:srgbClr val="FF0000"/>
                </a:solidFill>
              </a:rPr>
              <a:t> </a:t>
            </a:r>
            <a:r>
              <a:rPr lang="en-US" dirty="0" smtClean="0"/>
              <a:t>– particular interests</a:t>
            </a:r>
            <a:endParaRPr lang="en-US" dirty="0"/>
          </a:p>
        </p:txBody>
      </p:sp>
      <p:sp>
        <p:nvSpPr>
          <p:cNvPr id="5" name="Rectangle 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
        <p:nvSpPr>
          <p:cNvPr id="4" name="Content Placeholder 3"/>
          <p:cNvSpPr>
            <a:spLocks noGrp="1"/>
          </p:cNvSpPr>
          <p:nvPr>
            <p:ph idx="1"/>
          </p:nvPr>
        </p:nvSpPr>
        <p:spPr/>
        <p:txBody>
          <a:bodyPr>
            <a:normAutofit fontScale="85000" lnSpcReduction="10000"/>
          </a:bodyPr>
          <a:lstStyle/>
          <a:p>
            <a:r>
              <a:rPr lang="en-US" sz="2800" dirty="0" smtClean="0"/>
              <a:t>Materials for low-power electronics, </a:t>
            </a:r>
            <a:r>
              <a:rPr lang="en-US" sz="2800" dirty="0" err="1" smtClean="0"/>
              <a:t>ionics</a:t>
            </a:r>
            <a:r>
              <a:rPr lang="en-US" sz="2800" dirty="0" smtClean="0"/>
              <a:t> and </a:t>
            </a:r>
            <a:r>
              <a:rPr lang="en-US" sz="2800" dirty="0" err="1" smtClean="0"/>
              <a:t>Mottronics</a:t>
            </a:r>
            <a:r>
              <a:rPr lang="en-US" sz="2800" dirty="0" smtClean="0"/>
              <a:t>, low-voltage switches</a:t>
            </a:r>
          </a:p>
          <a:p>
            <a:pPr lvl="1"/>
            <a:r>
              <a:rPr lang="en-US" sz="2400" dirty="0" smtClean="0"/>
              <a:t>MBE growth of oxides: ionic conductors, correlated oxides</a:t>
            </a:r>
          </a:p>
          <a:p>
            <a:pPr lvl="1"/>
            <a:r>
              <a:rPr lang="en-US" sz="2400" dirty="0" smtClean="0"/>
              <a:t>Magnetic thin films, spin-orbit systems – </a:t>
            </a:r>
            <a:r>
              <a:rPr lang="en-US" sz="2400" dirty="0" err="1" smtClean="0"/>
              <a:t>spintronics</a:t>
            </a:r>
            <a:r>
              <a:rPr lang="en-US" sz="2400" dirty="0" smtClean="0"/>
              <a:t>, </a:t>
            </a:r>
            <a:r>
              <a:rPr lang="en-US" sz="2400" dirty="0" err="1" smtClean="0"/>
              <a:t>skyrmionics</a:t>
            </a:r>
            <a:endParaRPr lang="en-US" sz="2400" dirty="0" smtClean="0"/>
          </a:p>
          <a:p>
            <a:r>
              <a:rPr lang="en-US" sz="2800" dirty="0" smtClean="0"/>
              <a:t>Materials modeling and theory</a:t>
            </a:r>
          </a:p>
          <a:p>
            <a:pPr lvl="1"/>
            <a:r>
              <a:rPr lang="en-US" sz="2400" dirty="0" smtClean="0"/>
              <a:t>Large-scale electronic structure: light-matter interactions, charge transport, thermal transport, resistive switching, battery processes/electrodes</a:t>
            </a:r>
          </a:p>
          <a:p>
            <a:pPr lvl="1"/>
            <a:r>
              <a:rPr lang="en-US" sz="2400" dirty="0" smtClean="0"/>
              <a:t>Molecular dynamics: electrolytes, functional nanostructures</a:t>
            </a:r>
          </a:p>
          <a:p>
            <a:pPr lvl="1"/>
            <a:r>
              <a:rPr lang="en-US" sz="2400" dirty="0" smtClean="0"/>
              <a:t>Mesoscale modeling: microstructural evolution, synthesis, </a:t>
            </a:r>
            <a:r>
              <a:rPr lang="en-US" sz="2400" dirty="0" err="1" smtClean="0"/>
              <a:t>ferromagnets</a:t>
            </a:r>
            <a:r>
              <a:rPr lang="en-US" sz="2400" dirty="0" smtClean="0"/>
              <a:t>/ferroelectrics</a:t>
            </a:r>
          </a:p>
          <a:p>
            <a:r>
              <a:rPr lang="en-US" sz="3000" dirty="0" smtClean="0"/>
              <a:t>Computer/device architecture</a:t>
            </a:r>
          </a:p>
          <a:p>
            <a:pPr lvl="1"/>
            <a:r>
              <a:rPr lang="en-US" sz="2600" dirty="0" smtClean="0"/>
              <a:t>Design, testing, evaluation</a:t>
            </a:r>
          </a:p>
          <a:p>
            <a:endParaRPr lang="en-US" dirty="0"/>
          </a:p>
        </p:txBody>
      </p:sp>
    </p:spTree>
    <p:extLst>
      <p:ext uri="{BB962C8B-B14F-4D97-AF65-F5344CB8AC3E}">
        <p14:creationId xmlns:p14="http://schemas.microsoft.com/office/powerpoint/2010/main" val="212165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Argonne</a:t>
            </a:r>
            <a:r>
              <a:rPr lang="en-US" dirty="0" smtClean="0">
                <a:solidFill>
                  <a:srgbClr val="FF0000"/>
                </a:solidFill>
              </a:rPr>
              <a:t> </a:t>
            </a:r>
            <a:r>
              <a:rPr lang="en-US" dirty="0" smtClean="0"/>
              <a:t>– particular resources</a:t>
            </a:r>
            <a:endParaRPr lang="en-US" dirty="0"/>
          </a:p>
        </p:txBody>
      </p:sp>
      <p:sp>
        <p:nvSpPr>
          <p:cNvPr id="5" name="Rectangle 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
        <p:nvSpPr>
          <p:cNvPr id="4" name="Content Placeholder 3"/>
          <p:cNvSpPr>
            <a:spLocks noGrp="1"/>
          </p:cNvSpPr>
          <p:nvPr>
            <p:ph idx="1"/>
          </p:nvPr>
        </p:nvSpPr>
        <p:spPr>
          <a:xfrm>
            <a:off x="457200" y="1555377"/>
            <a:ext cx="8229600" cy="4525963"/>
          </a:xfrm>
        </p:spPr>
        <p:txBody>
          <a:bodyPr>
            <a:normAutofit fontScale="85000" lnSpcReduction="10000"/>
          </a:bodyPr>
          <a:lstStyle/>
          <a:p>
            <a:r>
              <a:rPr lang="en-US" sz="2800" dirty="0" smtClean="0"/>
              <a:t>Advanced Photon Source (SUF) – built up in situ growth systems (MBE, sputter, PLD, MOCVD), new developments in X-ray scattering (</a:t>
            </a:r>
            <a:r>
              <a:rPr lang="en-US" sz="2800" dirty="0" err="1" smtClean="0"/>
              <a:t>ptychography</a:t>
            </a:r>
            <a:r>
              <a:rPr lang="en-US" sz="2800" dirty="0" smtClean="0"/>
              <a:t>, diffuse scattering,…), APS-U adds high-intensity coherent beam (coherent diffraction)</a:t>
            </a:r>
            <a:endParaRPr lang="en-US" sz="2400" dirty="0" smtClean="0"/>
          </a:p>
          <a:p>
            <a:r>
              <a:rPr lang="en-US" sz="2800" dirty="0" smtClean="0"/>
              <a:t>Center for </a:t>
            </a:r>
            <a:r>
              <a:rPr lang="en-US" sz="2800" dirty="0" err="1" smtClean="0"/>
              <a:t>Nanoscale</a:t>
            </a:r>
            <a:r>
              <a:rPr lang="en-US" sz="2800" dirty="0" smtClean="0"/>
              <a:t> Materials (SUF) – nanofabrication, probe microscopy</a:t>
            </a:r>
          </a:p>
          <a:p>
            <a:r>
              <a:rPr lang="en-US" sz="2800" dirty="0" smtClean="0"/>
              <a:t>Electron Microscopy Center (SUF) – </a:t>
            </a:r>
            <a:r>
              <a:rPr lang="en-US" sz="2800" dirty="0" smtClean="0"/>
              <a:t>aberration</a:t>
            </a:r>
            <a:r>
              <a:rPr lang="en-US" sz="2800" dirty="0" smtClean="0"/>
              <a:t>-corrected TEM and LTEM</a:t>
            </a:r>
          </a:p>
          <a:p>
            <a:r>
              <a:rPr lang="en-US" sz="2800" dirty="0" smtClean="0"/>
              <a:t>Argonne Leadership Computing Facility (SUF) – Mira, Aurora,…also catalysts and subject matter experts</a:t>
            </a:r>
          </a:p>
          <a:p>
            <a:r>
              <a:rPr lang="en-US" sz="2800" dirty="0" smtClean="0"/>
              <a:t>Resources in Materials Science Division (growth, patterning, characterization)</a:t>
            </a:r>
          </a:p>
          <a:p>
            <a:endParaRPr lang="en-US" dirty="0"/>
          </a:p>
        </p:txBody>
      </p:sp>
    </p:spTree>
    <p:extLst>
      <p:ext uri="{BB962C8B-B14F-4D97-AF65-F5344CB8AC3E}">
        <p14:creationId xmlns:p14="http://schemas.microsoft.com/office/powerpoint/2010/main" val="1550596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86225" y="77372"/>
            <a:ext cx="7369025"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en-US" sz="2400" dirty="0" smtClean="0">
                <a:solidFill>
                  <a:schemeClr val="tx2"/>
                </a:solidFill>
                <a:latin typeface="Arial" charset="0"/>
              </a:rPr>
              <a:t>MBE Synthesi</a:t>
            </a:r>
            <a:r>
              <a:rPr lang="en-US" sz="2400" dirty="0">
                <a:solidFill>
                  <a:schemeClr val="tx2"/>
                </a:solidFill>
                <a:latin typeface="Arial" charset="0"/>
              </a:rPr>
              <a:t>s</a:t>
            </a:r>
            <a:r>
              <a:rPr lang="en-US" sz="2400" dirty="0" smtClean="0">
                <a:solidFill>
                  <a:schemeClr val="tx2"/>
                </a:solidFill>
                <a:latin typeface="Arial" charset="0"/>
              </a:rPr>
              <a:t>: realizing concepts in model systems</a:t>
            </a:r>
          </a:p>
          <a:p>
            <a:pPr eaLnBrk="0" hangingPunct="0"/>
            <a:r>
              <a:rPr lang="en-US" sz="2400" dirty="0" smtClean="0">
                <a:solidFill>
                  <a:schemeClr val="tx2"/>
                </a:solidFill>
                <a:latin typeface="Arial" charset="0"/>
              </a:rPr>
              <a:t>(</a:t>
            </a:r>
            <a:r>
              <a:rPr lang="en-US" sz="2400" dirty="0" err="1" smtClean="0">
                <a:solidFill>
                  <a:schemeClr val="tx2"/>
                </a:solidFill>
                <a:latin typeface="Arial" charset="0"/>
              </a:rPr>
              <a:t>Anand</a:t>
            </a:r>
            <a:r>
              <a:rPr lang="en-US" sz="2400" dirty="0" smtClean="0">
                <a:solidFill>
                  <a:schemeClr val="tx2"/>
                </a:solidFill>
                <a:latin typeface="Arial" charset="0"/>
              </a:rPr>
              <a:t> Bhattacharya)</a:t>
            </a:r>
            <a:endParaRPr lang="en-US" sz="2400" dirty="0">
              <a:latin typeface="Chalkboard" charset="0"/>
            </a:endParaRPr>
          </a:p>
        </p:txBody>
      </p:sp>
      <p:grpSp>
        <p:nvGrpSpPr>
          <p:cNvPr id="8" name="Group 7"/>
          <p:cNvGrpSpPr/>
          <p:nvPr/>
        </p:nvGrpSpPr>
        <p:grpSpPr>
          <a:xfrm>
            <a:off x="3207420" y="3353808"/>
            <a:ext cx="3695862" cy="3220568"/>
            <a:chOff x="3207420" y="3353808"/>
            <a:chExt cx="3695862" cy="3220568"/>
          </a:xfrm>
        </p:grpSpPr>
        <p:sp>
          <p:nvSpPr>
            <p:cNvPr id="7" name="TextBox 6"/>
            <p:cNvSpPr txBox="1"/>
            <p:nvPr/>
          </p:nvSpPr>
          <p:spPr>
            <a:xfrm>
              <a:off x="4296164" y="3353808"/>
              <a:ext cx="1073345" cy="369332"/>
            </a:xfrm>
            <a:prstGeom prst="rect">
              <a:avLst/>
            </a:prstGeom>
            <a:noFill/>
          </p:spPr>
          <p:txBody>
            <a:bodyPr wrap="square" lIns="0" tIns="0" rIns="0" bIns="0" rtlCol="0" anchor="ctr">
              <a:spAutoFit/>
            </a:bodyPr>
            <a:lstStyle/>
            <a:p>
              <a:r>
                <a:rPr lang="en-US" sz="2400" dirty="0" smtClean="0">
                  <a:solidFill>
                    <a:srgbClr val="007A08"/>
                  </a:solidFill>
                  <a:latin typeface="Arial"/>
                  <a:cs typeface="Arial"/>
                </a:rPr>
                <a:t>Explore</a:t>
              </a:r>
              <a:endParaRPr lang="en-US" sz="2400" dirty="0">
                <a:solidFill>
                  <a:srgbClr val="007A08"/>
                </a:solidFill>
                <a:latin typeface="Arial"/>
                <a:cs typeface="Arial"/>
              </a:endParaRPr>
            </a:p>
          </p:txBody>
        </p:sp>
        <p:sp>
          <p:nvSpPr>
            <p:cNvPr id="21" name="Rectangle 20"/>
            <p:cNvSpPr/>
            <p:nvPr/>
          </p:nvSpPr>
          <p:spPr>
            <a:xfrm>
              <a:off x="3208460" y="5989600"/>
              <a:ext cx="3694822" cy="584776"/>
            </a:xfrm>
            <a:prstGeom prst="rect">
              <a:avLst/>
            </a:prstGeom>
          </p:spPr>
          <p:txBody>
            <a:bodyPr wrap="square">
              <a:spAutoFit/>
            </a:bodyPr>
            <a:lstStyle/>
            <a:p>
              <a:pPr algn="ctr"/>
              <a:r>
                <a:rPr lang="de-DE" sz="1600" dirty="0" err="1" smtClean="0">
                  <a:solidFill>
                    <a:schemeClr val="bg2">
                      <a:lumMod val="10000"/>
                    </a:schemeClr>
                  </a:solidFill>
                </a:rPr>
                <a:t>Magnetic</a:t>
              </a:r>
              <a:r>
                <a:rPr lang="de-DE" sz="1600" dirty="0" smtClean="0">
                  <a:solidFill>
                    <a:schemeClr val="bg2">
                      <a:lumMod val="10000"/>
                    </a:schemeClr>
                  </a:solidFill>
                </a:rPr>
                <a:t> </a:t>
              </a:r>
              <a:r>
                <a:rPr lang="de-DE" sz="1600" dirty="0" err="1" smtClean="0">
                  <a:solidFill>
                    <a:schemeClr val="bg2">
                      <a:lumMod val="10000"/>
                    </a:schemeClr>
                  </a:solidFill>
                </a:rPr>
                <a:t>structure</a:t>
              </a:r>
              <a:r>
                <a:rPr lang="de-DE" sz="1600" dirty="0" smtClean="0">
                  <a:solidFill>
                    <a:schemeClr val="bg2">
                      <a:lumMod val="10000"/>
                    </a:schemeClr>
                  </a:solidFill>
                </a:rPr>
                <a:t>;  </a:t>
              </a:r>
              <a:r>
                <a:rPr lang="de-DE" sz="1600" dirty="0" smtClean="0">
                  <a:solidFill>
                    <a:srgbClr val="FF0000"/>
                  </a:solidFill>
                </a:rPr>
                <a:t>T</a:t>
              </a:r>
              <a:r>
                <a:rPr lang="de-DE" sz="1600" baseline="-25000" dirty="0" smtClean="0">
                  <a:solidFill>
                    <a:srgbClr val="FF0000"/>
                  </a:solidFill>
                </a:rPr>
                <a:t>N </a:t>
              </a:r>
              <a:r>
                <a:rPr lang="de-DE" sz="1600" dirty="0" smtClean="0">
                  <a:solidFill>
                    <a:srgbClr val="FF0000"/>
                  </a:solidFill>
                </a:rPr>
                <a:t> </a:t>
              </a:r>
              <a:r>
                <a:rPr lang="de-DE" sz="1600" dirty="0" err="1" smtClean="0">
                  <a:solidFill>
                    <a:srgbClr val="FF0000"/>
                  </a:solidFill>
                </a:rPr>
                <a:t>increases</a:t>
              </a:r>
              <a:r>
                <a:rPr lang="de-DE" sz="1600" dirty="0" smtClean="0">
                  <a:solidFill>
                    <a:srgbClr val="FF0000"/>
                  </a:solidFill>
                </a:rPr>
                <a:t> </a:t>
              </a:r>
              <a:r>
                <a:rPr lang="de-DE" sz="1600" dirty="0" err="1" smtClean="0">
                  <a:solidFill>
                    <a:srgbClr val="FF0000"/>
                  </a:solidFill>
                </a:rPr>
                <a:t>by</a:t>
              </a:r>
              <a:r>
                <a:rPr lang="de-DE" sz="1600" dirty="0" smtClean="0">
                  <a:solidFill>
                    <a:srgbClr val="FF0000"/>
                  </a:solidFill>
                </a:rPr>
                <a:t> 70 K </a:t>
              </a:r>
            </a:p>
            <a:p>
              <a:pPr algn="ctr"/>
              <a:r>
                <a:rPr lang="de-DE" sz="1600" dirty="0" smtClean="0">
                  <a:solidFill>
                    <a:schemeClr val="bg2">
                      <a:lumMod val="10000"/>
                    </a:schemeClr>
                  </a:solidFill>
                </a:rPr>
                <a:t>Nat. Mater. </a:t>
              </a:r>
              <a:r>
                <a:rPr lang="de-DE" sz="1600" b="1" dirty="0" smtClean="0">
                  <a:solidFill>
                    <a:schemeClr val="bg2">
                      <a:lumMod val="10000"/>
                    </a:schemeClr>
                  </a:solidFill>
                </a:rPr>
                <a:t>8,</a:t>
              </a:r>
              <a:r>
                <a:rPr lang="de-DE" sz="1600" dirty="0" smtClean="0">
                  <a:solidFill>
                    <a:schemeClr val="bg2">
                      <a:lumMod val="10000"/>
                    </a:schemeClr>
                  </a:solidFill>
                </a:rPr>
                <a:t> 892 (2009)</a:t>
              </a:r>
              <a:r>
                <a:rPr lang="de-DE" sz="1600" dirty="0"/>
                <a:t>.</a:t>
              </a:r>
              <a:r>
                <a:rPr lang="de-DE" sz="1600" dirty="0" smtClean="0"/>
                <a:t> </a:t>
              </a:r>
              <a:endParaRPr lang="en-US" sz="1600" dirty="0">
                <a:solidFill>
                  <a:schemeClr val="bg2">
                    <a:lumMod val="10000"/>
                  </a:schemeClr>
                </a:solidFill>
              </a:endParaRPr>
            </a:p>
          </p:txBody>
        </p:sp>
        <p:pic>
          <p:nvPicPr>
            <p:cNvPr id="34"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420" y="3428321"/>
              <a:ext cx="3135879" cy="2706943"/>
            </a:xfrm>
            <a:prstGeom prst="rect">
              <a:avLst/>
            </a:prstGeom>
            <a:noFill/>
            <a:ln w="9525">
              <a:no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grpSp>
      <p:grpSp>
        <p:nvGrpSpPr>
          <p:cNvPr id="5" name="Group 4"/>
          <p:cNvGrpSpPr/>
          <p:nvPr/>
        </p:nvGrpSpPr>
        <p:grpSpPr>
          <a:xfrm>
            <a:off x="3557173" y="855236"/>
            <a:ext cx="2460116" cy="2334469"/>
            <a:chOff x="3542232" y="631121"/>
            <a:chExt cx="2460116" cy="2334469"/>
          </a:xfrm>
        </p:grpSpPr>
        <p:sp>
          <p:nvSpPr>
            <p:cNvPr id="12" name="TextBox 11"/>
            <p:cNvSpPr txBox="1"/>
            <p:nvPr/>
          </p:nvSpPr>
          <p:spPr>
            <a:xfrm>
              <a:off x="4099677" y="631121"/>
              <a:ext cx="1387132" cy="369332"/>
            </a:xfrm>
            <a:prstGeom prst="rect">
              <a:avLst/>
            </a:prstGeom>
            <a:noFill/>
          </p:spPr>
          <p:txBody>
            <a:bodyPr wrap="square" lIns="0" tIns="0" rIns="0" bIns="0" rtlCol="0" anchor="ctr">
              <a:spAutoFit/>
            </a:bodyPr>
            <a:lstStyle/>
            <a:p>
              <a:r>
                <a:rPr lang="en-US" sz="2400" dirty="0" smtClean="0">
                  <a:solidFill>
                    <a:srgbClr val="FF6600"/>
                  </a:solidFill>
                  <a:latin typeface="Arial"/>
                  <a:cs typeface="Arial"/>
                </a:rPr>
                <a:t>Conceive</a:t>
              </a:r>
              <a:endParaRPr lang="en-US" sz="2400" dirty="0">
                <a:solidFill>
                  <a:srgbClr val="FF6600"/>
                </a:solidFill>
                <a:latin typeface="Arial"/>
                <a:cs typeface="Arial"/>
              </a:endParaRPr>
            </a:p>
          </p:txBody>
        </p:sp>
        <p:pic>
          <p:nvPicPr>
            <p:cNvPr id="35" name="Picture 2" descr="3DRand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2232" y="1054828"/>
              <a:ext cx="1048863" cy="10532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3DD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754" y="1400498"/>
              <a:ext cx="1040199" cy="1013387"/>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3652848" y="2380814"/>
              <a:ext cx="2349500" cy="584776"/>
            </a:xfrm>
            <a:prstGeom prst="rect">
              <a:avLst/>
            </a:prstGeom>
            <a:noFill/>
          </p:spPr>
          <p:txBody>
            <a:bodyPr wrap="square" rtlCol="0">
              <a:spAutoFit/>
            </a:bodyPr>
            <a:lstStyle/>
            <a:p>
              <a:r>
                <a:rPr lang="en-US" sz="1600" dirty="0" smtClean="0">
                  <a:solidFill>
                    <a:schemeClr val="bg2">
                      <a:lumMod val="10000"/>
                    </a:schemeClr>
                  </a:solidFill>
                </a:rPr>
                <a:t>What is the role of </a:t>
              </a:r>
              <a:r>
                <a:rPr lang="en-US" sz="1600" dirty="0" err="1" smtClean="0">
                  <a:solidFill>
                    <a:schemeClr val="bg2">
                      <a:lumMod val="10000"/>
                    </a:schemeClr>
                  </a:solidFill>
                </a:rPr>
                <a:t>cation</a:t>
              </a:r>
              <a:r>
                <a:rPr lang="en-US" sz="1600" dirty="0" smtClean="0">
                  <a:solidFill>
                    <a:schemeClr val="bg2">
                      <a:lumMod val="10000"/>
                    </a:schemeClr>
                  </a:solidFill>
                </a:rPr>
                <a:t> disorder?</a:t>
              </a:r>
              <a:endParaRPr lang="en-US" sz="1600" dirty="0">
                <a:solidFill>
                  <a:schemeClr val="bg2">
                    <a:lumMod val="10000"/>
                  </a:schemeClr>
                </a:solidFill>
              </a:endParaRPr>
            </a:p>
          </p:txBody>
        </p:sp>
      </p:grpSp>
      <p:grpSp>
        <p:nvGrpSpPr>
          <p:cNvPr id="9" name="Group 8"/>
          <p:cNvGrpSpPr/>
          <p:nvPr/>
        </p:nvGrpSpPr>
        <p:grpSpPr>
          <a:xfrm>
            <a:off x="67444" y="1847883"/>
            <a:ext cx="2944774" cy="3667637"/>
            <a:chOff x="67444" y="1847883"/>
            <a:chExt cx="2944774" cy="3667637"/>
          </a:xfrm>
        </p:grpSpPr>
        <p:sp>
          <p:nvSpPr>
            <p:cNvPr id="10" name="TextBox 9"/>
            <p:cNvSpPr txBox="1"/>
            <p:nvPr/>
          </p:nvSpPr>
          <p:spPr>
            <a:xfrm>
              <a:off x="1086225" y="1847883"/>
              <a:ext cx="1251637" cy="369332"/>
            </a:xfrm>
            <a:prstGeom prst="rect">
              <a:avLst/>
            </a:prstGeom>
            <a:noFill/>
          </p:spPr>
          <p:txBody>
            <a:bodyPr wrap="square" lIns="0" tIns="0" rIns="0" bIns="0" rtlCol="0" anchor="ctr">
              <a:spAutoFit/>
            </a:bodyPr>
            <a:lstStyle/>
            <a:p>
              <a:r>
                <a:rPr lang="en-US" sz="2400" dirty="0" smtClean="0">
                  <a:solidFill>
                    <a:srgbClr val="FF0000"/>
                  </a:solidFill>
                  <a:latin typeface="Arial"/>
                  <a:cs typeface="Arial"/>
                </a:rPr>
                <a:t>Discover</a:t>
              </a:r>
              <a:endParaRPr lang="en-US" sz="2400" dirty="0">
                <a:solidFill>
                  <a:srgbClr val="FF0000"/>
                </a:solidFill>
                <a:latin typeface="Arial"/>
                <a:cs typeface="Arial"/>
              </a:endParaRPr>
            </a:p>
          </p:txBody>
        </p:sp>
        <p:pic>
          <p:nvPicPr>
            <p:cNvPr id="52" name="Picture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45116" y="3206096"/>
              <a:ext cx="2668924" cy="643804"/>
            </a:xfrm>
            <a:prstGeom prst="rect">
              <a:avLst/>
            </a:prstGeom>
          </p:spPr>
        </p:pic>
        <p:pic>
          <p:nvPicPr>
            <p:cNvPr id="81" name="Picture 10" descr="0128 canting fig.jpg"/>
            <p:cNvPicPr>
              <a:picLocks noChangeAspect="1"/>
            </p:cNvPicPr>
            <p:nvPr/>
          </p:nvPicPr>
          <p:blipFill>
            <a:blip r:embed="rId7">
              <a:extLst>
                <a:ext uri="{28A0092B-C50C-407E-A947-70E740481C1C}">
                  <a14:useLocalDpi xmlns:a14="http://schemas.microsoft.com/office/drawing/2010/main" val="0"/>
                </a:ext>
              </a:extLst>
            </a:blip>
            <a:srcRect l="4935" t="2222" r="14288" b="6667"/>
            <a:stretch>
              <a:fillRect/>
            </a:stretch>
          </p:blipFill>
          <p:spPr bwMode="auto">
            <a:xfrm>
              <a:off x="724463" y="2578364"/>
              <a:ext cx="2287755" cy="197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83"/>
            <p:cNvSpPr/>
            <p:nvPr/>
          </p:nvSpPr>
          <p:spPr>
            <a:xfrm>
              <a:off x="558800" y="4930744"/>
              <a:ext cx="2222500" cy="584776"/>
            </a:xfrm>
            <a:prstGeom prst="rect">
              <a:avLst/>
            </a:prstGeom>
          </p:spPr>
          <p:txBody>
            <a:bodyPr wrap="square">
              <a:spAutoFit/>
            </a:bodyPr>
            <a:lstStyle/>
            <a:p>
              <a:pPr algn="ctr"/>
              <a:r>
                <a:rPr lang="en-US" sz="1600" dirty="0" smtClean="0">
                  <a:solidFill>
                    <a:schemeClr val="bg2">
                      <a:lumMod val="10000"/>
                    </a:schemeClr>
                  </a:solidFill>
                </a:rPr>
                <a:t>Canted magnetic state</a:t>
              </a:r>
            </a:p>
            <a:p>
              <a:pPr algn="ctr"/>
              <a:r>
                <a:rPr lang="en-US" sz="1600" dirty="0" smtClean="0">
                  <a:solidFill>
                    <a:schemeClr val="bg2">
                      <a:lumMod val="10000"/>
                    </a:schemeClr>
                  </a:solidFill>
                </a:rPr>
                <a:t>PRL </a:t>
              </a:r>
              <a:r>
                <a:rPr lang="en-US" sz="1600" b="1" dirty="0">
                  <a:solidFill>
                    <a:schemeClr val="bg2">
                      <a:lumMod val="10000"/>
                    </a:schemeClr>
                  </a:solidFill>
                </a:rPr>
                <a:t>107</a:t>
              </a:r>
              <a:r>
                <a:rPr lang="en-US" sz="1600" dirty="0">
                  <a:solidFill>
                    <a:schemeClr val="bg2">
                      <a:lumMod val="10000"/>
                    </a:schemeClr>
                  </a:solidFill>
                </a:rPr>
                <a:t>, 167202 (2011).</a:t>
              </a:r>
            </a:p>
          </p:txBody>
        </p:sp>
      </p:grpSp>
      <p:grpSp>
        <p:nvGrpSpPr>
          <p:cNvPr id="6" name="Group 5"/>
          <p:cNvGrpSpPr/>
          <p:nvPr/>
        </p:nvGrpSpPr>
        <p:grpSpPr>
          <a:xfrm>
            <a:off x="6729043" y="1847700"/>
            <a:ext cx="2309644" cy="3522336"/>
            <a:chOff x="6729043" y="1847700"/>
            <a:chExt cx="2309644" cy="3522336"/>
          </a:xfrm>
        </p:grpSpPr>
        <p:sp>
          <p:nvSpPr>
            <p:cNvPr id="15" name="TextBox 14"/>
            <p:cNvSpPr txBox="1"/>
            <p:nvPr/>
          </p:nvSpPr>
          <p:spPr>
            <a:xfrm>
              <a:off x="7117439" y="1847700"/>
              <a:ext cx="1544227" cy="369332"/>
            </a:xfrm>
            <a:prstGeom prst="rect">
              <a:avLst/>
            </a:prstGeom>
            <a:noFill/>
          </p:spPr>
          <p:txBody>
            <a:bodyPr wrap="square" lIns="0" tIns="0" rIns="0" bIns="0" rtlCol="0" anchor="ctr">
              <a:spAutoFit/>
            </a:bodyPr>
            <a:lstStyle/>
            <a:p>
              <a:r>
                <a:rPr lang="en-US" sz="2400" dirty="0" smtClean="0">
                  <a:solidFill>
                    <a:srgbClr val="0C47FF"/>
                  </a:solidFill>
                  <a:latin typeface="Arial"/>
                  <a:cs typeface="Arial"/>
                </a:rPr>
                <a:t>Synthesize</a:t>
              </a:r>
              <a:endParaRPr lang="en-US" sz="2400" dirty="0">
                <a:solidFill>
                  <a:srgbClr val="0C47FF"/>
                </a:solidFill>
                <a:latin typeface="Arial"/>
                <a:cs typeface="Arial"/>
              </a:endParaRPr>
            </a:p>
          </p:txBody>
        </p:sp>
        <p:sp>
          <p:nvSpPr>
            <p:cNvPr id="23" name="Text Box 7"/>
            <p:cNvSpPr txBox="1">
              <a:spLocks noChangeArrowheads="1"/>
            </p:cNvSpPr>
            <p:nvPr/>
          </p:nvSpPr>
          <p:spPr bwMode="auto">
            <a:xfrm>
              <a:off x="7043884" y="4458784"/>
              <a:ext cx="1525023"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en-US" sz="1400" dirty="0">
                  <a:solidFill>
                    <a:schemeClr val="bg2">
                      <a:lumMod val="10000"/>
                    </a:schemeClr>
                  </a:solidFill>
                  <a:latin typeface="Arial" charset="0"/>
                </a:rPr>
                <a:t>LaMnO</a:t>
              </a:r>
              <a:r>
                <a:rPr lang="en-US" sz="1400" baseline="-25000" dirty="0">
                  <a:solidFill>
                    <a:schemeClr val="bg2">
                      <a:lumMod val="10000"/>
                    </a:schemeClr>
                  </a:solidFill>
                  <a:latin typeface="Arial" charset="0"/>
                </a:rPr>
                <a:t>3</a:t>
              </a:r>
              <a:r>
                <a:rPr lang="en-US" sz="1400" dirty="0">
                  <a:solidFill>
                    <a:schemeClr val="bg2">
                      <a:lumMod val="10000"/>
                    </a:schemeClr>
                  </a:solidFill>
                  <a:latin typeface="Arial" charset="0"/>
                </a:rPr>
                <a:t>/SrMnO</a:t>
              </a:r>
              <a:r>
                <a:rPr lang="en-US" sz="1400" baseline="-25000" dirty="0">
                  <a:solidFill>
                    <a:schemeClr val="bg2">
                      <a:lumMod val="10000"/>
                    </a:schemeClr>
                  </a:solidFill>
                  <a:latin typeface="Arial" charset="0"/>
                </a:rPr>
                <a:t>3</a:t>
              </a:r>
              <a:endParaRPr lang="en-US" sz="1400" dirty="0">
                <a:solidFill>
                  <a:schemeClr val="bg2">
                    <a:lumMod val="10000"/>
                  </a:schemeClr>
                </a:solidFill>
                <a:latin typeface="Arial" charset="0"/>
              </a:endParaRPr>
            </a:p>
          </p:txBody>
        </p:sp>
        <p:pic>
          <p:nvPicPr>
            <p:cNvPr id="45" name="Picture 44"/>
            <p:cNvPicPr>
              <a:picLocks noChangeAspect="1"/>
            </p:cNvPicPr>
            <p:nvPr/>
          </p:nvPicPr>
          <p:blipFill>
            <a:blip r:embed="rId8"/>
            <a:stretch>
              <a:fillRect/>
            </a:stretch>
          </p:blipFill>
          <p:spPr>
            <a:xfrm>
              <a:off x="6795114" y="2358530"/>
              <a:ext cx="2243573" cy="1971982"/>
            </a:xfrm>
            <a:prstGeom prst="rect">
              <a:avLst/>
            </a:prstGeom>
          </p:spPr>
        </p:pic>
        <p:sp>
          <p:nvSpPr>
            <p:cNvPr id="85" name="TextBox 84"/>
            <p:cNvSpPr txBox="1"/>
            <p:nvPr/>
          </p:nvSpPr>
          <p:spPr>
            <a:xfrm>
              <a:off x="6729043" y="4785260"/>
              <a:ext cx="2235200" cy="584776"/>
            </a:xfrm>
            <a:prstGeom prst="rect">
              <a:avLst/>
            </a:prstGeom>
            <a:noFill/>
          </p:spPr>
          <p:txBody>
            <a:bodyPr wrap="square" rtlCol="0">
              <a:spAutoFit/>
            </a:bodyPr>
            <a:lstStyle/>
            <a:p>
              <a:r>
                <a:rPr lang="en-US" sz="1600" dirty="0" smtClean="0">
                  <a:solidFill>
                    <a:schemeClr val="bg2">
                      <a:lumMod val="10000"/>
                    </a:schemeClr>
                  </a:solidFill>
                </a:rPr>
                <a:t>Create model materials systems with oxide-MBE</a:t>
              </a:r>
              <a:endParaRPr lang="en-US" sz="1600" dirty="0">
                <a:solidFill>
                  <a:schemeClr val="bg2">
                    <a:lumMod val="10000"/>
                  </a:schemeClr>
                </a:solidFill>
              </a:endParaRPr>
            </a:p>
          </p:txBody>
        </p:sp>
      </p:grpSp>
      <p:pic>
        <p:nvPicPr>
          <p:cNvPr id="3" name="Picture 2" descr="RGB_Color-Seal_Green-Mark_SC_Horizontal.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0" y="6474279"/>
            <a:ext cx="2285999" cy="383721"/>
          </a:xfrm>
          <a:prstGeom prst="rect">
            <a:avLst/>
          </a:prstGeom>
        </p:spPr>
      </p:pic>
    </p:spTree>
    <p:extLst>
      <p:ext uri="{BB962C8B-B14F-4D97-AF65-F5344CB8AC3E}">
        <p14:creationId xmlns:p14="http://schemas.microsoft.com/office/powerpoint/2010/main" val="3438054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3215697" y="2723"/>
            <a:ext cx="372860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tx2"/>
                </a:solidFill>
                <a:latin typeface="Geneva"/>
                <a:cs typeface="Geneva"/>
              </a:rPr>
              <a:t>O</a:t>
            </a:r>
            <a:r>
              <a:rPr lang="en-US" baseline="-25000" dirty="0">
                <a:solidFill>
                  <a:schemeClr val="tx2"/>
                </a:solidFill>
                <a:latin typeface="Geneva"/>
                <a:cs typeface="Geneva"/>
              </a:rPr>
              <a:t>3</a:t>
            </a:r>
            <a:r>
              <a:rPr lang="en-US" dirty="0">
                <a:solidFill>
                  <a:schemeClr val="tx2"/>
                </a:solidFill>
                <a:latin typeface="Geneva"/>
                <a:cs typeface="Geneva"/>
              </a:rPr>
              <a:t>-assisted </a:t>
            </a:r>
            <a:r>
              <a:rPr lang="en-US" dirty="0" smtClean="0">
                <a:solidFill>
                  <a:schemeClr val="tx2"/>
                </a:solidFill>
                <a:latin typeface="Geneva"/>
                <a:cs typeface="Geneva"/>
              </a:rPr>
              <a:t>MBE @ CNM</a:t>
            </a:r>
            <a:endParaRPr lang="en-US" dirty="0">
              <a:solidFill>
                <a:schemeClr val="tx2"/>
              </a:solidFill>
              <a:latin typeface="Geneva"/>
              <a:cs typeface="Geneva"/>
            </a:endParaRPr>
          </a:p>
        </p:txBody>
      </p:sp>
      <p:grpSp>
        <p:nvGrpSpPr>
          <p:cNvPr id="144387" name="Group 3"/>
          <p:cNvGrpSpPr>
            <a:grpSpLocks/>
          </p:cNvGrpSpPr>
          <p:nvPr/>
        </p:nvGrpSpPr>
        <p:grpSpPr bwMode="auto">
          <a:xfrm>
            <a:off x="4337050" y="885825"/>
            <a:ext cx="4495800" cy="2057400"/>
            <a:chOff x="2496" y="384"/>
            <a:chExt cx="2832" cy="1296"/>
          </a:xfrm>
        </p:grpSpPr>
        <p:pic>
          <p:nvPicPr>
            <p:cNvPr id="169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768"/>
              <a:ext cx="1200" cy="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44389" name="Oval 5"/>
            <p:cNvSpPr>
              <a:spLocks noChangeArrowheads="1"/>
            </p:cNvSpPr>
            <p:nvPr/>
          </p:nvSpPr>
          <p:spPr bwMode="auto">
            <a:xfrm>
              <a:off x="3024" y="1056"/>
              <a:ext cx="144" cy="192"/>
            </a:xfrm>
            <a:prstGeom prst="ellipse">
              <a:avLst/>
            </a:prstGeom>
            <a:noFill/>
            <a:ln w="1270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44390" name="Line 6"/>
            <p:cNvSpPr>
              <a:spLocks noChangeShapeType="1"/>
            </p:cNvSpPr>
            <p:nvPr/>
          </p:nvSpPr>
          <p:spPr bwMode="auto">
            <a:xfrm flipV="1">
              <a:off x="3168" y="1152"/>
              <a:ext cx="912" cy="0"/>
            </a:xfrm>
            <a:prstGeom prst="line">
              <a:avLst/>
            </a:prstGeom>
            <a:noFill/>
            <a:ln w="12700">
              <a:solidFill>
                <a:srgbClr val="FF00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pic>
          <p:nvPicPr>
            <p:cNvPr id="1699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 y="384"/>
              <a:ext cx="1248"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sp>
        <p:nvSpPr>
          <p:cNvPr id="144392" name="Text Box 8"/>
          <p:cNvSpPr txBox="1">
            <a:spLocks noChangeArrowheads="1"/>
          </p:cNvSpPr>
          <p:nvPr/>
        </p:nvSpPr>
        <p:spPr bwMode="auto">
          <a:xfrm>
            <a:off x="5080000" y="785813"/>
            <a:ext cx="2872701"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0000"/>
                </a:solidFill>
                <a:latin typeface="Geneva"/>
                <a:cs typeface="Geneva"/>
              </a:rPr>
              <a:t>RHEED oscillations, LaMnO</a:t>
            </a:r>
            <a:r>
              <a:rPr lang="en-US" sz="1600" baseline="-25000" dirty="0">
                <a:solidFill>
                  <a:srgbClr val="000000"/>
                </a:solidFill>
                <a:latin typeface="Geneva"/>
                <a:cs typeface="Geneva"/>
              </a:rPr>
              <a:t>3</a:t>
            </a:r>
            <a:r>
              <a:rPr lang="en-US" sz="1600" dirty="0">
                <a:latin typeface="Geneva"/>
                <a:cs typeface="Geneva"/>
              </a:rPr>
              <a:t> </a:t>
            </a:r>
          </a:p>
        </p:txBody>
      </p:sp>
      <p:sp>
        <p:nvSpPr>
          <p:cNvPr id="144393" name="Text Box 9"/>
          <p:cNvSpPr txBox="1">
            <a:spLocks noChangeArrowheads="1"/>
          </p:cNvSpPr>
          <p:nvPr/>
        </p:nvSpPr>
        <p:spPr bwMode="auto">
          <a:xfrm>
            <a:off x="5176838" y="3190875"/>
            <a:ext cx="3014066"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0000"/>
                </a:solidFill>
                <a:latin typeface="Geneva"/>
                <a:cs typeface="Geneva"/>
              </a:rPr>
              <a:t>LaMnO</a:t>
            </a:r>
            <a:r>
              <a:rPr lang="en-US" sz="1600" baseline="-25000" dirty="0">
                <a:solidFill>
                  <a:srgbClr val="000000"/>
                </a:solidFill>
                <a:latin typeface="Geneva"/>
                <a:cs typeface="Geneva"/>
              </a:rPr>
              <a:t>3</a:t>
            </a:r>
            <a:r>
              <a:rPr lang="en-US" sz="1600" dirty="0">
                <a:solidFill>
                  <a:srgbClr val="000000"/>
                </a:solidFill>
                <a:latin typeface="Geneva"/>
                <a:cs typeface="Geneva"/>
              </a:rPr>
              <a:t>/SrMnO</a:t>
            </a:r>
            <a:r>
              <a:rPr lang="en-US" sz="1600" baseline="-25000" dirty="0">
                <a:solidFill>
                  <a:srgbClr val="000000"/>
                </a:solidFill>
                <a:latin typeface="Geneva"/>
                <a:cs typeface="Geneva"/>
              </a:rPr>
              <a:t>3</a:t>
            </a:r>
            <a:r>
              <a:rPr lang="en-US" sz="1600" dirty="0">
                <a:solidFill>
                  <a:srgbClr val="000000"/>
                </a:solidFill>
                <a:latin typeface="Geneva"/>
                <a:cs typeface="Geneva"/>
              </a:rPr>
              <a:t> </a:t>
            </a:r>
            <a:r>
              <a:rPr lang="en-US" sz="1600" dirty="0" err="1">
                <a:solidFill>
                  <a:srgbClr val="000000"/>
                </a:solidFill>
                <a:latin typeface="Geneva"/>
                <a:cs typeface="Geneva"/>
              </a:rPr>
              <a:t>superlattice</a:t>
            </a:r>
            <a:endParaRPr lang="en-US" sz="1600" dirty="0">
              <a:latin typeface="Geneva"/>
              <a:cs typeface="Geneva"/>
            </a:endParaRPr>
          </a:p>
        </p:txBody>
      </p:sp>
      <p:pic>
        <p:nvPicPr>
          <p:cNvPr id="144394" name="Picture 10" descr="0055 T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550" y="3676650"/>
            <a:ext cx="20986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11" descr="0055 TEM zo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7413" y="4498975"/>
            <a:ext cx="16954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Picture 12" descr="STEM crop atoms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5065713"/>
            <a:ext cx="129857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7" name="Group 13"/>
          <p:cNvGrpSpPr>
            <a:grpSpLocks/>
          </p:cNvGrpSpPr>
          <p:nvPr/>
        </p:nvGrpSpPr>
        <p:grpSpPr bwMode="auto">
          <a:xfrm>
            <a:off x="6981825" y="6026150"/>
            <a:ext cx="463550" cy="552450"/>
            <a:chOff x="6410" y="5358"/>
            <a:chExt cx="730" cy="870"/>
          </a:xfrm>
        </p:grpSpPr>
        <p:sp>
          <p:nvSpPr>
            <p:cNvPr id="144398" name="Oval 14"/>
            <p:cNvSpPr>
              <a:spLocks noChangeArrowheads="1"/>
            </p:cNvSpPr>
            <p:nvPr/>
          </p:nvSpPr>
          <p:spPr bwMode="auto">
            <a:xfrm>
              <a:off x="6410" y="5492"/>
              <a:ext cx="149" cy="158"/>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99" name="Oval 15"/>
            <p:cNvSpPr>
              <a:spLocks noChangeArrowheads="1"/>
            </p:cNvSpPr>
            <p:nvPr/>
          </p:nvSpPr>
          <p:spPr bwMode="auto">
            <a:xfrm>
              <a:off x="6414" y="5740"/>
              <a:ext cx="141" cy="160"/>
            </a:xfrm>
            <a:prstGeom prst="ellipse">
              <a:avLst/>
            </a:prstGeom>
            <a:noFill/>
            <a:ln w="127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400" name="Oval 16"/>
            <p:cNvSpPr>
              <a:spLocks noChangeArrowheads="1"/>
            </p:cNvSpPr>
            <p:nvPr/>
          </p:nvSpPr>
          <p:spPr bwMode="auto">
            <a:xfrm>
              <a:off x="6414" y="5996"/>
              <a:ext cx="137" cy="154"/>
            </a:xfrm>
            <a:prstGeom prst="ellipse">
              <a:avLst/>
            </a:pr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401" name="Text Box 17"/>
            <p:cNvSpPr txBox="1">
              <a:spLocks noChangeArrowheads="1"/>
            </p:cNvSpPr>
            <p:nvPr/>
          </p:nvSpPr>
          <p:spPr bwMode="auto">
            <a:xfrm>
              <a:off x="6451" y="5358"/>
              <a:ext cx="689"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200"/>
                </a:spcAft>
              </a:pPr>
              <a:r>
                <a:rPr lang="en-US" sz="1000"/>
                <a:t>Mn</a:t>
              </a:r>
            </a:p>
            <a:p>
              <a:pPr>
                <a:spcAft>
                  <a:spcPts val="200"/>
                </a:spcAft>
              </a:pPr>
              <a:r>
                <a:rPr lang="en-US" sz="1000"/>
                <a:t>Sr</a:t>
              </a:r>
            </a:p>
            <a:p>
              <a:pPr>
                <a:spcAft>
                  <a:spcPts val="200"/>
                </a:spcAft>
              </a:pPr>
              <a:r>
                <a:rPr lang="en-US" sz="1000"/>
                <a:t>La</a:t>
              </a:r>
            </a:p>
          </p:txBody>
        </p:sp>
      </p:grpSp>
      <p:pic>
        <p:nvPicPr>
          <p:cNvPr id="144402" name="Picture 4" descr="IMG_12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125" y="1322388"/>
            <a:ext cx="2820988"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4403" name="Object 19"/>
          <p:cNvGraphicFramePr>
            <a:graphicFrameLocks noChangeAspect="1"/>
          </p:cNvGraphicFramePr>
          <p:nvPr/>
        </p:nvGraphicFramePr>
        <p:xfrm>
          <a:off x="2754313" y="5246688"/>
          <a:ext cx="1347787" cy="1231900"/>
        </p:xfrm>
        <a:graphic>
          <a:graphicData uri="http://schemas.openxmlformats.org/presentationml/2006/ole">
            <mc:AlternateContent xmlns:mc="http://schemas.openxmlformats.org/markup-compatibility/2006">
              <mc:Choice xmlns:v="urn:schemas-microsoft-com:vml" Requires="v">
                <p:oleObj spid="_x0000_s1055" name="Document" r:id="rId10" imgW="2615184" imgH="2386584" progId="Word.Document.8">
                  <p:embed/>
                </p:oleObj>
              </mc:Choice>
              <mc:Fallback>
                <p:oleObj name="Document" r:id="rId10" imgW="2615184" imgH="2386584" progId="Word.Documen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4313" y="5246688"/>
                        <a:ext cx="1347787" cy="123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4404" name="TextBox 10"/>
          <p:cNvSpPr txBox="1">
            <a:spLocks noChangeArrowheads="1"/>
          </p:cNvSpPr>
          <p:nvPr/>
        </p:nvSpPr>
        <p:spPr bwMode="auto">
          <a:xfrm>
            <a:off x="1770063" y="5637213"/>
            <a:ext cx="749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alibri" charset="0"/>
              </a:rPr>
              <a:t>ozone</a:t>
            </a:r>
            <a:endParaRPr lang="en-US" sz="1800">
              <a:latin typeface="Calibri" charset="0"/>
            </a:endParaRPr>
          </a:p>
        </p:txBody>
      </p:sp>
      <p:sp>
        <p:nvSpPr>
          <p:cNvPr id="144405" name="Line 21"/>
          <p:cNvSpPr>
            <a:spLocks noChangeShapeType="1"/>
          </p:cNvSpPr>
          <p:nvPr/>
        </p:nvSpPr>
        <p:spPr bwMode="auto">
          <a:xfrm flipV="1">
            <a:off x="3459163" y="2173288"/>
            <a:ext cx="811212" cy="398462"/>
          </a:xfrm>
          <a:prstGeom prst="line">
            <a:avLst/>
          </a:prstGeom>
          <a:noFill/>
          <a:ln w="25400">
            <a:solidFill>
              <a:srgbClr val="008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06" name="Line 22"/>
          <p:cNvSpPr>
            <a:spLocks noChangeShapeType="1"/>
          </p:cNvSpPr>
          <p:nvPr/>
        </p:nvSpPr>
        <p:spPr bwMode="auto">
          <a:xfrm>
            <a:off x="2579688" y="3965575"/>
            <a:ext cx="357187" cy="1270000"/>
          </a:xfrm>
          <a:prstGeom prst="line">
            <a:avLst/>
          </a:prstGeom>
          <a:noFill/>
          <a:ln w="254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07" name="TextBox 1"/>
          <p:cNvSpPr txBox="1">
            <a:spLocks noChangeArrowheads="1"/>
          </p:cNvSpPr>
          <p:nvPr/>
        </p:nvSpPr>
        <p:spPr bwMode="auto">
          <a:xfrm>
            <a:off x="669925" y="4976813"/>
            <a:ext cx="1887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0000"/>
                </a:solidFill>
              </a:rPr>
              <a:t>nano.anl.gov</a:t>
            </a:r>
          </a:p>
        </p:txBody>
      </p:sp>
    </p:spTree>
    <p:extLst>
      <p:ext uri="{BB962C8B-B14F-4D97-AF65-F5344CB8AC3E}">
        <p14:creationId xmlns:p14="http://schemas.microsoft.com/office/powerpoint/2010/main" val="15634693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bwMode="auto">
          <a:xfrm>
            <a:off x="2297429" y="756379"/>
            <a:ext cx="4827271" cy="3341502"/>
            <a:chOff x="3476" y="7984"/>
            <a:chExt cx="6524" cy="4516"/>
          </a:xfrm>
        </p:grpSpPr>
        <p:sp>
          <p:nvSpPr>
            <p:cNvPr id="4" name="AutoShape 5"/>
            <p:cNvSpPr>
              <a:spLocks noChangeArrowheads="1"/>
            </p:cNvSpPr>
            <p:nvPr/>
          </p:nvSpPr>
          <p:spPr bwMode="auto">
            <a:xfrm rot="2642759">
              <a:off x="4090" y="9910"/>
              <a:ext cx="1556" cy="1774"/>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 name="AutoShape 6"/>
            <p:cNvSpPr>
              <a:spLocks noChangeArrowheads="1"/>
            </p:cNvSpPr>
            <p:nvPr/>
          </p:nvSpPr>
          <p:spPr bwMode="auto">
            <a:xfrm rot="2642759">
              <a:off x="4407" y="10414"/>
              <a:ext cx="864" cy="876"/>
            </a:xfrm>
            <a:prstGeom prst="can">
              <a:avLst>
                <a:gd name="adj" fmla="val 2534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6" name="AutoShape 7"/>
            <p:cNvSpPr>
              <a:spLocks noChangeArrowheads="1"/>
            </p:cNvSpPr>
            <p:nvPr/>
          </p:nvSpPr>
          <p:spPr bwMode="auto">
            <a:xfrm rot="2642759">
              <a:off x="4418" y="10741"/>
              <a:ext cx="865" cy="195"/>
            </a:xfrm>
            <a:prstGeom prst="donut">
              <a:avLst>
                <a:gd name="adj" fmla="val 13246"/>
              </a:avLst>
            </a:prstGeom>
            <a:solidFill>
              <a:srgbClr val="993366"/>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7" name="Rectangle 6"/>
            <p:cNvSpPr>
              <a:spLocks noChangeArrowheads="1"/>
            </p:cNvSpPr>
            <p:nvPr/>
          </p:nvSpPr>
          <p:spPr bwMode="auto">
            <a:xfrm rot="2642759">
              <a:off x="4090" y="11017"/>
              <a:ext cx="150" cy="10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8" name="AutoShape 9"/>
            <p:cNvSpPr>
              <a:spLocks noChangeArrowheads="1"/>
            </p:cNvSpPr>
            <p:nvPr/>
          </p:nvSpPr>
          <p:spPr bwMode="auto">
            <a:xfrm rot="-2676090">
              <a:off x="7473" y="11616"/>
              <a:ext cx="403" cy="252"/>
            </a:xfrm>
            <a:prstGeom prst="leftArrow">
              <a:avLst>
                <a:gd name="adj1" fmla="val 50000"/>
                <a:gd name="adj2" fmla="val 39980"/>
              </a:avLst>
            </a:prstGeom>
            <a:solidFill>
              <a:srgbClr val="969696">
                <a:alpha val="56000"/>
              </a:srgbClr>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rot="2642759">
              <a:off x="5260" y="10124"/>
              <a:ext cx="438" cy="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cxnSp>
          <p:nvCxnSpPr>
            <p:cNvPr id="10" name="Line 11"/>
            <p:cNvCxnSpPr/>
            <p:nvPr/>
          </p:nvCxnSpPr>
          <p:spPr bwMode="auto">
            <a:xfrm flipV="1">
              <a:off x="5035" y="8605"/>
              <a:ext cx="0" cy="11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 name="Line 12"/>
            <p:cNvCxnSpPr/>
            <p:nvPr/>
          </p:nvCxnSpPr>
          <p:spPr bwMode="auto">
            <a:xfrm>
              <a:off x="5864" y="10518"/>
              <a:ext cx="1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 name="Line 13"/>
            <p:cNvCxnSpPr/>
            <p:nvPr/>
          </p:nvCxnSpPr>
          <p:spPr bwMode="auto">
            <a:xfrm flipH="1" flipV="1">
              <a:off x="5117" y="9702"/>
              <a:ext cx="299" cy="28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3" name="Line 14"/>
            <p:cNvCxnSpPr/>
            <p:nvPr/>
          </p:nvCxnSpPr>
          <p:spPr bwMode="auto">
            <a:xfrm flipH="1">
              <a:off x="7188" y="10265"/>
              <a:ext cx="265" cy="2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Line 15"/>
            <p:cNvCxnSpPr/>
            <p:nvPr/>
          </p:nvCxnSpPr>
          <p:spPr bwMode="auto">
            <a:xfrm flipH="1">
              <a:off x="7786" y="9674"/>
              <a:ext cx="265" cy="2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Line 16"/>
            <p:cNvCxnSpPr/>
            <p:nvPr/>
          </p:nvCxnSpPr>
          <p:spPr bwMode="auto">
            <a:xfrm flipV="1">
              <a:off x="7682" y="9632"/>
              <a:ext cx="299" cy="28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6" name="Line 17"/>
            <p:cNvCxnSpPr/>
            <p:nvPr/>
          </p:nvCxnSpPr>
          <p:spPr bwMode="auto">
            <a:xfrm>
              <a:off x="7443" y="10262"/>
              <a:ext cx="1025" cy="10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 name="Line 18"/>
            <p:cNvCxnSpPr/>
            <p:nvPr/>
          </p:nvCxnSpPr>
          <p:spPr bwMode="auto">
            <a:xfrm>
              <a:off x="7787" y="9914"/>
              <a:ext cx="1025" cy="10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Line 19"/>
            <p:cNvCxnSpPr/>
            <p:nvPr/>
          </p:nvCxnSpPr>
          <p:spPr bwMode="auto">
            <a:xfrm flipV="1">
              <a:off x="8050" y="8614"/>
              <a:ext cx="0" cy="106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20"/>
            <p:cNvCxnSpPr/>
            <p:nvPr/>
          </p:nvCxnSpPr>
          <p:spPr bwMode="auto">
            <a:xfrm>
              <a:off x="5046" y="8605"/>
              <a:ext cx="299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0" name="Rectangle 19"/>
            <p:cNvSpPr>
              <a:spLocks noChangeArrowheads="1"/>
            </p:cNvSpPr>
            <p:nvPr/>
          </p:nvSpPr>
          <p:spPr bwMode="auto">
            <a:xfrm>
              <a:off x="6556" y="7984"/>
              <a:ext cx="115" cy="95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21" name="Rectangle 20"/>
            <p:cNvSpPr>
              <a:spLocks noChangeArrowheads="1"/>
            </p:cNvSpPr>
            <p:nvPr/>
          </p:nvSpPr>
          <p:spPr bwMode="auto">
            <a:xfrm>
              <a:off x="6186" y="8939"/>
              <a:ext cx="852" cy="7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22" name="Rectangle 21"/>
            <p:cNvSpPr>
              <a:spLocks noChangeArrowheads="1"/>
            </p:cNvSpPr>
            <p:nvPr/>
          </p:nvSpPr>
          <p:spPr bwMode="auto">
            <a:xfrm>
              <a:off x="6510" y="10194"/>
              <a:ext cx="150" cy="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23" name="Freeform 22"/>
            <p:cNvSpPr>
              <a:spLocks/>
            </p:cNvSpPr>
            <p:nvPr/>
          </p:nvSpPr>
          <p:spPr bwMode="auto">
            <a:xfrm>
              <a:off x="4793" y="9020"/>
              <a:ext cx="2131" cy="1901"/>
            </a:xfrm>
            <a:custGeom>
              <a:avLst/>
              <a:gdLst>
                <a:gd name="T0" fmla="*/ 0 w 2131"/>
                <a:gd name="T1" fmla="*/ 1797 h 1901"/>
                <a:gd name="T2" fmla="*/ 1498 w 2131"/>
                <a:gd name="T3" fmla="*/ 0 h 1901"/>
                <a:gd name="T4" fmla="*/ 2131 w 2131"/>
                <a:gd name="T5" fmla="*/ 0 h 1901"/>
                <a:gd name="T6" fmla="*/ 127 w 2131"/>
                <a:gd name="T7" fmla="*/ 1901 h 1901"/>
                <a:gd name="T8" fmla="*/ 0 w 2131"/>
                <a:gd name="T9" fmla="*/ 1797 h 1901"/>
              </a:gdLst>
              <a:ahLst/>
              <a:cxnLst>
                <a:cxn ang="0">
                  <a:pos x="T0" y="T1"/>
                </a:cxn>
                <a:cxn ang="0">
                  <a:pos x="T2" y="T3"/>
                </a:cxn>
                <a:cxn ang="0">
                  <a:pos x="T4" y="T5"/>
                </a:cxn>
                <a:cxn ang="0">
                  <a:pos x="T6" y="T7"/>
                </a:cxn>
                <a:cxn ang="0">
                  <a:pos x="T8" y="T9"/>
                </a:cxn>
              </a:cxnLst>
              <a:rect l="0" t="0" r="r" b="b"/>
              <a:pathLst>
                <a:path w="2131" h="1901">
                  <a:moveTo>
                    <a:pt x="0" y="1797"/>
                  </a:moveTo>
                  <a:lnTo>
                    <a:pt x="1498" y="0"/>
                  </a:lnTo>
                  <a:lnTo>
                    <a:pt x="2131" y="0"/>
                  </a:lnTo>
                  <a:lnTo>
                    <a:pt x="127" y="1901"/>
                  </a:lnTo>
                  <a:lnTo>
                    <a:pt x="0" y="1797"/>
                  </a:lnTo>
                  <a:close/>
                </a:path>
              </a:pathLst>
            </a:custGeom>
            <a:solidFill>
              <a:srgbClr val="993366">
                <a:alpha val="24001"/>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nvGrpSpPr>
            <p:cNvPr id="24" name="Group 23"/>
            <p:cNvGrpSpPr>
              <a:grpSpLocks/>
            </p:cNvGrpSpPr>
            <p:nvPr/>
          </p:nvGrpSpPr>
          <p:grpSpPr bwMode="auto">
            <a:xfrm>
              <a:off x="7605" y="10421"/>
              <a:ext cx="1008" cy="527"/>
              <a:chOff x="8001" y="10726"/>
              <a:chExt cx="1008" cy="527"/>
            </a:xfrm>
          </p:grpSpPr>
          <p:grpSp>
            <p:nvGrpSpPr>
              <p:cNvPr id="48" name="Group 47"/>
              <p:cNvGrpSpPr>
                <a:grpSpLocks/>
              </p:cNvGrpSpPr>
              <p:nvPr/>
            </p:nvGrpSpPr>
            <p:grpSpPr bwMode="auto">
              <a:xfrm rot="-2743920">
                <a:off x="8342" y="10385"/>
                <a:ext cx="326" cy="1008"/>
                <a:chOff x="9720" y="11635"/>
                <a:chExt cx="314" cy="1309"/>
              </a:xfrm>
            </p:grpSpPr>
            <p:sp>
              <p:nvSpPr>
                <p:cNvPr id="53" name="AutoShape 27"/>
                <p:cNvSpPr>
                  <a:spLocks noChangeArrowheads="1"/>
                </p:cNvSpPr>
                <p:nvPr/>
              </p:nvSpPr>
              <p:spPr bwMode="auto">
                <a:xfrm>
                  <a:off x="9757" y="11654"/>
                  <a:ext cx="242" cy="1290"/>
                </a:xfrm>
                <a:prstGeom prst="roundRect">
                  <a:avLst>
                    <a:gd name="adj" fmla="val 50000"/>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54" name="Rectangle 53"/>
                <p:cNvSpPr>
                  <a:spLocks noChangeArrowheads="1"/>
                </p:cNvSpPr>
                <p:nvPr/>
              </p:nvSpPr>
              <p:spPr bwMode="auto">
                <a:xfrm>
                  <a:off x="9720" y="11635"/>
                  <a:ext cx="314" cy="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49" name="Oval 48"/>
              <p:cNvSpPr>
                <a:spLocks noChangeArrowheads="1"/>
              </p:cNvSpPr>
              <p:nvPr/>
            </p:nvSpPr>
            <p:spPr bwMode="auto">
              <a:xfrm>
                <a:off x="8732" y="11163"/>
                <a:ext cx="71" cy="81"/>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 name="Oval 49"/>
              <p:cNvSpPr>
                <a:spLocks noChangeArrowheads="1"/>
              </p:cNvSpPr>
              <p:nvPr/>
            </p:nvSpPr>
            <p:spPr bwMode="auto">
              <a:xfrm>
                <a:off x="8788" y="11172"/>
                <a:ext cx="71" cy="81"/>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 name="Oval 50"/>
              <p:cNvSpPr>
                <a:spLocks noChangeArrowheads="1"/>
              </p:cNvSpPr>
              <p:nvPr/>
            </p:nvSpPr>
            <p:spPr bwMode="auto">
              <a:xfrm>
                <a:off x="8809" y="11112"/>
                <a:ext cx="71" cy="81"/>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 name="Oval 51"/>
              <p:cNvSpPr>
                <a:spLocks noChangeArrowheads="1"/>
              </p:cNvSpPr>
              <p:nvPr/>
            </p:nvSpPr>
            <p:spPr bwMode="auto">
              <a:xfrm>
                <a:off x="8726" y="11099"/>
                <a:ext cx="71" cy="81"/>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25" name="Group 24"/>
            <p:cNvGrpSpPr>
              <a:grpSpLocks/>
            </p:cNvGrpSpPr>
            <p:nvPr/>
          </p:nvGrpSpPr>
          <p:grpSpPr bwMode="auto">
            <a:xfrm>
              <a:off x="5278" y="11310"/>
              <a:ext cx="504" cy="497"/>
              <a:chOff x="5554" y="11483"/>
              <a:chExt cx="504" cy="497"/>
            </a:xfrm>
          </p:grpSpPr>
          <p:cxnSp>
            <p:nvCxnSpPr>
              <p:cNvPr id="45" name="Line 34"/>
              <p:cNvCxnSpPr/>
              <p:nvPr/>
            </p:nvCxnSpPr>
            <p:spPr bwMode="auto">
              <a:xfrm>
                <a:off x="5554" y="11658"/>
                <a:ext cx="334" cy="3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6" name="Line 35"/>
              <p:cNvCxnSpPr/>
              <p:nvPr/>
            </p:nvCxnSpPr>
            <p:spPr bwMode="auto">
              <a:xfrm>
                <a:off x="5724" y="11483"/>
                <a:ext cx="334" cy="3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7" name="Line 36"/>
              <p:cNvCxnSpPr/>
              <p:nvPr/>
            </p:nvCxnSpPr>
            <p:spPr bwMode="auto">
              <a:xfrm flipH="1">
                <a:off x="5564" y="11496"/>
                <a:ext cx="151" cy="150"/>
              </a:xfrm>
              <a:prstGeom prst="line">
                <a:avLst/>
              </a:prstGeom>
              <a:noFill/>
              <a:ln w="50800">
                <a:solidFill>
                  <a:srgbClr val="FFFFFF"/>
                </a:solidFill>
                <a:round/>
                <a:headEnd/>
                <a:tailEnd/>
              </a:ln>
              <a:extLst>
                <a:ext uri="{909E8E84-426E-40dd-AFC4-6F175D3DCCD1}">
                  <a14:hiddenFill xmlns:a14="http://schemas.microsoft.com/office/drawing/2010/main">
                    <a:noFill/>
                  </a14:hiddenFill>
                </a:ext>
              </a:extLst>
            </p:spPr>
          </p:cxnSp>
        </p:grpSp>
        <p:cxnSp>
          <p:nvCxnSpPr>
            <p:cNvPr id="26" name="Line 37"/>
            <p:cNvCxnSpPr/>
            <p:nvPr/>
          </p:nvCxnSpPr>
          <p:spPr bwMode="auto">
            <a:xfrm flipH="1">
              <a:off x="7935" y="11218"/>
              <a:ext cx="438" cy="4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7" name="Line 38"/>
            <p:cNvCxnSpPr/>
            <p:nvPr/>
          </p:nvCxnSpPr>
          <p:spPr bwMode="auto">
            <a:xfrm flipH="1">
              <a:off x="7753" y="11043"/>
              <a:ext cx="450" cy="4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8" name="Line 39"/>
            <p:cNvCxnSpPr/>
            <p:nvPr/>
          </p:nvCxnSpPr>
          <p:spPr bwMode="auto">
            <a:xfrm>
              <a:off x="8212" y="11056"/>
              <a:ext cx="151" cy="150"/>
            </a:xfrm>
            <a:prstGeom prst="line">
              <a:avLst/>
            </a:prstGeom>
            <a:noFill/>
            <a:ln w="50800">
              <a:solidFill>
                <a:srgbClr val="FFFFFF"/>
              </a:solidFill>
              <a:round/>
              <a:headEnd/>
              <a:tailEnd/>
            </a:ln>
            <a:extLst>
              <a:ext uri="{909E8E84-426E-40dd-AFC4-6F175D3DCCD1}">
                <a14:hiddenFill xmlns:a14="http://schemas.microsoft.com/office/drawing/2010/main">
                  <a:noFill/>
                </a14:hiddenFill>
              </a:ext>
            </a:extLst>
          </p:spPr>
        </p:cxnSp>
        <p:cxnSp>
          <p:nvCxnSpPr>
            <p:cNvPr id="29" name="Line 40"/>
            <p:cNvCxnSpPr/>
            <p:nvPr/>
          </p:nvCxnSpPr>
          <p:spPr bwMode="auto">
            <a:xfrm flipV="1">
              <a:off x="8456" y="10967"/>
              <a:ext cx="346"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0" name="Freeform 29"/>
            <p:cNvSpPr>
              <a:spLocks/>
            </p:cNvSpPr>
            <p:nvPr/>
          </p:nvSpPr>
          <p:spPr bwMode="auto">
            <a:xfrm>
              <a:off x="6256" y="9020"/>
              <a:ext cx="2062" cy="1774"/>
            </a:xfrm>
            <a:custGeom>
              <a:avLst/>
              <a:gdLst>
                <a:gd name="T0" fmla="*/ 2062 w 2062"/>
                <a:gd name="T1" fmla="*/ 1728 h 1774"/>
                <a:gd name="T2" fmla="*/ 668 w 2062"/>
                <a:gd name="T3" fmla="*/ 0 h 1774"/>
                <a:gd name="T4" fmla="*/ 0 w 2062"/>
                <a:gd name="T5" fmla="*/ 0 h 1774"/>
                <a:gd name="T6" fmla="*/ 2004 w 2062"/>
                <a:gd name="T7" fmla="*/ 1774 h 1774"/>
                <a:gd name="T8" fmla="*/ 2062 w 2062"/>
                <a:gd name="T9" fmla="*/ 1728 h 1774"/>
              </a:gdLst>
              <a:ahLst/>
              <a:cxnLst>
                <a:cxn ang="0">
                  <a:pos x="T0" y="T1"/>
                </a:cxn>
                <a:cxn ang="0">
                  <a:pos x="T2" y="T3"/>
                </a:cxn>
                <a:cxn ang="0">
                  <a:pos x="T4" y="T5"/>
                </a:cxn>
                <a:cxn ang="0">
                  <a:pos x="T6" y="T7"/>
                </a:cxn>
                <a:cxn ang="0">
                  <a:pos x="T8" y="T9"/>
                </a:cxn>
              </a:cxnLst>
              <a:rect l="0" t="0" r="r" b="b"/>
              <a:pathLst>
                <a:path w="2062" h="1774">
                  <a:moveTo>
                    <a:pt x="2062" y="1728"/>
                  </a:moveTo>
                  <a:lnTo>
                    <a:pt x="668" y="0"/>
                  </a:lnTo>
                  <a:lnTo>
                    <a:pt x="0" y="0"/>
                  </a:lnTo>
                  <a:lnTo>
                    <a:pt x="2004" y="1774"/>
                  </a:lnTo>
                  <a:cubicBezTo>
                    <a:pt x="2023" y="1758"/>
                    <a:pt x="2062" y="1728"/>
                    <a:pt x="2062" y="1728"/>
                  </a:cubicBezTo>
                  <a:close/>
                </a:path>
              </a:pathLst>
            </a:custGeom>
            <a:solidFill>
              <a:srgbClr val="FF9900">
                <a:alpha val="31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5" y="8788"/>
              <a:ext cx="1451" cy="869"/>
            </a:xfrm>
            <a:prstGeom prst="rect">
              <a:avLst/>
            </a:prstGeom>
            <a:noFill/>
            <a:ln>
              <a:noFill/>
            </a:ln>
            <a:effectLst/>
            <a:extLst>
              <a:ext uri="{909E8E84-426E-40dd-AFC4-6F175D3DCCD1}">
                <a14:hiddenFill xmlns:a14="http://schemas.microsoft.com/office/drawing/2010/main">
                  <a:solidFill>
                    <a:srgbClr val="A6C4DE"/>
                  </a:solidFill>
                </a14:hiddenFill>
              </a:ext>
              <a:ext uri="{91240B29-F687-4f45-9708-019B960494DF}">
                <a14:hiddenLine xmlns:a14="http://schemas.microsoft.com/office/drawing/2010/main" w="9525">
                  <a:solidFill>
                    <a:srgbClr val="616161"/>
                  </a:solidFill>
                  <a:miter lim="800000"/>
                  <a:headEnd/>
                  <a:tailEnd/>
                </a14:hiddenLine>
              </a:ext>
              <a:ext uri="{AF507438-7753-43e0-B8FC-AC1667EBCBE1}">
                <a14:hiddenEffects xmlns:a14="http://schemas.microsoft.com/office/drawing/2010/main">
                  <a:effectLst/>
                </a14:hiddenEffects>
              </a:ext>
            </a:extLst>
          </p:spPr>
        </p:pic>
        <p:sp>
          <p:nvSpPr>
            <p:cNvPr id="32" name="Rectangle 31"/>
            <p:cNvSpPr>
              <a:spLocks noChangeArrowheads="1"/>
            </p:cNvSpPr>
            <p:nvPr/>
          </p:nvSpPr>
          <p:spPr bwMode="auto">
            <a:xfrm>
              <a:off x="8012" y="9059"/>
              <a:ext cx="80" cy="36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cxnSp>
          <p:nvCxnSpPr>
            <p:cNvPr id="33" name="Line 44"/>
            <p:cNvCxnSpPr/>
            <p:nvPr/>
          </p:nvCxnSpPr>
          <p:spPr bwMode="auto">
            <a:xfrm flipV="1">
              <a:off x="8092" y="8787"/>
              <a:ext cx="384" cy="272"/>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34" name="Line 45"/>
            <p:cNvCxnSpPr/>
            <p:nvPr/>
          </p:nvCxnSpPr>
          <p:spPr bwMode="auto">
            <a:xfrm>
              <a:off x="8124" y="9411"/>
              <a:ext cx="304" cy="208"/>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sp>
          <p:nvSpPr>
            <p:cNvPr id="35" name="Rectangle 34"/>
            <p:cNvSpPr>
              <a:spLocks noChangeArrowheads="1"/>
            </p:cNvSpPr>
            <p:nvPr/>
          </p:nvSpPr>
          <p:spPr bwMode="auto">
            <a:xfrm rot="-607128">
              <a:off x="4769" y="9232"/>
              <a:ext cx="492" cy="117"/>
            </a:xfrm>
            <a:prstGeom prst="rect">
              <a:avLst/>
            </a:prstGeom>
            <a:solidFill>
              <a:srgbClr val="808080"/>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36" name="AutoShape 47"/>
            <p:cNvSpPr>
              <a:spLocks noChangeArrowheads="1"/>
            </p:cNvSpPr>
            <p:nvPr/>
          </p:nvSpPr>
          <p:spPr bwMode="auto">
            <a:xfrm rot="2676090" flipH="1">
              <a:off x="5565" y="11674"/>
              <a:ext cx="403" cy="252"/>
            </a:xfrm>
            <a:prstGeom prst="leftArrow">
              <a:avLst>
                <a:gd name="adj1" fmla="val 50000"/>
                <a:gd name="adj2" fmla="val 39980"/>
              </a:avLst>
            </a:prstGeom>
            <a:solidFill>
              <a:srgbClr val="969696">
                <a:alpha val="56000"/>
              </a:srgbClr>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37" name="Text Box 48"/>
            <p:cNvSpPr txBox="1">
              <a:spLocks noChangeArrowheads="1"/>
            </p:cNvSpPr>
            <p:nvPr/>
          </p:nvSpPr>
          <p:spPr bwMode="auto">
            <a:xfrm>
              <a:off x="6073" y="11164"/>
              <a:ext cx="1049"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000" b="1">
                  <a:solidFill>
                    <a:srgbClr val="000080"/>
                  </a:solidFill>
                  <a:effectLst/>
                  <a:latin typeface="Arial"/>
                  <a:ea typeface="ＭＳ 明朝"/>
                  <a:cs typeface="Times New Roman"/>
                </a:rPr>
                <a:t>OZONE</a:t>
              </a:r>
              <a:endParaRPr lang="en-US" sz="1200">
                <a:effectLst/>
                <a:latin typeface="Cambria"/>
                <a:ea typeface="ＭＳ 明朝"/>
                <a:cs typeface="Times New Roman"/>
              </a:endParaRPr>
            </a:p>
          </p:txBody>
        </p:sp>
        <p:cxnSp>
          <p:nvCxnSpPr>
            <p:cNvPr id="38" name="Line 49"/>
            <p:cNvCxnSpPr/>
            <p:nvPr/>
          </p:nvCxnSpPr>
          <p:spPr bwMode="auto">
            <a:xfrm flipV="1">
              <a:off x="5254" y="9008"/>
              <a:ext cx="1324" cy="242"/>
            </a:xfrm>
            <a:prstGeom prst="line">
              <a:avLst/>
            </a:prstGeom>
            <a:noFill/>
            <a:ln w="15875">
              <a:solidFill>
                <a:srgbClr val="008000"/>
              </a:solidFill>
              <a:prstDash val="sysDot"/>
              <a:round/>
              <a:headEnd/>
              <a:tailEnd/>
            </a:ln>
            <a:extLst>
              <a:ext uri="{909E8E84-426E-40dd-AFC4-6F175D3DCCD1}">
                <a14:hiddenFill xmlns:a14="http://schemas.microsoft.com/office/drawing/2010/main">
                  <a:noFill/>
                </a14:hiddenFill>
              </a:ext>
            </a:extLst>
          </p:spPr>
        </p:cxnSp>
        <p:cxnSp>
          <p:nvCxnSpPr>
            <p:cNvPr id="39" name="Line 50"/>
            <p:cNvCxnSpPr/>
            <p:nvPr/>
          </p:nvCxnSpPr>
          <p:spPr bwMode="auto">
            <a:xfrm>
              <a:off x="6578" y="9008"/>
              <a:ext cx="1406" cy="231"/>
            </a:xfrm>
            <a:prstGeom prst="line">
              <a:avLst/>
            </a:prstGeom>
            <a:noFill/>
            <a:ln w="15875">
              <a:solidFill>
                <a:srgbClr val="008000"/>
              </a:solidFill>
              <a:prstDash val="sysDot"/>
              <a:round/>
              <a:headEnd/>
              <a:tailEnd/>
            </a:ln>
            <a:extLst>
              <a:ext uri="{909E8E84-426E-40dd-AFC4-6F175D3DCCD1}">
                <a14:hiddenFill xmlns:a14="http://schemas.microsoft.com/office/drawing/2010/main">
                  <a:noFill/>
                </a14:hiddenFill>
              </a:ext>
            </a:extLst>
          </p:spPr>
        </p:cxnSp>
        <p:sp>
          <p:nvSpPr>
            <p:cNvPr id="40" name="Text Box 51"/>
            <p:cNvSpPr txBox="1">
              <a:spLocks noChangeArrowheads="1"/>
            </p:cNvSpPr>
            <p:nvPr/>
          </p:nvSpPr>
          <p:spPr bwMode="auto">
            <a:xfrm>
              <a:off x="6039" y="11866"/>
              <a:ext cx="1337"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000" b="1">
                  <a:effectLst/>
                  <a:latin typeface="Arial"/>
                  <a:ea typeface="ＭＳ 明朝"/>
                  <a:cs typeface="Times New Roman"/>
                </a:rPr>
                <a:t>differential pumping </a:t>
              </a:r>
              <a:endParaRPr lang="en-US" sz="1200">
                <a:effectLst/>
                <a:latin typeface="Cambria"/>
                <a:ea typeface="ＭＳ 明朝"/>
                <a:cs typeface="Times New Roman"/>
              </a:endParaRPr>
            </a:p>
          </p:txBody>
        </p:sp>
        <p:sp>
          <p:nvSpPr>
            <p:cNvPr id="41" name="Freeform 40"/>
            <p:cNvSpPr>
              <a:spLocks/>
            </p:cNvSpPr>
            <p:nvPr/>
          </p:nvSpPr>
          <p:spPr bwMode="auto">
            <a:xfrm>
              <a:off x="6244" y="9008"/>
              <a:ext cx="726" cy="1187"/>
            </a:xfrm>
            <a:custGeom>
              <a:avLst/>
              <a:gdLst>
                <a:gd name="T0" fmla="*/ 346 w 726"/>
                <a:gd name="T1" fmla="*/ 1210 h 1210"/>
                <a:gd name="T2" fmla="*/ 0 w 726"/>
                <a:gd name="T3" fmla="*/ 0 h 1210"/>
                <a:gd name="T4" fmla="*/ 726 w 726"/>
                <a:gd name="T5" fmla="*/ 0 h 1210"/>
                <a:gd name="T6" fmla="*/ 346 w 726"/>
                <a:gd name="T7" fmla="*/ 1210 h 1210"/>
              </a:gdLst>
              <a:ahLst/>
              <a:cxnLst>
                <a:cxn ang="0">
                  <a:pos x="T0" y="T1"/>
                </a:cxn>
                <a:cxn ang="0">
                  <a:pos x="T2" y="T3"/>
                </a:cxn>
                <a:cxn ang="0">
                  <a:pos x="T4" y="T5"/>
                </a:cxn>
                <a:cxn ang="0">
                  <a:pos x="T6" y="T7"/>
                </a:cxn>
              </a:cxnLst>
              <a:rect l="0" t="0" r="r" b="b"/>
              <a:pathLst>
                <a:path w="726" h="1210">
                  <a:moveTo>
                    <a:pt x="346" y="1210"/>
                  </a:moveTo>
                  <a:lnTo>
                    <a:pt x="0" y="0"/>
                  </a:lnTo>
                  <a:lnTo>
                    <a:pt x="726" y="0"/>
                  </a:lnTo>
                  <a:cubicBezTo>
                    <a:pt x="599" y="403"/>
                    <a:pt x="346" y="1210"/>
                    <a:pt x="346" y="1210"/>
                  </a:cubicBezTo>
                  <a:close/>
                </a:path>
              </a:pathLst>
            </a:custGeom>
            <a:solidFill>
              <a:srgbClr val="000080">
                <a:alpha val="25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 name="Text Box 53"/>
            <p:cNvSpPr txBox="1">
              <a:spLocks noChangeArrowheads="1"/>
            </p:cNvSpPr>
            <p:nvPr/>
          </p:nvSpPr>
          <p:spPr bwMode="auto">
            <a:xfrm>
              <a:off x="8433" y="11336"/>
              <a:ext cx="15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000" b="1">
                  <a:effectLst/>
                  <a:latin typeface="Arial"/>
                  <a:ea typeface="ＭＳ 明朝"/>
                  <a:cs typeface="Times New Roman"/>
                </a:rPr>
                <a:t>Knudsen cell </a:t>
              </a:r>
              <a:endParaRPr lang="en-US" sz="1200">
                <a:effectLst/>
                <a:latin typeface="Cambria"/>
                <a:ea typeface="ＭＳ 明朝"/>
                <a:cs typeface="Times New Roman"/>
              </a:endParaRPr>
            </a:p>
          </p:txBody>
        </p:sp>
        <p:sp>
          <p:nvSpPr>
            <p:cNvPr id="43" name="Text Box 54"/>
            <p:cNvSpPr txBox="1">
              <a:spLocks noChangeArrowheads="1"/>
            </p:cNvSpPr>
            <p:nvPr/>
          </p:nvSpPr>
          <p:spPr bwMode="auto">
            <a:xfrm>
              <a:off x="3476" y="11979"/>
              <a:ext cx="2098"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000" b="1">
                  <a:effectLst/>
                  <a:latin typeface="Arial"/>
                  <a:ea typeface="ＭＳ 明朝"/>
                  <a:cs typeface="Times New Roman"/>
                </a:rPr>
                <a:t>RF Sputtering Gun </a:t>
              </a:r>
              <a:endParaRPr lang="en-US" sz="1200">
                <a:effectLst/>
                <a:latin typeface="Cambria"/>
                <a:ea typeface="ＭＳ 明朝"/>
                <a:cs typeface="Times New Roman"/>
              </a:endParaRPr>
            </a:p>
          </p:txBody>
        </p:sp>
        <p:sp>
          <p:nvSpPr>
            <p:cNvPr id="44" name="Text Box 55"/>
            <p:cNvSpPr txBox="1">
              <a:spLocks noChangeArrowheads="1"/>
            </p:cNvSpPr>
            <p:nvPr/>
          </p:nvSpPr>
          <p:spPr bwMode="auto">
            <a:xfrm>
              <a:off x="3650" y="9191"/>
              <a:ext cx="1071"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000" b="1">
                  <a:effectLst/>
                  <a:latin typeface="Arial"/>
                  <a:ea typeface="ＭＳ 明朝"/>
                  <a:cs typeface="Times New Roman"/>
                </a:rPr>
                <a:t>RHEED </a:t>
              </a:r>
              <a:endParaRPr lang="en-US" sz="1200">
                <a:effectLst/>
                <a:latin typeface="Cambria"/>
                <a:ea typeface="ＭＳ 明朝"/>
                <a:cs typeface="Times New Roman"/>
              </a:endParaRPr>
            </a:p>
          </p:txBody>
        </p:sp>
      </p:grpSp>
      <p:sp>
        <p:nvSpPr>
          <p:cNvPr id="56" name="Text Box 2"/>
          <p:cNvSpPr txBox="1">
            <a:spLocks noChangeArrowheads="1"/>
          </p:cNvSpPr>
          <p:nvPr/>
        </p:nvSpPr>
        <p:spPr bwMode="auto">
          <a:xfrm>
            <a:off x="2471197" y="129906"/>
            <a:ext cx="459943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en-US" sz="2400" dirty="0" smtClean="0">
                <a:solidFill>
                  <a:schemeClr val="tx2"/>
                </a:solidFill>
                <a:latin typeface="Arial"/>
                <a:cs typeface="Arial"/>
              </a:rPr>
              <a:t>New Hybrid Oxide-MBE at MSD</a:t>
            </a:r>
            <a:endParaRPr lang="en-US" sz="2400" dirty="0">
              <a:latin typeface="Arial"/>
              <a:cs typeface="Arial"/>
            </a:endParaRPr>
          </a:p>
        </p:txBody>
      </p:sp>
      <p:sp>
        <p:nvSpPr>
          <p:cNvPr id="58" name="TextBox 57"/>
          <p:cNvSpPr txBox="1"/>
          <p:nvPr/>
        </p:nvSpPr>
        <p:spPr>
          <a:xfrm>
            <a:off x="7340600" y="4368800"/>
            <a:ext cx="1092200" cy="400110"/>
          </a:xfrm>
          <a:prstGeom prst="rect">
            <a:avLst/>
          </a:prstGeom>
          <a:noFill/>
        </p:spPr>
        <p:txBody>
          <a:bodyPr wrap="square" rtlCol="0">
            <a:spAutoFit/>
          </a:bodyPr>
          <a:lstStyle/>
          <a:p>
            <a:r>
              <a:rPr lang="en-US" dirty="0" smtClean="0">
                <a:solidFill>
                  <a:schemeClr val="tx1">
                    <a:lumMod val="50000"/>
                  </a:schemeClr>
                </a:solidFill>
              </a:rPr>
              <a:t>O</a:t>
            </a:r>
            <a:r>
              <a:rPr lang="en-US" baseline="-25000" dirty="0" smtClean="0">
                <a:solidFill>
                  <a:schemeClr val="tx1">
                    <a:lumMod val="50000"/>
                  </a:schemeClr>
                </a:solidFill>
              </a:rPr>
              <a:t>3</a:t>
            </a:r>
            <a:r>
              <a:rPr lang="en-US" dirty="0" smtClean="0">
                <a:solidFill>
                  <a:schemeClr val="tx1">
                    <a:lumMod val="50000"/>
                  </a:schemeClr>
                </a:solidFill>
              </a:rPr>
              <a:t>-MBE</a:t>
            </a:r>
            <a:endParaRPr lang="en-US" dirty="0">
              <a:solidFill>
                <a:schemeClr val="tx1">
                  <a:lumMod val="50000"/>
                </a:schemeClr>
              </a:solidFill>
            </a:endParaRPr>
          </a:p>
        </p:txBody>
      </p:sp>
      <p:grpSp>
        <p:nvGrpSpPr>
          <p:cNvPr id="81" name="Group 80"/>
          <p:cNvGrpSpPr>
            <a:grpSpLocks noChangeAspect="1"/>
          </p:cNvGrpSpPr>
          <p:nvPr/>
        </p:nvGrpSpPr>
        <p:grpSpPr>
          <a:xfrm>
            <a:off x="7099300" y="4521200"/>
            <a:ext cx="212344" cy="190500"/>
            <a:chOff x="7658100" y="3822700"/>
            <a:chExt cx="317500" cy="241300"/>
          </a:xfrm>
        </p:grpSpPr>
        <p:cxnSp>
          <p:nvCxnSpPr>
            <p:cNvPr id="82" name="Straight Connector 81"/>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 name="Straight Connector 82"/>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4" name="Group 163"/>
          <p:cNvGrpSpPr/>
          <p:nvPr/>
        </p:nvGrpSpPr>
        <p:grpSpPr>
          <a:xfrm>
            <a:off x="7099300" y="4876800"/>
            <a:ext cx="1727200" cy="882710"/>
            <a:chOff x="7366000" y="5270500"/>
            <a:chExt cx="1727200" cy="882710"/>
          </a:xfrm>
        </p:grpSpPr>
        <p:sp>
          <p:nvSpPr>
            <p:cNvPr id="59" name="TextBox 58"/>
            <p:cNvSpPr txBox="1"/>
            <p:nvPr/>
          </p:nvSpPr>
          <p:spPr>
            <a:xfrm>
              <a:off x="7531100" y="5753100"/>
              <a:ext cx="1562100" cy="400110"/>
            </a:xfrm>
            <a:prstGeom prst="rect">
              <a:avLst/>
            </a:prstGeom>
            <a:noFill/>
          </p:spPr>
          <p:txBody>
            <a:bodyPr wrap="square" rtlCol="0">
              <a:spAutoFit/>
            </a:bodyPr>
            <a:lstStyle/>
            <a:p>
              <a:r>
                <a:rPr lang="en-US" dirty="0" smtClean="0">
                  <a:solidFill>
                    <a:schemeClr val="tx1">
                      <a:lumMod val="50000"/>
                    </a:schemeClr>
                  </a:solidFill>
                </a:rPr>
                <a:t>‘Hybrid’-MBE</a:t>
              </a:r>
              <a:endParaRPr lang="en-US" dirty="0">
                <a:solidFill>
                  <a:schemeClr val="tx1">
                    <a:lumMod val="50000"/>
                  </a:schemeClr>
                </a:solidFill>
              </a:endParaRPr>
            </a:p>
          </p:txBody>
        </p:sp>
        <p:grpSp>
          <p:nvGrpSpPr>
            <p:cNvPr id="78" name="Group 77"/>
            <p:cNvGrpSpPr>
              <a:grpSpLocks noChangeAspect="1"/>
            </p:cNvGrpSpPr>
            <p:nvPr/>
          </p:nvGrpSpPr>
          <p:grpSpPr>
            <a:xfrm>
              <a:off x="7366000" y="5880100"/>
              <a:ext cx="212344" cy="190500"/>
              <a:chOff x="7658100" y="3822700"/>
              <a:chExt cx="317500" cy="241300"/>
            </a:xfrm>
          </p:grpSpPr>
          <p:cxnSp>
            <p:nvCxnSpPr>
              <p:cNvPr id="79" name="Straight Connector 78"/>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 name="Straight Connector 79"/>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17" name="Plus 116"/>
            <p:cNvSpPr>
              <a:spLocks noChangeAspect="1"/>
            </p:cNvSpPr>
            <p:nvPr/>
          </p:nvSpPr>
          <p:spPr>
            <a:xfrm>
              <a:off x="7747001" y="5270500"/>
              <a:ext cx="431291" cy="431800"/>
            </a:xfrm>
            <a:prstGeom prst="mathPlus">
              <a:avLst/>
            </a:prstGeom>
            <a:solidFill>
              <a:schemeClr val="bg2"/>
            </a:solidFill>
            <a:ln>
              <a:solidFill>
                <a:schemeClr val="tx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charset="0"/>
                <a:ea typeface="ＭＳ Ｐゴシック" charset="0"/>
                <a:cs typeface="ＭＳ Ｐゴシック" charset="0"/>
              </a:endParaRPr>
            </a:p>
          </p:txBody>
        </p:sp>
      </p:grpSp>
      <p:grpSp>
        <p:nvGrpSpPr>
          <p:cNvPr id="165" name="Group 164"/>
          <p:cNvGrpSpPr>
            <a:grpSpLocks noChangeAspect="1"/>
          </p:cNvGrpSpPr>
          <p:nvPr/>
        </p:nvGrpSpPr>
        <p:grpSpPr>
          <a:xfrm>
            <a:off x="2736957" y="4381501"/>
            <a:ext cx="3981343" cy="1485900"/>
            <a:chOff x="2420724" y="4318000"/>
            <a:chExt cx="4586133" cy="1689101"/>
          </a:xfrm>
        </p:grpSpPr>
        <p:pic>
          <p:nvPicPr>
            <p:cNvPr id="57" name="Picture 56"/>
            <p:cNvPicPr>
              <a:picLocks noChangeAspect="1"/>
            </p:cNvPicPr>
            <p:nvPr/>
          </p:nvPicPr>
          <p:blipFill>
            <a:blip r:embed="rId4"/>
            <a:stretch>
              <a:fillRect/>
            </a:stretch>
          </p:blipFill>
          <p:spPr>
            <a:xfrm>
              <a:off x="2420724" y="4318000"/>
              <a:ext cx="4586133" cy="1689101"/>
            </a:xfrm>
            <a:prstGeom prst="rect">
              <a:avLst/>
            </a:prstGeom>
          </p:spPr>
        </p:pic>
        <p:grpSp>
          <p:nvGrpSpPr>
            <p:cNvPr id="87" name="Group 86"/>
            <p:cNvGrpSpPr>
              <a:grpSpLocks noChangeAspect="1"/>
            </p:cNvGrpSpPr>
            <p:nvPr/>
          </p:nvGrpSpPr>
          <p:grpSpPr>
            <a:xfrm>
              <a:off x="3022600" y="4864100"/>
              <a:ext cx="141562" cy="127000"/>
              <a:chOff x="7658100" y="3822700"/>
              <a:chExt cx="317500" cy="241300"/>
            </a:xfrm>
          </p:grpSpPr>
          <p:cxnSp>
            <p:nvCxnSpPr>
              <p:cNvPr id="88" name="Straight Connector 87"/>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9" name="Straight Connector 88"/>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93" name="Group 92"/>
            <p:cNvGrpSpPr>
              <a:grpSpLocks noChangeAspect="1"/>
            </p:cNvGrpSpPr>
            <p:nvPr/>
          </p:nvGrpSpPr>
          <p:grpSpPr>
            <a:xfrm>
              <a:off x="4865916" y="4864100"/>
              <a:ext cx="141562" cy="127000"/>
              <a:chOff x="7658100" y="3822700"/>
              <a:chExt cx="317500" cy="241300"/>
            </a:xfrm>
          </p:grpSpPr>
          <p:cxnSp>
            <p:nvCxnSpPr>
              <p:cNvPr id="94" name="Straight Connector 93"/>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5" name="Straight Connector 94"/>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96" name="Group 95"/>
            <p:cNvGrpSpPr>
              <a:grpSpLocks noChangeAspect="1"/>
            </p:cNvGrpSpPr>
            <p:nvPr/>
          </p:nvGrpSpPr>
          <p:grpSpPr>
            <a:xfrm>
              <a:off x="5326745" y="4864100"/>
              <a:ext cx="141562" cy="127000"/>
              <a:chOff x="7658100" y="3822700"/>
              <a:chExt cx="317500" cy="241300"/>
            </a:xfrm>
          </p:grpSpPr>
          <p:cxnSp>
            <p:nvCxnSpPr>
              <p:cNvPr id="97" name="Straight Connector 96"/>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8" name="Straight Connector 97"/>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99" name="Group 98"/>
            <p:cNvGrpSpPr>
              <a:grpSpLocks noChangeAspect="1"/>
            </p:cNvGrpSpPr>
            <p:nvPr/>
          </p:nvGrpSpPr>
          <p:grpSpPr>
            <a:xfrm>
              <a:off x="5787574" y="4864100"/>
              <a:ext cx="141562" cy="127000"/>
              <a:chOff x="7658100" y="3822700"/>
              <a:chExt cx="317500" cy="241300"/>
            </a:xfrm>
          </p:grpSpPr>
          <p:cxnSp>
            <p:nvCxnSpPr>
              <p:cNvPr id="100" name="Straight Connector 99"/>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1" name="Straight Connector 100"/>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02" name="Group 101"/>
            <p:cNvGrpSpPr>
              <a:grpSpLocks noChangeAspect="1"/>
            </p:cNvGrpSpPr>
            <p:nvPr/>
          </p:nvGrpSpPr>
          <p:grpSpPr>
            <a:xfrm>
              <a:off x="3483429" y="4864100"/>
              <a:ext cx="141562" cy="127000"/>
              <a:chOff x="7658100" y="3822700"/>
              <a:chExt cx="317500" cy="241300"/>
            </a:xfrm>
          </p:grpSpPr>
          <p:cxnSp>
            <p:nvCxnSpPr>
              <p:cNvPr id="103" name="Straight Connector 102"/>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4" name="Straight Connector 103"/>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05" name="Group 104"/>
            <p:cNvGrpSpPr>
              <a:grpSpLocks noChangeAspect="1"/>
            </p:cNvGrpSpPr>
            <p:nvPr/>
          </p:nvGrpSpPr>
          <p:grpSpPr>
            <a:xfrm>
              <a:off x="6248400" y="4864100"/>
              <a:ext cx="141562" cy="127000"/>
              <a:chOff x="7658100" y="3822700"/>
              <a:chExt cx="317500" cy="241300"/>
            </a:xfrm>
          </p:grpSpPr>
          <p:cxnSp>
            <p:nvCxnSpPr>
              <p:cNvPr id="106" name="Straight Connector 105"/>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7" name="Straight Connector 106"/>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08" name="Group 107"/>
            <p:cNvGrpSpPr>
              <a:grpSpLocks noChangeAspect="1"/>
            </p:cNvGrpSpPr>
            <p:nvPr/>
          </p:nvGrpSpPr>
          <p:grpSpPr>
            <a:xfrm>
              <a:off x="3944258" y="4864100"/>
              <a:ext cx="141562" cy="127000"/>
              <a:chOff x="7658100" y="3822700"/>
              <a:chExt cx="317500" cy="241300"/>
            </a:xfrm>
          </p:grpSpPr>
          <p:cxnSp>
            <p:nvCxnSpPr>
              <p:cNvPr id="109" name="Straight Connector 108"/>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0" name="Straight Connector 109"/>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11" name="Group 110"/>
            <p:cNvGrpSpPr>
              <a:grpSpLocks noChangeAspect="1"/>
            </p:cNvGrpSpPr>
            <p:nvPr/>
          </p:nvGrpSpPr>
          <p:grpSpPr>
            <a:xfrm>
              <a:off x="4405087" y="4864100"/>
              <a:ext cx="141562" cy="127000"/>
              <a:chOff x="7658100" y="3822700"/>
              <a:chExt cx="317500" cy="241300"/>
            </a:xfrm>
          </p:grpSpPr>
          <p:cxnSp>
            <p:nvCxnSpPr>
              <p:cNvPr id="112" name="Straight Connector 111"/>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3" name="Straight Connector 112"/>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14" name="Group 113"/>
            <p:cNvGrpSpPr>
              <a:grpSpLocks noChangeAspect="1"/>
            </p:cNvGrpSpPr>
            <p:nvPr/>
          </p:nvGrpSpPr>
          <p:grpSpPr>
            <a:xfrm>
              <a:off x="6692900" y="4864100"/>
              <a:ext cx="141562" cy="127000"/>
              <a:chOff x="7658100" y="3822700"/>
              <a:chExt cx="317500" cy="241300"/>
            </a:xfrm>
          </p:grpSpPr>
          <p:cxnSp>
            <p:nvCxnSpPr>
              <p:cNvPr id="115" name="Straight Connector 114"/>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 name="Straight Connector 115"/>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51" name="Group 150"/>
            <p:cNvGrpSpPr>
              <a:grpSpLocks noChangeAspect="1"/>
            </p:cNvGrpSpPr>
            <p:nvPr/>
          </p:nvGrpSpPr>
          <p:grpSpPr>
            <a:xfrm>
              <a:off x="6197600" y="5254625"/>
              <a:ext cx="141562" cy="127000"/>
              <a:chOff x="7658100" y="3822700"/>
              <a:chExt cx="317500" cy="241300"/>
            </a:xfrm>
          </p:grpSpPr>
          <p:cxnSp>
            <p:nvCxnSpPr>
              <p:cNvPr id="152" name="Straight Connector 151"/>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 name="Straight Connector 152"/>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54" name="Group 153"/>
            <p:cNvGrpSpPr>
              <a:grpSpLocks noChangeAspect="1"/>
            </p:cNvGrpSpPr>
            <p:nvPr/>
          </p:nvGrpSpPr>
          <p:grpSpPr>
            <a:xfrm>
              <a:off x="6184900" y="5753100"/>
              <a:ext cx="141562" cy="127000"/>
              <a:chOff x="7658100" y="3822700"/>
              <a:chExt cx="317500" cy="241300"/>
            </a:xfrm>
          </p:grpSpPr>
          <p:cxnSp>
            <p:nvCxnSpPr>
              <p:cNvPr id="155" name="Straight Connector 154"/>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6" name="Straight Connector 155"/>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3" name="Group 162"/>
            <p:cNvGrpSpPr/>
            <p:nvPr/>
          </p:nvGrpSpPr>
          <p:grpSpPr>
            <a:xfrm>
              <a:off x="3022601" y="5254625"/>
              <a:ext cx="2872061" cy="625475"/>
              <a:chOff x="3098801" y="5470525"/>
              <a:chExt cx="2872061" cy="625475"/>
            </a:xfrm>
          </p:grpSpPr>
          <p:grpSp>
            <p:nvGrpSpPr>
              <p:cNvPr id="90" name="Group 89"/>
              <p:cNvGrpSpPr>
                <a:grpSpLocks noChangeAspect="1"/>
              </p:cNvGrpSpPr>
              <p:nvPr/>
            </p:nvGrpSpPr>
            <p:grpSpPr>
              <a:xfrm>
                <a:off x="3124200" y="5470525"/>
                <a:ext cx="141562" cy="127000"/>
                <a:chOff x="7658100" y="3822700"/>
                <a:chExt cx="317500" cy="241300"/>
              </a:xfrm>
            </p:grpSpPr>
            <p:cxnSp>
              <p:nvCxnSpPr>
                <p:cNvPr id="91" name="Straight Connector 90"/>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2" name="Straight Connector 91"/>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18" name="Group 117"/>
              <p:cNvGrpSpPr>
                <a:grpSpLocks noChangeAspect="1"/>
              </p:cNvGrpSpPr>
              <p:nvPr/>
            </p:nvGrpSpPr>
            <p:grpSpPr>
              <a:xfrm>
                <a:off x="3568700" y="5470525"/>
                <a:ext cx="141562" cy="127000"/>
                <a:chOff x="7658100" y="3822700"/>
                <a:chExt cx="317500" cy="241300"/>
              </a:xfrm>
            </p:grpSpPr>
            <p:cxnSp>
              <p:nvCxnSpPr>
                <p:cNvPr id="119" name="Straight Connector 118"/>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0" name="Straight Connector 119"/>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21" name="Group 120"/>
              <p:cNvGrpSpPr>
                <a:grpSpLocks noChangeAspect="1"/>
              </p:cNvGrpSpPr>
              <p:nvPr/>
            </p:nvGrpSpPr>
            <p:grpSpPr>
              <a:xfrm>
                <a:off x="4013201" y="5470525"/>
                <a:ext cx="141562" cy="127000"/>
                <a:chOff x="7658100" y="3822700"/>
                <a:chExt cx="317500" cy="241300"/>
              </a:xfrm>
            </p:grpSpPr>
            <p:cxnSp>
              <p:nvCxnSpPr>
                <p:cNvPr id="122" name="Straight Connector 121"/>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3" name="Straight Connector 122"/>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24" name="Group 123"/>
              <p:cNvGrpSpPr>
                <a:grpSpLocks noChangeAspect="1"/>
              </p:cNvGrpSpPr>
              <p:nvPr/>
            </p:nvGrpSpPr>
            <p:grpSpPr>
              <a:xfrm>
                <a:off x="4914901" y="5470525"/>
                <a:ext cx="141562" cy="127000"/>
                <a:chOff x="7658100" y="3822700"/>
                <a:chExt cx="317500" cy="241300"/>
              </a:xfrm>
            </p:grpSpPr>
            <p:cxnSp>
              <p:nvCxnSpPr>
                <p:cNvPr id="125" name="Straight Connector 124"/>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6" name="Straight Connector 125"/>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27" name="Group 126"/>
              <p:cNvGrpSpPr>
                <a:grpSpLocks noChangeAspect="1"/>
              </p:cNvGrpSpPr>
              <p:nvPr/>
            </p:nvGrpSpPr>
            <p:grpSpPr>
              <a:xfrm>
                <a:off x="5367867" y="5470525"/>
                <a:ext cx="141562" cy="127000"/>
                <a:chOff x="7658100" y="3822700"/>
                <a:chExt cx="317500" cy="241300"/>
              </a:xfrm>
            </p:grpSpPr>
            <p:cxnSp>
              <p:nvCxnSpPr>
                <p:cNvPr id="128" name="Straight Connector 127"/>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9" name="Straight Connector 128"/>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30" name="Group 129"/>
              <p:cNvGrpSpPr>
                <a:grpSpLocks noChangeAspect="1"/>
              </p:cNvGrpSpPr>
              <p:nvPr/>
            </p:nvGrpSpPr>
            <p:grpSpPr>
              <a:xfrm>
                <a:off x="5820833" y="5470525"/>
                <a:ext cx="141562" cy="127000"/>
                <a:chOff x="7658100" y="3822700"/>
                <a:chExt cx="317500" cy="241300"/>
              </a:xfrm>
            </p:grpSpPr>
            <p:cxnSp>
              <p:nvCxnSpPr>
                <p:cNvPr id="131" name="Straight Connector 130"/>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2" name="Straight Connector 131"/>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36" name="Group 135"/>
              <p:cNvGrpSpPr>
                <a:grpSpLocks noChangeAspect="1"/>
              </p:cNvGrpSpPr>
              <p:nvPr/>
            </p:nvGrpSpPr>
            <p:grpSpPr>
              <a:xfrm>
                <a:off x="3551768" y="5969000"/>
                <a:ext cx="141562" cy="127000"/>
                <a:chOff x="7658100" y="3822700"/>
                <a:chExt cx="317500" cy="241300"/>
              </a:xfrm>
            </p:grpSpPr>
            <p:cxnSp>
              <p:nvCxnSpPr>
                <p:cNvPr id="137" name="Straight Connector 136"/>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Connector 137"/>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39" name="Group 138"/>
              <p:cNvGrpSpPr>
                <a:grpSpLocks noChangeAspect="1"/>
              </p:cNvGrpSpPr>
              <p:nvPr/>
            </p:nvGrpSpPr>
            <p:grpSpPr>
              <a:xfrm>
                <a:off x="4004735" y="5969000"/>
                <a:ext cx="141562" cy="127000"/>
                <a:chOff x="7658100" y="3822700"/>
                <a:chExt cx="317500" cy="241300"/>
              </a:xfrm>
            </p:grpSpPr>
            <p:cxnSp>
              <p:nvCxnSpPr>
                <p:cNvPr id="140" name="Straight Connector 139"/>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1" name="Straight Connector 140"/>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2" name="Group 141"/>
              <p:cNvGrpSpPr>
                <a:grpSpLocks noChangeAspect="1"/>
              </p:cNvGrpSpPr>
              <p:nvPr/>
            </p:nvGrpSpPr>
            <p:grpSpPr>
              <a:xfrm>
                <a:off x="5397501" y="5969000"/>
                <a:ext cx="141562" cy="127000"/>
                <a:chOff x="7658100" y="3822700"/>
                <a:chExt cx="317500" cy="241300"/>
              </a:xfrm>
            </p:grpSpPr>
            <p:cxnSp>
              <p:nvCxnSpPr>
                <p:cNvPr id="143" name="Straight Connector 142"/>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4" name="Straight Connector 143"/>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5" name="Group 144"/>
              <p:cNvGrpSpPr>
                <a:grpSpLocks noChangeAspect="1"/>
              </p:cNvGrpSpPr>
              <p:nvPr/>
            </p:nvGrpSpPr>
            <p:grpSpPr>
              <a:xfrm>
                <a:off x="5829300" y="5969000"/>
                <a:ext cx="141562" cy="127000"/>
                <a:chOff x="7658100" y="3822700"/>
                <a:chExt cx="317500" cy="241300"/>
              </a:xfrm>
            </p:grpSpPr>
            <p:cxnSp>
              <p:nvCxnSpPr>
                <p:cNvPr id="146" name="Straight Connector 145"/>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7" name="Straight Connector 146"/>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8" name="Group 147"/>
              <p:cNvGrpSpPr>
                <a:grpSpLocks noChangeAspect="1"/>
              </p:cNvGrpSpPr>
              <p:nvPr/>
            </p:nvGrpSpPr>
            <p:grpSpPr>
              <a:xfrm>
                <a:off x="3098801" y="5969000"/>
                <a:ext cx="141562" cy="127000"/>
                <a:chOff x="7658100" y="3822700"/>
                <a:chExt cx="317500" cy="241300"/>
              </a:xfrm>
            </p:grpSpPr>
            <p:cxnSp>
              <p:nvCxnSpPr>
                <p:cNvPr id="149" name="Straight Connector 148"/>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0" name="Straight Connector 149"/>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57" name="Group 156"/>
              <p:cNvGrpSpPr>
                <a:grpSpLocks noChangeAspect="1"/>
              </p:cNvGrpSpPr>
              <p:nvPr/>
            </p:nvGrpSpPr>
            <p:grpSpPr>
              <a:xfrm>
                <a:off x="4457701" y="5969000"/>
                <a:ext cx="141562" cy="127000"/>
                <a:chOff x="7658100" y="3822700"/>
                <a:chExt cx="317500" cy="241300"/>
              </a:xfrm>
            </p:grpSpPr>
            <p:cxnSp>
              <p:nvCxnSpPr>
                <p:cNvPr id="158" name="Straight Connector 157"/>
                <p:cNvCxnSpPr/>
                <p:nvPr/>
              </p:nvCxnSpPr>
              <p:spPr bwMode="auto">
                <a:xfrm>
                  <a:off x="7658100" y="3835400"/>
                  <a:ext cx="38100" cy="2286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9" name="Straight Connector 158"/>
                <p:cNvCxnSpPr/>
                <p:nvPr/>
              </p:nvCxnSpPr>
              <p:spPr bwMode="auto">
                <a:xfrm flipV="1">
                  <a:off x="7683500" y="3822700"/>
                  <a:ext cx="292100" cy="241300"/>
                </a:xfrm>
                <a:prstGeom prst="line">
                  <a:avLst/>
                </a:prstGeom>
                <a:solidFill>
                  <a:schemeClr val="accent1"/>
                </a:solidFill>
                <a:ln w="38100" cap="flat" cmpd="sng" algn="ctr">
                  <a:solidFill>
                    <a:srgbClr val="005EB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160" name="Group 159"/>
            <p:cNvGrpSpPr>
              <a:grpSpLocks noChangeAspect="1"/>
            </p:cNvGrpSpPr>
            <p:nvPr/>
          </p:nvGrpSpPr>
          <p:grpSpPr>
            <a:xfrm>
              <a:off x="2603500" y="5254625"/>
              <a:ext cx="141562" cy="127000"/>
              <a:chOff x="7658100" y="3822700"/>
              <a:chExt cx="317500" cy="241300"/>
            </a:xfrm>
          </p:grpSpPr>
          <p:cxnSp>
            <p:nvCxnSpPr>
              <p:cNvPr id="161" name="Straight Connector 160"/>
              <p:cNvCxnSpPr/>
              <p:nvPr/>
            </p:nvCxnSpPr>
            <p:spPr bwMode="auto">
              <a:xfrm>
                <a:off x="7658100" y="3835400"/>
                <a:ext cx="38100" cy="228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2" name="Straight Connector 161"/>
              <p:cNvCxnSpPr/>
              <p:nvPr/>
            </p:nvCxnSpPr>
            <p:spPr bwMode="auto">
              <a:xfrm flipV="1">
                <a:off x="7683500" y="3822700"/>
                <a:ext cx="292100" cy="2413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sp>
        <p:nvSpPr>
          <p:cNvPr id="166" name="TextBox 165"/>
          <p:cNvSpPr txBox="1"/>
          <p:nvPr/>
        </p:nvSpPr>
        <p:spPr>
          <a:xfrm>
            <a:off x="984691" y="6196568"/>
            <a:ext cx="8021007" cy="369332"/>
          </a:xfrm>
          <a:prstGeom prst="rect">
            <a:avLst/>
          </a:prstGeom>
          <a:noFill/>
          <a:ln>
            <a:noFill/>
          </a:ln>
        </p:spPr>
        <p:txBody>
          <a:bodyPr wrap="square" rtlCol="0">
            <a:spAutoFit/>
          </a:bodyPr>
          <a:lstStyle/>
          <a:p>
            <a:r>
              <a:rPr lang="en-US" dirty="0" smtClean="0">
                <a:solidFill>
                  <a:srgbClr val="0000FF"/>
                </a:solidFill>
              </a:rPr>
              <a:t>Will enable the growth of 4d and 5d oxides - </a:t>
            </a:r>
            <a:r>
              <a:rPr lang="en-US" dirty="0" err="1" smtClean="0">
                <a:solidFill>
                  <a:srgbClr val="0000FF"/>
                </a:solidFill>
              </a:rPr>
              <a:t>Iridates</a:t>
            </a:r>
            <a:r>
              <a:rPr lang="en-US" dirty="0" smtClean="0">
                <a:solidFill>
                  <a:srgbClr val="0000FF"/>
                </a:solidFill>
              </a:rPr>
              <a:t>, </a:t>
            </a:r>
            <a:r>
              <a:rPr lang="en-US" dirty="0" err="1" smtClean="0">
                <a:solidFill>
                  <a:srgbClr val="0000FF"/>
                </a:solidFill>
              </a:rPr>
              <a:t>Ruthenates</a:t>
            </a:r>
            <a:r>
              <a:rPr lang="en-US" dirty="0" smtClean="0">
                <a:solidFill>
                  <a:srgbClr val="0000FF"/>
                </a:solidFill>
              </a:rPr>
              <a:t>, WO</a:t>
            </a:r>
            <a:r>
              <a:rPr lang="en-US" baseline="-25000" dirty="0" smtClean="0">
                <a:solidFill>
                  <a:srgbClr val="0000FF"/>
                </a:solidFill>
              </a:rPr>
              <a:t>3</a:t>
            </a:r>
            <a:r>
              <a:rPr lang="en-US" dirty="0" smtClean="0">
                <a:solidFill>
                  <a:srgbClr val="0000FF"/>
                </a:solidFill>
              </a:rPr>
              <a:t>, </a:t>
            </a:r>
            <a:r>
              <a:rPr lang="en-US" dirty="0" err="1" smtClean="0">
                <a:solidFill>
                  <a:srgbClr val="0000FF"/>
                </a:solidFill>
              </a:rPr>
              <a:t>Tantalates</a:t>
            </a:r>
            <a:endParaRPr lang="en-US" dirty="0">
              <a:solidFill>
                <a:srgbClr val="0000FF"/>
              </a:solidFill>
            </a:endParaRPr>
          </a:p>
        </p:txBody>
      </p:sp>
      <p:sp>
        <p:nvSpPr>
          <p:cNvPr id="2" name="Slide Number Placeholder 1"/>
          <p:cNvSpPr>
            <a:spLocks noGrp="1"/>
          </p:cNvSpPr>
          <p:nvPr>
            <p:ph type="sldNum" sz="quarter" idx="4294967295"/>
          </p:nvPr>
        </p:nvSpPr>
        <p:spPr>
          <a:xfrm>
            <a:off x="8763000" y="6565900"/>
            <a:ext cx="384175" cy="276225"/>
          </a:xfrm>
          <a:prstGeom prst="rect">
            <a:avLst/>
          </a:prstGeom>
        </p:spPr>
        <p:txBody>
          <a:bodyPr/>
          <a:lstStyle/>
          <a:p>
            <a:pPr>
              <a:defRPr/>
            </a:pPr>
            <a:fld id="{DC917D66-D43F-A44C-8423-80CAE5D14FAF}" type="slidenum">
              <a:rPr lang="en-US" smtClean="0"/>
              <a:pPr>
                <a:defRPr/>
              </a:pPr>
              <a:t>9</a:t>
            </a:fld>
            <a:endParaRPr lang="en-US"/>
          </a:p>
        </p:txBody>
      </p:sp>
    </p:spTree>
    <p:extLst>
      <p:ext uri="{BB962C8B-B14F-4D97-AF65-F5344CB8AC3E}">
        <p14:creationId xmlns:p14="http://schemas.microsoft.com/office/powerpoint/2010/main" val="1749881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11038</TotalTime>
  <Words>2628</Words>
  <Application>Microsoft Macintosh PowerPoint</Application>
  <PresentationFormat>On-screen Show (4:3)</PresentationFormat>
  <Paragraphs>338</Paragraphs>
  <Slides>29</Slides>
  <Notes>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Document</vt:lpstr>
      <vt:lpstr>PowerPoint Presentation</vt:lpstr>
      <vt:lpstr>Argonne overview (for purposes of BMC)</vt:lpstr>
      <vt:lpstr>Argonne Capabilities and Interests Summary Slide</vt:lpstr>
      <vt:lpstr>Argonne Gaps</vt:lpstr>
      <vt:lpstr>Argonne – particular interests</vt:lpstr>
      <vt:lpstr>Argonne – particular resources</vt:lpstr>
      <vt:lpstr>PowerPoint Presentation</vt:lpstr>
      <vt:lpstr>PowerPoint Presentation</vt:lpstr>
      <vt:lpstr>PowerPoint Presentation</vt:lpstr>
      <vt:lpstr>Capabilities and Interests Summary Slide (Dillon Fong)</vt:lpstr>
      <vt:lpstr>In situ X-ray Capabilities</vt:lpstr>
      <vt:lpstr>(Magnetic) Thin Films (Axel Hoffmann, Val Novosad, Suzanne te Velthuis)</vt:lpstr>
      <vt:lpstr>THIN Film growth and device fabrication</vt:lpstr>
      <vt:lpstr>Interfacial spin-orbit torques</vt:lpstr>
      <vt:lpstr>Direct imaging of magnetization structures</vt:lpstr>
      <vt:lpstr>Spatial Imaging of Magnetization Dynamics</vt:lpstr>
      <vt:lpstr>Coupled spin and heat currents</vt:lpstr>
      <vt:lpstr>Nanoionics-based low voltage switches (Supratik Guha)</vt:lpstr>
      <vt:lpstr>Insulator-Metal Transition (IMT) Electronics</vt:lpstr>
      <vt:lpstr>Materials growth capabilities</vt:lpstr>
      <vt:lpstr>Electrical characterization</vt:lpstr>
      <vt:lpstr>Center for Nanoscale Materials’ Theory and Modeling Group: Capabilities and Expertise</vt:lpstr>
      <vt:lpstr>Capabilities and Expertise (cont.)</vt:lpstr>
      <vt:lpstr>Theory and Modeling: Materials Science Division, Institute for Molecular Engineering, ALCF</vt:lpstr>
      <vt:lpstr>Argonne Capabilities and Interests (Andrew Chien)</vt:lpstr>
      <vt:lpstr>Beyond Moore Co-design Framework</vt:lpstr>
      <vt:lpstr>Instructions for Capabilities and Interests Presentation</vt:lpstr>
      <vt:lpstr>MBE : Synthesis of model systems for science (A. Bhattacharya)</vt:lpstr>
      <vt:lpstr>Theory and Modeling Group</vt:lpstr>
    </vt:vector>
  </TitlesOfParts>
  <Company>LBNL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Exascale Computing: A Public -Private Partnership</dc:title>
  <dc:creator>Ramamoorthy Ramesh</dc:creator>
  <cp:lastModifiedBy>Olle Heinonen</cp:lastModifiedBy>
  <cp:revision>281</cp:revision>
  <cp:lastPrinted>2016-05-19T18:40:01Z</cp:lastPrinted>
  <dcterms:created xsi:type="dcterms:W3CDTF">2016-03-02T19:32:38Z</dcterms:created>
  <dcterms:modified xsi:type="dcterms:W3CDTF">2016-07-27T19:03:15Z</dcterms:modified>
</cp:coreProperties>
</file>